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6" r:id="rId2"/>
    <p:sldId id="256" r:id="rId3"/>
    <p:sldId id="266" r:id="rId4"/>
    <p:sldId id="295" r:id="rId5"/>
    <p:sldId id="297" r:id="rId6"/>
    <p:sldId id="257" r:id="rId7"/>
    <p:sldId id="294" r:id="rId8"/>
    <p:sldId id="298" r:id="rId9"/>
    <p:sldId id="263" r:id="rId10"/>
    <p:sldId id="299" r:id="rId11"/>
    <p:sldId id="261" r:id="rId12"/>
    <p:sldId id="300" r:id="rId13"/>
    <p:sldId id="268" r:id="rId14"/>
    <p:sldId id="301" r:id="rId15"/>
    <p:sldId id="271" r:id="rId16"/>
    <p:sldId id="302" r:id="rId17"/>
    <p:sldId id="277" r:id="rId18"/>
    <p:sldId id="303" r:id="rId19"/>
    <p:sldId id="30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1" autoAdjust="0"/>
    <p:restoredTop sz="94660"/>
  </p:normalViewPr>
  <p:slideViewPr>
    <p:cSldViewPr>
      <p:cViewPr varScale="1">
        <p:scale>
          <a:sx n="65" d="100"/>
          <a:sy n="65" d="100"/>
        </p:scale>
        <p:origin x="147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F081F60-6198-4E22-A258-B2653255C044}"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902ED-1C34-456A-B54F-CBB739047B6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081F60-6198-4E22-A258-B2653255C044}"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902ED-1C34-456A-B54F-CBB739047B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081F60-6198-4E22-A258-B2653255C044}"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902ED-1C34-456A-B54F-CBB739047B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081F60-6198-4E22-A258-B2653255C044}"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902ED-1C34-456A-B54F-CBB739047B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081F60-6198-4E22-A258-B2653255C044}"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902ED-1C34-456A-B54F-CBB739047B6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F081F60-6198-4E22-A258-B2653255C044}"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D902ED-1C34-456A-B54F-CBB739047B6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F081F60-6198-4E22-A258-B2653255C044}" type="datetimeFigureOut">
              <a:rPr lang="en-US" smtClean="0"/>
              <a:pPr/>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D902ED-1C34-456A-B54F-CBB739047B6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081F60-6198-4E22-A258-B2653255C044}" type="datetimeFigureOut">
              <a:rPr lang="en-US" smtClean="0"/>
              <a:pPr/>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D902ED-1C34-456A-B54F-CBB739047B6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081F60-6198-4E22-A258-B2653255C044}" type="datetimeFigureOut">
              <a:rPr lang="en-US" smtClean="0"/>
              <a:pPr/>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D902ED-1C34-456A-B54F-CBB739047B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081F60-6198-4E22-A258-B2653255C044}"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D902ED-1C34-456A-B54F-CBB739047B6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081F60-6198-4E22-A258-B2653255C044}"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D902ED-1C34-456A-B54F-CBB739047B6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081F60-6198-4E22-A258-B2653255C044}" type="datetimeFigureOut">
              <a:rPr lang="en-US" smtClean="0"/>
              <a:pPr/>
              <a:t>3/25/2020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D902ED-1C34-456A-B54F-CBB739047B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442699A-1A2C-45E9-A751-8C0897A2812A}"/>
              </a:ext>
            </a:extLst>
          </p:cNvPr>
          <p:cNvSpPr txBox="1"/>
          <p:nvPr/>
        </p:nvSpPr>
        <p:spPr>
          <a:xfrm>
            <a:off x="1066800" y="533400"/>
            <a:ext cx="7010400" cy="4524315"/>
          </a:xfrm>
          <a:prstGeom prst="rect">
            <a:avLst/>
          </a:prstGeom>
          <a:noFill/>
        </p:spPr>
        <p:txBody>
          <a:bodyPr wrap="square" rtlCol="0">
            <a:spAutoFit/>
          </a:bodyPr>
          <a:lstStyle/>
          <a:p>
            <a:pPr algn="ctr"/>
            <a:r>
              <a:rPr lang="en-US" sz="7200" dirty="0"/>
              <a:t>Drawing</a:t>
            </a:r>
          </a:p>
          <a:p>
            <a:pPr algn="ctr"/>
            <a:r>
              <a:rPr lang="en-US" sz="7200" dirty="0"/>
              <a:t>Electrical Circuits in </a:t>
            </a:r>
          </a:p>
          <a:p>
            <a:pPr algn="ctr"/>
            <a:r>
              <a:rPr lang="en-US" sz="7200" dirty="0"/>
              <a:t>Power Point</a:t>
            </a:r>
          </a:p>
        </p:txBody>
      </p:sp>
    </p:spTree>
    <p:extLst>
      <p:ext uri="{BB962C8B-B14F-4D97-AF65-F5344CB8AC3E}">
        <p14:creationId xmlns:p14="http://schemas.microsoft.com/office/powerpoint/2010/main" val="4253898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B88E710-07E4-400D-BE7B-10B24BE239E8}"/>
              </a:ext>
            </a:extLst>
          </p:cNvPr>
          <p:cNvSpPr/>
          <p:nvPr/>
        </p:nvSpPr>
        <p:spPr>
          <a:xfrm>
            <a:off x="685800" y="2286000"/>
            <a:ext cx="762000" cy="1981200"/>
          </a:xfrm>
          <a:prstGeom prst="rect">
            <a:avLst/>
          </a:prstGeom>
          <a:pattFill prst="wd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ctagon 2">
            <a:extLst>
              <a:ext uri="{FF2B5EF4-FFF2-40B4-BE49-F238E27FC236}">
                <a16:creationId xmlns:a16="http://schemas.microsoft.com/office/drawing/2014/main" id="{3FF50FC9-FBF8-4CF5-97F6-66C98DBEA08B}"/>
              </a:ext>
            </a:extLst>
          </p:cNvPr>
          <p:cNvSpPr/>
          <p:nvPr/>
        </p:nvSpPr>
        <p:spPr>
          <a:xfrm>
            <a:off x="4038600" y="381000"/>
            <a:ext cx="1676400" cy="1600200"/>
          </a:xfrm>
          <a:prstGeom prst="octag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E0D4BA3C-FD7F-4F89-934E-5DDCC5648225}"/>
              </a:ext>
            </a:extLst>
          </p:cNvPr>
          <p:cNvSpPr/>
          <p:nvPr/>
        </p:nvSpPr>
        <p:spPr>
          <a:xfrm>
            <a:off x="4305300" y="3312160"/>
            <a:ext cx="1143000" cy="175260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a:extLst>
              <a:ext uri="{FF2B5EF4-FFF2-40B4-BE49-F238E27FC236}">
                <a16:creationId xmlns:a16="http://schemas.microsoft.com/office/drawing/2014/main" id="{D9608DD3-A2D4-490C-9FF0-953E6FC3F3D8}"/>
              </a:ext>
            </a:extLst>
          </p:cNvPr>
          <p:cNvGrpSpPr/>
          <p:nvPr/>
        </p:nvGrpSpPr>
        <p:grpSpPr>
          <a:xfrm>
            <a:off x="7010400" y="228600"/>
            <a:ext cx="1676399" cy="1752600"/>
            <a:chOff x="4419601" y="609600"/>
            <a:chExt cx="469311" cy="436419"/>
          </a:xfrm>
        </p:grpSpPr>
        <p:sp>
          <p:nvSpPr>
            <p:cNvPr id="6" name="Oval 5">
              <a:extLst>
                <a:ext uri="{FF2B5EF4-FFF2-40B4-BE49-F238E27FC236}">
                  <a16:creationId xmlns:a16="http://schemas.microsoft.com/office/drawing/2014/main" id="{7E977E1F-DCE1-4234-9B65-ED1E857DE8FA}"/>
                </a:ext>
              </a:extLst>
            </p:cNvPr>
            <p:cNvSpPr/>
            <p:nvPr/>
          </p:nvSpPr>
          <p:spPr>
            <a:xfrm>
              <a:off x="4419601" y="609600"/>
              <a:ext cx="469311" cy="436419"/>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A4AF4328-DEDB-4C51-A247-209BF4712B1D}"/>
                </a:ext>
              </a:extLst>
            </p:cNvPr>
            <p:cNvSpPr/>
            <p:nvPr/>
          </p:nvSpPr>
          <p:spPr>
            <a:xfrm>
              <a:off x="4495799" y="761999"/>
              <a:ext cx="85864" cy="8572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9A3B43DA-F830-415D-AE14-984ACD6A6B7D}"/>
                </a:ext>
              </a:extLst>
            </p:cNvPr>
            <p:cNvSpPr/>
            <p:nvPr/>
          </p:nvSpPr>
          <p:spPr>
            <a:xfrm>
              <a:off x="4724399" y="761999"/>
              <a:ext cx="85864" cy="85725"/>
            </a:xfrm>
            <a:prstGeom prst="ellips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8">
            <a:extLst>
              <a:ext uri="{FF2B5EF4-FFF2-40B4-BE49-F238E27FC236}">
                <a16:creationId xmlns:a16="http://schemas.microsoft.com/office/drawing/2014/main" id="{E96B3AFA-9E04-462E-994E-13A71A28A574}"/>
              </a:ext>
            </a:extLst>
          </p:cNvPr>
          <p:cNvGrpSpPr/>
          <p:nvPr/>
        </p:nvGrpSpPr>
        <p:grpSpPr>
          <a:xfrm>
            <a:off x="6520583" y="3243208"/>
            <a:ext cx="1524000" cy="2047984"/>
            <a:chOff x="3657600" y="2743200"/>
            <a:chExt cx="455480" cy="676384"/>
          </a:xfrm>
        </p:grpSpPr>
        <p:grpSp>
          <p:nvGrpSpPr>
            <p:cNvPr id="10" name="Group 159">
              <a:extLst>
                <a:ext uri="{FF2B5EF4-FFF2-40B4-BE49-F238E27FC236}">
                  <a16:creationId xmlns:a16="http://schemas.microsoft.com/office/drawing/2014/main" id="{52B8B251-0BAE-4A84-A27D-510619903DED}"/>
                </a:ext>
              </a:extLst>
            </p:cNvPr>
            <p:cNvGrpSpPr/>
            <p:nvPr/>
          </p:nvGrpSpPr>
          <p:grpSpPr>
            <a:xfrm rot="21357450">
              <a:off x="3657600" y="2743200"/>
              <a:ext cx="455480" cy="676384"/>
              <a:chOff x="3657599" y="2743200"/>
              <a:chExt cx="455480" cy="676384"/>
            </a:xfrm>
          </p:grpSpPr>
          <p:sp>
            <p:nvSpPr>
              <p:cNvPr id="12" name="Arc 11">
                <a:extLst>
                  <a:ext uri="{FF2B5EF4-FFF2-40B4-BE49-F238E27FC236}">
                    <a16:creationId xmlns:a16="http://schemas.microsoft.com/office/drawing/2014/main" id="{FB666F9E-C529-40CE-ADCC-398BE2AA01D7}"/>
                  </a:ext>
                </a:extLst>
              </p:cNvPr>
              <p:cNvSpPr/>
              <p:nvPr/>
            </p:nvSpPr>
            <p:spPr>
              <a:xfrm rot="9706765">
                <a:off x="3707355" y="2883644"/>
                <a:ext cx="405724" cy="383319"/>
              </a:xfrm>
              <a:prstGeom prst="arc">
                <a:avLst>
                  <a:gd name="adj1" fmla="val 16990575"/>
                  <a:gd name="adj2" fmla="val 3701571"/>
                </a:avLst>
              </a:prstGeom>
              <a:noFill/>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D6400ECD-2D34-4174-B322-88013223D979}"/>
                  </a:ext>
                </a:extLst>
              </p:cNvPr>
              <p:cNvCxnSpPr/>
              <p:nvPr/>
            </p:nvCxnSpPr>
            <p:spPr>
              <a:xfrm rot="16200000" flipH="1">
                <a:off x="3491086" y="2909713"/>
                <a:ext cx="676384" cy="343357"/>
              </a:xfrm>
              <a:prstGeom prst="line">
                <a:avLst/>
              </a:prstGeom>
              <a:no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DC2D2B5E-D984-4A35-8292-36955F084AC0}"/>
                  </a:ext>
                </a:extLst>
              </p:cNvPr>
              <p:cNvSpPr/>
              <p:nvPr/>
            </p:nvSpPr>
            <p:spPr>
              <a:xfrm flipH="1" flipV="1">
                <a:off x="3695567" y="2935328"/>
                <a:ext cx="45719" cy="45719"/>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2E35A171-EBDF-4430-AA3D-A22C3A08F83D}"/>
                  </a:ext>
                </a:extLst>
              </p:cNvPr>
              <p:cNvSpPr/>
              <p:nvPr/>
            </p:nvSpPr>
            <p:spPr>
              <a:xfrm flipH="1" flipV="1">
                <a:off x="3829232" y="3248136"/>
                <a:ext cx="51517" cy="51435"/>
              </a:xfrm>
              <a:prstGeom prst="ellips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a:extLst>
                  <a:ext uri="{FF2B5EF4-FFF2-40B4-BE49-F238E27FC236}">
                    <a16:creationId xmlns:a16="http://schemas.microsoft.com/office/drawing/2014/main" id="{175559B8-11BB-42CA-95CF-B8B9F9153ED6}"/>
                  </a:ext>
                </a:extLst>
              </p:cNvPr>
              <p:cNvSpPr/>
              <p:nvPr/>
            </p:nvSpPr>
            <p:spPr>
              <a:xfrm rot="19169352">
                <a:off x="3814099" y="3006867"/>
                <a:ext cx="130371" cy="60727"/>
              </a:xfrm>
              <a:prstGeom prst="parallelogram">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Oval 10">
              <a:extLst>
                <a:ext uri="{FF2B5EF4-FFF2-40B4-BE49-F238E27FC236}">
                  <a16:creationId xmlns:a16="http://schemas.microsoft.com/office/drawing/2014/main" id="{1FCE69D0-FBE2-45B5-8899-D63ABFC17FA9}"/>
                </a:ext>
              </a:extLst>
            </p:cNvPr>
            <p:cNvSpPr/>
            <p:nvPr/>
          </p:nvSpPr>
          <p:spPr>
            <a:xfrm>
              <a:off x="3962400" y="3352800"/>
              <a:ext cx="45719" cy="45719"/>
            </a:xfrm>
            <a:prstGeom prst="ellipse">
              <a:avLst/>
            </a:prstGeom>
            <a:solidFill>
              <a:srgbClr val="00B050"/>
            </a:solid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8" name="Straight Connector 17">
            <a:extLst>
              <a:ext uri="{FF2B5EF4-FFF2-40B4-BE49-F238E27FC236}">
                <a16:creationId xmlns:a16="http://schemas.microsoft.com/office/drawing/2014/main" id="{D90E1CA1-E5AF-4630-908A-38F291BDBB55}"/>
              </a:ext>
            </a:extLst>
          </p:cNvPr>
          <p:cNvCxnSpPr>
            <a:stCxn id="2" idx="0"/>
          </p:cNvCxnSpPr>
          <p:nvPr/>
        </p:nvCxnSpPr>
        <p:spPr>
          <a:xfrm flipV="1">
            <a:off x="1066800" y="1184874"/>
            <a:ext cx="0" cy="1101126"/>
          </a:xfrm>
          <a:prstGeom prst="line">
            <a:avLst/>
          </a:prstGeom>
          <a:ln w="76200">
            <a:solidFill>
              <a:srgbClr val="00B0F0"/>
            </a:solidFill>
          </a:ln>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F05A180A-EF71-43DB-9ED1-284AC0D9DB81}"/>
              </a:ext>
            </a:extLst>
          </p:cNvPr>
          <p:cNvCxnSpPr/>
          <p:nvPr/>
        </p:nvCxnSpPr>
        <p:spPr>
          <a:xfrm>
            <a:off x="1066800" y="1184874"/>
            <a:ext cx="2971800" cy="0"/>
          </a:xfrm>
          <a:prstGeom prst="line">
            <a:avLst/>
          </a:prstGeom>
          <a:ln w="76200">
            <a:solidFill>
              <a:srgbClr val="00B0F0"/>
            </a:solidFill>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FA186DDC-5243-49B6-8F96-4B013C8A9FB7}"/>
              </a:ext>
            </a:extLst>
          </p:cNvPr>
          <p:cNvCxnSpPr>
            <a:endCxn id="4" idx="0"/>
          </p:cNvCxnSpPr>
          <p:nvPr/>
        </p:nvCxnSpPr>
        <p:spPr>
          <a:xfrm>
            <a:off x="4876800" y="1981200"/>
            <a:ext cx="0" cy="1330960"/>
          </a:xfrm>
          <a:prstGeom prst="line">
            <a:avLst/>
          </a:prstGeom>
          <a:ln w="76200">
            <a:solidFill>
              <a:srgbClr val="00B0F0"/>
            </a:solidFill>
          </a:ln>
        </p:spPr>
        <p:style>
          <a:lnRef idx="1">
            <a:schemeClr val="dk1"/>
          </a:lnRef>
          <a:fillRef idx="0">
            <a:schemeClr val="dk1"/>
          </a:fillRef>
          <a:effectRef idx="0">
            <a:schemeClr val="dk1"/>
          </a:effectRef>
          <a:fontRef idx="minor">
            <a:schemeClr val="tx1"/>
          </a:fontRef>
        </p:style>
      </p:cxnSp>
      <p:sp>
        <p:nvSpPr>
          <p:cNvPr id="25" name="Freeform: Shape 24">
            <a:extLst>
              <a:ext uri="{FF2B5EF4-FFF2-40B4-BE49-F238E27FC236}">
                <a16:creationId xmlns:a16="http://schemas.microsoft.com/office/drawing/2014/main" id="{0BACF236-A3C8-4CA4-AB15-DC666B291B16}"/>
              </a:ext>
            </a:extLst>
          </p:cNvPr>
          <p:cNvSpPr/>
          <p:nvPr/>
        </p:nvSpPr>
        <p:spPr>
          <a:xfrm>
            <a:off x="4074160" y="193040"/>
            <a:ext cx="3444240" cy="965200"/>
          </a:xfrm>
          <a:custGeom>
            <a:avLst/>
            <a:gdLst>
              <a:gd name="connsiteX0" fmla="*/ 0 w 3444240"/>
              <a:gd name="connsiteY0" fmla="*/ 965200 h 965200"/>
              <a:gd name="connsiteX1" fmla="*/ 751840 w 3444240"/>
              <a:gd name="connsiteY1" fmla="*/ 650240 h 965200"/>
              <a:gd name="connsiteX2" fmla="*/ 1524000 w 3444240"/>
              <a:gd name="connsiteY2" fmla="*/ 203200 h 965200"/>
              <a:gd name="connsiteX3" fmla="*/ 2143760 w 3444240"/>
              <a:gd name="connsiteY3" fmla="*/ 0 h 965200"/>
              <a:gd name="connsiteX4" fmla="*/ 2966720 w 3444240"/>
              <a:gd name="connsiteY4" fmla="*/ 203200 h 965200"/>
              <a:gd name="connsiteX5" fmla="*/ 3444240 w 3444240"/>
              <a:gd name="connsiteY5" fmla="*/ 701040 h 96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44240" h="965200">
                <a:moveTo>
                  <a:pt x="0" y="965200"/>
                </a:moveTo>
                <a:cubicBezTo>
                  <a:pt x="248920" y="871220"/>
                  <a:pt x="497840" y="777240"/>
                  <a:pt x="751840" y="650240"/>
                </a:cubicBezTo>
                <a:cubicBezTo>
                  <a:pt x="1005840" y="523240"/>
                  <a:pt x="1292014" y="311573"/>
                  <a:pt x="1524000" y="203200"/>
                </a:cubicBezTo>
                <a:cubicBezTo>
                  <a:pt x="1755986" y="94827"/>
                  <a:pt x="1903307" y="0"/>
                  <a:pt x="2143760" y="0"/>
                </a:cubicBezTo>
                <a:cubicBezTo>
                  <a:pt x="2384213" y="0"/>
                  <a:pt x="2749973" y="86360"/>
                  <a:pt x="2966720" y="203200"/>
                </a:cubicBezTo>
                <a:cubicBezTo>
                  <a:pt x="3183467" y="320040"/>
                  <a:pt x="3313853" y="510540"/>
                  <a:pt x="3444240" y="701040"/>
                </a:cubicBezTo>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DE76EAE2-08BD-4F2E-B291-E2349B829A7C}"/>
              </a:ext>
            </a:extLst>
          </p:cNvPr>
          <p:cNvSpPr/>
          <p:nvPr/>
        </p:nvSpPr>
        <p:spPr>
          <a:xfrm>
            <a:off x="3942080" y="1229360"/>
            <a:ext cx="651557" cy="1249680"/>
          </a:xfrm>
          <a:custGeom>
            <a:avLst/>
            <a:gdLst>
              <a:gd name="connsiteX0" fmla="*/ 91440 w 651557"/>
              <a:gd name="connsiteY0" fmla="*/ 0 h 1249680"/>
              <a:gd name="connsiteX1" fmla="*/ 467360 w 651557"/>
              <a:gd name="connsiteY1" fmla="*/ 111760 h 1249680"/>
              <a:gd name="connsiteX2" fmla="*/ 629920 w 651557"/>
              <a:gd name="connsiteY2" fmla="*/ 548640 h 1249680"/>
              <a:gd name="connsiteX3" fmla="*/ 0 w 651557"/>
              <a:gd name="connsiteY3" fmla="*/ 1249680 h 1249680"/>
            </a:gdLst>
            <a:ahLst/>
            <a:cxnLst>
              <a:cxn ang="0">
                <a:pos x="connsiteX0" y="connsiteY0"/>
              </a:cxn>
              <a:cxn ang="0">
                <a:pos x="connsiteX1" y="connsiteY1"/>
              </a:cxn>
              <a:cxn ang="0">
                <a:pos x="connsiteX2" y="connsiteY2"/>
              </a:cxn>
              <a:cxn ang="0">
                <a:pos x="connsiteX3" y="connsiteY3"/>
              </a:cxn>
            </a:cxnLst>
            <a:rect l="l" t="t" r="r" b="b"/>
            <a:pathLst>
              <a:path w="651557" h="1249680">
                <a:moveTo>
                  <a:pt x="91440" y="0"/>
                </a:moveTo>
                <a:cubicBezTo>
                  <a:pt x="234526" y="10160"/>
                  <a:pt x="377613" y="20320"/>
                  <a:pt x="467360" y="111760"/>
                </a:cubicBezTo>
                <a:cubicBezTo>
                  <a:pt x="557107" y="203200"/>
                  <a:pt x="707813" y="358987"/>
                  <a:pt x="629920" y="548640"/>
                </a:cubicBezTo>
                <a:cubicBezTo>
                  <a:pt x="552027" y="738293"/>
                  <a:pt x="276013" y="993986"/>
                  <a:pt x="0" y="124968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4181EB43-87FA-40E2-A9D5-C5E2864CDBB5}"/>
              </a:ext>
            </a:extLst>
          </p:cNvPr>
          <p:cNvSpPr/>
          <p:nvPr/>
        </p:nvSpPr>
        <p:spPr>
          <a:xfrm>
            <a:off x="3962400" y="1731098"/>
            <a:ext cx="934720" cy="819062"/>
          </a:xfrm>
          <a:custGeom>
            <a:avLst/>
            <a:gdLst>
              <a:gd name="connsiteX0" fmla="*/ 934720 w 934720"/>
              <a:gd name="connsiteY0" fmla="*/ 239942 h 819062"/>
              <a:gd name="connsiteX1" fmla="*/ 833120 w 934720"/>
              <a:gd name="connsiteY1" fmla="*/ 6262 h 819062"/>
              <a:gd name="connsiteX2" fmla="*/ 375920 w 934720"/>
              <a:gd name="connsiteY2" fmla="*/ 463462 h 819062"/>
              <a:gd name="connsiteX3" fmla="*/ 0 w 934720"/>
              <a:gd name="connsiteY3" fmla="*/ 819062 h 819062"/>
            </a:gdLst>
            <a:ahLst/>
            <a:cxnLst>
              <a:cxn ang="0">
                <a:pos x="connsiteX0" y="connsiteY0"/>
              </a:cxn>
              <a:cxn ang="0">
                <a:pos x="connsiteX1" y="connsiteY1"/>
              </a:cxn>
              <a:cxn ang="0">
                <a:pos x="connsiteX2" y="connsiteY2"/>
              </a:cxn>
              <a:cxn ang="0">
                <a:pos x="connsiteX3" y="connsiteY3"/>
              </a:cxn>
            </a:cxnLst>
            <a:rect l="l" t="t" r="r" b="b"/>
            <a:pathLst>
              <a:path w="934720" h="819062">
                <a:moveTo>
                  <a:pt x="934720" y="239942"/>
                </a:moveTo>
                <a:cubicBezTo>
                  <a:pt x="930486" y="104475"/>
                  <a:pt x="926253" y="-30991"/>
                  <a:pt x="833120" y="6262"/>
                </a:cubicBezTo>
                <a:cubicBezTo>
                  <a:pt x="739987" y="43515"/>
                  <a:pt x="514773" y="327995"/>
                  <a:pt x="375920" y="463462"/>
                </a:cubicBezTo>
                <a:cubicBezTo>
                  <a:pt x="237067" y="598929"/>
                  <a:pt x="118533" y="708995"/>
                  <a:pt x="0" y="819062"/>
                </a:cubicBezTo>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a:extLst>
              <a:ext uri="{FF2B5EF4-FFF2-40B4-BE49-F238E27FC236}">
                <a16:creationId xmlns:a16="http://schemas.microsoft.com/office/drawing/2014/main" id="{9D939072-7420-49A9-9B09-26F6E5EE80E1}"/>
              </a:ext>
            </a:extLst>
          </p:cNvPr>
          <p:cNvCxnSpPr/>
          <p:nvPr/>
        </p:nvCxnSpPr>
        <p:spPr>
          <a:xfrm>
            <a:off x="4201160" y="2286000"/>
            <a:ext cx="152400" cy="1524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rapezoid 29">
            <a:extLst>
              <a:ext uri="{FF2B5EF4-FFF2-40B4-BE49-F238E27FC236}">
                <a16:creationId xmlns:a16="http://schemas.microsoft.com/office/drawing/2014/main" id="{B210FBDC-B6C5-41E1-AFE9-4B30411B83D4}"/>
              </a:ext>
            </a:extLst>
          </p:cNvPr>
          <p:cNvSpPr/>
          <p:nvPr/>
        </p:nvSpPr>
        <p:spPr>
          <a:xfrm rot="13306997">
            <a:off x="3738210" y="2379984"/>
            <a:ext cx="304799" cy="533391"/>
          </a:xfrm>
          <a:prstGeom prst="trapezoid">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10A445C9-E4E6-43DD-B3DB-ED83C6E97960}"/>
              </a:ext>
            </a:extLst>
          </p:cNvPr>
          <p:cNvSpPr/>
          <p:nvPr/>
        </p:nvSpPr>
        <p:spPr>
          <a:xfrm>
            <a:off x="4536322" y="3302000"/>
            <a:ext cx="2738238" cy="2389857"/>
          </a:xfrm>
          <a:custGeom>
            <a:avLst/>
            <a:gdLst>
              <a:gd name="connsiteX0" fmla="*/ 269358 w 2738238"/>
              <a:gd name="connsiteY0" fmla="*/ 0 h 2389857"/>
              <a:gd name="connsiteX1" fmla="*/ 45838 w 2738238"/>
              <a:gd name="connsiteY1" fmla="*/ 1341120 h 2389857"/>
              <a:gd name="connsiteX2" fmla="*/ 1061838 w 2738238"/>
              <a:gd name="connsiteY2" fmla="*/ 2387600 h 2389857"/>
              <a:gd name="connsiteX3" fmla="*/ 2738238 w 2738238"/>
              <a:gd name="connsiteY3" fmla="*/ 1564640 h 2389857"/>
            </a:gdLst>
            <a:ahLst/>
            <a:cxnLst>
              <a:cxn ang="0">
                <a:pos x="connsiteX0" y="connsiteY0"/>
              </a:cxn>
              <a:cxn ang="0">
                <a:pos x="connsiteX1" y="connsiteY1"/>
              </a:cxn>
              <a:cxn ang="0">
                <a:pos x="connsiteX2" y="connsiteY2"/>
              </a:cxn>
              <a:cxn ang="0">
                <a:pos x="connsiteX3" y="connsiteY3"/>
              </a:cxn>
            </a:cxnLst>
            <a:rect l="l" t="t" r="r" b="b"/>
            <a:pathLst>
              <a:path w="2738238" h="2389857">
                <a:moveTo>
                  <a:pt x="269358" y="0"/>
                </a:moveTo>
                <a:cubicBezTo>
                  <a:pt x="91558" y="471593"/>
                  <a:pt x="-86242" y="943187"/>
                  <a:pt x="45838" y="1341120"/>
                </a:cubicBezTo>
                <a:cubicBezTo>
                  <a:pt x="177918" y="1739053"/>
                  <a:pt x="613105" y="2350347"/>
                  <a:pt x="1061838" y="2387600"/>
                </a:cubicBezTo>
                <a:cubicBezTo>
                  <a:pt x="1510571" y="2424853"/>
                  <a:pt x="2124404" y="1994746"/>
                  <a:pt x="2738238" y="1564640"/>
                </a:cubicBezTo>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a:extLst>
              <a:ext uri="{FF2B5EF4-FFF2-40B4-BE49-F238E27FC236}">
                <a16:creationId xmlns:a16="http://schemas.microsoft.com/office/drawing/2014/main" id="{DE0DB96B-C627-421E-840D-3A4AD246154D}"/>
              </a:ext>
            </a:extLst>
          </p:cNvPr>
          <p:cNvCxnSpPr/>
          <p:nvPr/>
        </p:nvCxnSpPr>
        <p:spPr>
          <a:xfrm>
            <a:off x="6915681" y="4957063"/>
            <a:ext cx="152400" cy="1524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Freeform: Shape 32">
            <a:extLst>
              <a:ext uri="{FF2B5EF4-FFF2-40B4-BE49-F238E27FC236}">
                <a16:creationId xmlns:a16="http://schemas.microsoft.com/office/drawing/2014/main" id="{EB3A4D63-E71D-48AD-80B5-789383C86B7D}"/>
              </a:ext>
            </a:extLst>
          </p:cNvPr>
          <p:cNvSpPr/>
          <p:nvPr/>
        </p:nvSpPr>
        <p:spPr>
          <a:xfrm>
            <a:off x="4808776" y="3302000"/>
            <a:ext cx="1937464" cy="1852585"/>
          </a:xfrm>
          <a:custGeom>
            <a:avLst/>
            <a:gdLst>
              <a:gd name="connsiteX0" fmla="*/ 37544 w 1937464"/>
              <a:gd name="connsiteY0" fmla="*/ 0 h 1852585"/>
              <a:gd name="connsiteX1" fmla="*/ 88344 w 1937464"/>
              <a:gd name="connsiteY1" fmla="*/ 1188720 h 1852585"/>
              <a:gd name="connsiteX2" fmla="*/ 809704 w 1937464"/>
              <a:gd name="connsiteY2" fmla="*/ 1849120 h 1852585"/>
              <a:gd name="connsiteX3" fmla="*/ 1561544 w 1937464"/>
              <a:gd name="connsiteY3" fmla="*/ 1412240 h 1852585"/>
              <a:gd name="connsiteX4" fmla="*/ 1937464 w 1937464"/>
              <a:gd name="connsiteY4" fmla="*/ 629920 h 18525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7464" h="1852585">
                <a:moveTo>
                  <a:pt x="37544" y="0"/>
                </a:moveTo>
                <a:cubicBezTo>
                  <a:pt x="-1403" y="440266"/>
                  <a:pt x="-40349" y="880533"/>
                  <a:pt x="88344" y="1188720"/>
                </a:cubicBezTo>
                <a:cubicBezTo>
                  <a:pt x="217037" y="1496907"/>
                  <a:pt x="564171" y="1811867"/>
                  <a:pt x="809704" y="1849120"/>
                </a:cubicBezTo>
                <a:cubicBezTo>
                  <a:pt x="1055237" y="1886373"/>
                  <a:pt x="1373584" y="1615440"/>
                  <a:pt x="1561544" y="1412240"/>
                </a:cubicBezTo>
                <a:cubicBezTo>
                  <a:pt x="1749504" y="1209040"/>
                  <a:pt x="1843484" y="919480"/>
                  <a:pt x="1937464" y="62992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294606D7-6020-4685-90D1-D5B1655E0231}"/>
              </a:ext>
            </a:extLst>
          </p:cNvPr>
          <p:cNvSpPr/>
          <p:nvPr/>
        </p:nvSpPr>
        <p:spPr>
          <a:xfrm>
            <a:off x="4917440" y="1076960"/>
            <a:ext cx="3423920" cy="1105851"/>
          </a:xfrm>
          <a:custGeom>
            <a:avLst/>
            <a:gdLst>
              <a:gd name="connsiteX0" fmla="*/ 0 w 3423920"/>
              <a:gd name="connsiteY0" fmla="*/ 914400 h 1105851"/>
              <a:gd name="connsiteX1" fmla="*/ 975360 w 3423920"/>
              <a:gd name="connsiteY1" fmla="*/ 142240 h 1105851"/>
              <a:gd name="connsiteX2" fmla="*/ 2072640 w 3423920"/>
              <a:gd name="connsiteY2" fmla="*/ 1005840 h 1105851"/>
              <a:gd name="connsiteX3" fmla="*/ 3169920 w 3423920"/>
              <a:gd name="connsiteY3" fmla="*/ 975360 h 1105851"/>
              <a:gd name="connsiteX4" fmla="*/ 3423920 w 3423920"/>
              <a:gd name="connsiteY4" fmla="*/ 0 h 11058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3920" h="1105851">
                <a:moveTo>
                  <a:pt x="0" y="914400"/>
                </a:moveTo>
                <a:cubicBezTo>
                  <a:pt x="314960" y="520700"/>
                  <a:pt x="629920" y="127000"/>
                  <a:pt x="975360" y="142240"/>
                </a:cubicBezTo>
                <a:cubicBezTo>
                  <a:pt x="1320800" y="157480"/>
                  <a:pt x="1706880" y="866987"/>
                  <a:pt x="2072640" y="1005840"/>
                </a:cubicBezTo>
                <a:cubicBezTo>
                  <a:pt x="2438400" y="1144693"/>
                  <a:pt x="2944707" y="1143000"/>
                  <a:pt x="3169920" y="975360"/>
                </a:cubicBezTo>
                <a:cubicBezTo>
                  <a:pt x="3395133" y="807720"/>
                  <a:pt x="3409526" y="403860"/>
                  <a:pt x="3423920" y="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0BD2ED8A-BFC2-49AE-8798-0EB1D231E549}"/>
              </a:ext>
            </a:extLst>
          </p:cNvPr>
          <p:cNvSpPr/>
          <p:nvPr/>
        </p:nvSpPr>
        <p:spPr>
          <a:xfrm>
            <a:off x="3962400" y="284480"/>
            <a:ext cx="2113280" cy="904240"/>
          </a:xfrm>
          <a:custGeom>
            <a:avLst/>
            <a:gdLst>
              <a:gd name="connsiteX0" fmla="*/ 0 w 2113280"/>
              <a:gd name="connsiteY0" fmla="*/ 904240 h 904240"/>
              <a:gd name="connsiteX1" fmla="*/ 1229360 w 2113280"/>
              <a:gd name="connsiteY1" fmla="*/ 741680 h 904240"/>
              <a:gd name="connsiteX2" fmla="*/ 2113280 w 2113280"/>
              <a:gd name="connsiteY2" fmla="*/ 0 h 904240"/>
            </a:gdLst>
            <a:ahLst/>
            <a:cxnLst>
              <a:cxn ang="0">
                <a:pos x="connsiteX0" y="connsiteY0"/>
              </a:cxn>
              <a:cxn ang="0">
                <a:pos x="connsiteX1" y="connsiteY1"/>
              </a:cxn>
              <a:cxn ang="0">
                <a:pos x="connsiteX2" y="connsiteY2"/>
              </a:cxn>
            </a:cxnLst>
            <a:rect l="l" t="t" r="r" b="b"/>
            <a:pathLst>
              <a:path w="2113280" h="904240">
                <a:moveTo>
                  <a:pt x="0" y="904240"/>
                </a:moveTo>
                <a:cubicBezTo>
                  <a:pt x="438573" y="898313"/>
                  <a:pt x="877147" y="892387"/>
                  <a:pt x="1229360" y="741680"/>
                </a:cubicBezTo>
                <a:cubicBezTo>
                  <a:pt x="1581573" y="590973"/>
                  <a:pt x="1847426" y="295486"/>
                  <a:pt x="2113280" y="0"/>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07F8B356-C232-4C7B-A86D-2636B693A643}"/>
              </a:ext>
            </a:extLst>
          </p:cNvPr>
          <p:cNvSpPr/>
          <p:nvPr/>
        </p:nvSpPr>
        <p:spPr>
          <a:xfrm>
            <a:off x="4848822" y="274320"/>
            <a:ext cx="1247178" cy="1759458"/>
          </a:xfrm>
          <a:custGeom>
            <a:avLst/>
            <a:gdLst>
              <a:gd name="connsiteX0" fmla="*/ 48298 w 1247178"/>
              <a:gd name="connsiteY0" fmla="*/ 1635760 h 1759458"/>
              <a:gd name="connsiteX1" fmla="*/ 68618 w 1247178"/>
              <a:gd name="connsiteY1" fmla="*/ 1686560 h 1759458"/>
              <a:gd name="connsiteX2" fmla="*/ 708698 w 1247178"/>
              <a:gd name="connsiteY2" fmla="*/ 772160 h 1759458"/>
              <a:gd name="connsiteX3" fmla="*/ 1247178 w 1247178"/>
              <a:gd name="connsiteY3" fmla="*/ 0 h 1759458"/>
            </a:gdLst>
            <a:ahLst/>
            <a:cxnLst>
              <a:cxn ang="0">
                <a:pos x="connsiteX0" y="connsiteY0"/>
              </a:cxn>
              <a:cxn ang="0">
                <a:pos x="connsiteX1" y="connsiteY1"/>
              </a:cxn>
              <a:cxn ang="0">
                <a:pos x="connsiteX2" y="connsiteY2"/>
              </a:cxn>
              <a:cxn ang="0">
                <a:pos x="connsiteX3" y="connsiteY3"/>
              </a:cxn>
            </a:cxnLst>
            <a:rect l="l" t="t" r="r" b="b"/>
            <a:pathLst>
              <a:path w="1247178" h="1759458">
                <a:moveTo>
                  <a:pt x="48298" y="1635760"/>
                </a:moveTo>
                <a:cubicBezTo>
                  <a:pt x="3424" y="1733126"/>
                  <a:pt x="-41449" y="1830493"/>
                  <a:pt x="68618" y="1686560"/>
                </a:cubicBezTo>
                <a:cubicBezTo>
                  <a:pt x="178685" y="1542627"/>
                  <a:pt x="708698" y="772160"/>
                  <a:pt x="708698" y="772160"/>
                </a:cubicBezTo>
                <a:lnTo>
                  <a:pt x="1247178" y="0"/>
                </a:ln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71010E46-BF6A-4A8D-8C6D-5404161BBE05}"/>
              </a:ext>
            </a:extLst>
          </p:cNvPr>
          <p:cNvSpPr/>
          <p:nvPr/>
        </p:nvSpPr>
        <p:spPr>
          <a:xfrm>
            <a:off x="5183077" y="304800"/>
            <a:ext cx="841803" cy="1534160"/>
          </a:xfrm>
          <a:custGeom>
            <a:avLst/>
            <a:gdLst>
              <a:gd name="connsiteX0" fmla="*/ 841803 w 841803"/>
              <a:gd name="connsiteY0" fmla="*/ 0 h 1534160"/>
              <a:gd name="connsiteX1" fmla="*/ 49323 w 841803"/>
              <a:gd name="connsiteY1" fmla="*/ 924560 h 1534160"/>
              <a:gd name="connsiteX2" fmla="*/ 150923 w 841803"/>
              <a:gd name="connsiteY2" fmla="*/ 1534160 h 1534160"/>
            </a:gdLst>
            <a:ahLst/>
            <a:cxnLst>
              <a:cxn ang="0">
                <a:pos x="connsiteX0" y="connsiteY0"/>
              </a:cxn>
              <a:cxn ang="0">
                <a:pos x="connsiteX1" y="connsiteY1"/>
              </a:cxn>
              <a:cxn ang="0">
                <a:pos x="connsiteX2" y="connsiteY2"/>
              </a:cxn>
            </a:cxnLst>
            <a:rect l="l" t="t" r="r" b="b"/>
            <a:pathLst>
              <a:path w="841803" h="1534160">
                <a:moveTo>
                  <a:pt x="841803" y="0"/>
                </a:moveTo>
                <a:cubicBezTo>
                  <a:pt x="503136" y="334433"/>
                  <a:pt x="164470" y="668867"/>
                  <a:pt x="49323" y="924560"/>
                </a:cubicBezTo>
                <a:cubicBezTo>
                  <a:pt x="-65824" y="1180253"/>
                  <a:pt x="42549" y="1357206"/>
                  <a:pt x="150923" y="1534160"/>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726A0964-B6F9-4C40-93E2-3A09F19D0830}"/>
              </a:ext>
            </a:extLst>
          </p:cNvPr>
          <p:cNvSpPr/>
          <p:nvPr/>
        </p:nvSpPr>
        <p:spPr>
          <a:xfrm>
            <a:off x="5250887" y="1788886"/>
            <a:ext cx="152972" cy="138430"/>
          </a:xfrm>
          <a:prstGeom prst="ellipse">
            <a:avLst/>
          </a:prstGeom>
          <a:solidFill>
            <a:srgbClr val="00B050"/>
          </a:solid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2AB79928-A06F-4E32-8BBB-EAB17FF0AD33}"/>
              </a:ext>
            </a:extLst>
          </p:cNvPr>
          <p:cNvSpPr/>
          <p:nvPr/>
        </p:nvSpPr>
        <p:spPr>
          <a:xfrm>
            <a:off x="4412929" y="3281680"/>
            <a:ext cx="443551" cy="1778000"/>
          </a:xfrm>
          <a:custGeom>
            <a:avLst/>
            <a:gdLst>
              <a:gd name="connsiteX0" fmla="*/ 443551 w 443551"/>
              <a:gd name="connsiteY0" fmla="*/ 0 h 1778000"/>
              <a:gd name="connsiteX1" fmla="*/ 6671 w 443551"/>
              <a:gd name="connsiteY1" fmla="*/ 1320800 h 1778000"/>
              <a:gd name="connsiteX2" fmla="*/ 220031 w 443551"/>
              <a:gd name="connsiteY2" fmla="*/ 1778000 h 1778000"/>
            </a:gdLst>
            <a:ahLst/>
            <a:cxnLst>
              <a:cxn ang="0">
                <a:pos x="connsiteX0" y="connsiteY0"/>
              </a:cxn>
              <a:cxn ang="0">
                <a:pos x="connsiteX1" y="connsiteY1"/>
              </a:cxn>
              <a:cxn ang="0">
                <a:pos x="connsiteX2" y="connsiteY2"/>
              </a:cxn>
            </a:cxnLst>
            <a:rect l="l" t="t" r="r" b="b"/>
            <a:pathLst>
              <a:path w="443551" h="1778000">
                <a:moveTo>
                  <a:pt x="443551" y="0"/>
                </a:moveTo>
                <a:cubicBezTo>
                  <a:pt x="243737" y="512233"/>
                  <a:pt x="43924" y="1024467"/>
                  <a:pt x="6671" y="1320800"/>
                </a:cubicBezTo>
                <a:cubicBezTo>
                  <a:pt x="-30582" y="1617133"/>
                  <a:pt x="94724" y="1697566"/>
                  <a:pt x="220031" y="1778000"/>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1824DD6D-4042-48ED-AB36-9C42AE14CFC7}"/>
              </a:ext>
            </a:extLst>
          </p:cNvPr>
          <p:cNvSpPr/>
          <p:nvPr/>
        </p:nvSpPr>
        <p:spPr>
          <a:xfrm>
            <a:off x="4504368" y="5004768"/>
            <a:ext cx="152972" cy="138430"/>
          </a:xfrm>
          <a:prstGeom prst="ellipse">
            <a:avLst/>
          </a:prstGeom>
          <a:solidFill>
            <a:srgbClr val="00B050"/>
          </a:solid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rapezoid 40">
            <a:extLst>
              <a:ext uri="{FF2B5EF4-FFF2-40B4-BE49-F238E27FC236}">
                <a16:creationId xmlns:a16="http://schemas.microsoft.com/office/drawing/2014/main" id="{D0186B12-3A24-4802-959B-1D511CB34E3F}"/>
              </a:ext>
            </a:extLst>
          </p:cNvPr>
          <p:cNvSpPr/>
          <p:nvPr/>
        </p:nvSpPr>
        <p:spPr>
          <a:xfrm rot="3084530">
            <a:off x="5930463" y="144063"/>
            <a:ext cx="304799" cy="533391"/>
          </a:xfrm>
          <a:prstGeom prst="trapezoid">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81295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a:xfrm>
            <a:off x="1539536" y="922985"/>
            <a:ext cx="3222594" cy="754895"/>
          </a:xfrm>
          <a:custGeom>
            <a:avLst/>
            <a:gdLst>
              <a:gd name="connsiteX0" fmla="*/ 0 w 3222594"/>
              <a:gd name="connsiteY0" fmla="*/ 683873 h 754895"/>
              <a:gd name="connsiteX1" fmla="*/ 1615736 w 3222594"/>
              <a:gd name="connsiteY1" fmla="*/ 293 h 754895"/>
              <a:gd name="connsiteX2" fmla="*/ 3222594 w 3222594"/>
              <a:gd name="connsiteY2" fmla="*/ 754895 h 754895"/>
            </a:gdLst>
            <a:ahLst/>
            <a:cxnLst>
              <a:cxn ang="0">
                <a:pos x="connsiteX0" y="connsiteY0"/>
              </a:cxn>
              <a:cxn ang="0">
                <a:pos x="connsiteX1" y="connsiteY1"/>
              </a:cxn>
              <a:cxn ang="0">
                <a:pos x="connsiteX2" y="connsiteY2"/>
              </a:cxn>
            </a:cxnLst>
            <a:rect l="l" t="t" r="r" b="b"/>
            <a:pathLst>
              <a:path w="3222594" h="754895">
                <a:moveTo>
                  <a:pt x="0" y="683873"/>
                </a:moveTo>
                <a:cubicBezTo>
                  <a:pt x="539318" y="336164"/>
                  <a:pt x="1078637" y="-11544"/>
                  <a:pt x="1615736" y="293"/>
                </a:cubicBezTo>
                <a:cubicBezTo>
                  <a:pt x="2152835" y="12130"/>
                  <a:pt x="2687714" y="383512"/>
                  <a:pt x="3222594" y="754895"/>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4885825" y="2823099"/>
            <a:ext cx="1225711" cy="1447060"/>
          </a:xfrm>
          <a:custGeom>
            <a:avLst/>
            <a:gdLst>
              <a:gd name="connsiteX0" fmla="*/ 9470 w 1225711"/>
              <a:gd name="connsiteY0" fmla="*/ 0 h 1447060"/>
              <a:gd name="connsiteX1" fmla="*/ 178146 w 1225711"/>
              <a:gd name="connsiteY1" fmla="*/ 976544 h 1447060"/>
              <a:gd name="connsiteX2" fmla="*/ 1225711 w 1225711"/>
              <a:gd name="connsiteY2" fmla="*/ 1447060 h 1447060"/>
            </a:gdLst>
            <a:ahLst/>
            <a:cxnLst>
              <a:cxn ang="0">
                <a:pos x="connsiteX0" y="connsiteY0"/>
              </a:cxn>
              <a:cxn ang="0">
                <a:pos x="connsiteX1" y="connsiteY1"/>
              </a:cxn>
              <a:cxn ang="0">
                <a:pos x="connsiteX2" y="connsiteY2"/>
              </a:cxn>
            </a:cxnLst>
            <a:rect l="l" t="t" r="r" b="b"/>
            <a:pathLst>
              <a:path w="1225711" h="1447060">
                <a:moveTo>
                  <a:pt x="9470" y="0"/>
                </a:moveTo>
                <a:cubicBezTo>
                  <a:pt x="-7546" y="367683"/>
                  <a:pt x="-24561" y="735367"/>
                  <a:pt x="178146" y="976544"/>
                </a:cubicBezTo>
                <a:cubicBezTo>
                  <a:pt x="380853" y="1217721"/>
                  <a:pt x="803282" y="1332390"/>
                  <a:pt x="1225711" y="1447060"/>
                </a:cubicBezTo>
              </a:path>
            </a:pathLst>
          </a:cu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p:cNvGrpSpPr/>
          <p:nvPr/>
        </p:nvGrpSpPr>
        <p:grpSpPr>
          <a:xfrm>
            <a:off x="1143000" y="4953000"/>
            <a:ext cx="5905500" cy="1371600"/>
            <a:chOff x="1143000" y="4953000"/>
            <a:chExt cx="5905500" cy="1371600"/>
          </a:xfrm>
        </p:grpSpPr>
        <p:cxnSp>
          <p:nvCxnSpPr>
            <p:cNvPr id="12" name="Straight Connector 11"/>
            <p:cNvCxnSpPr/>
            <p:nvPr/>
          </p:nvCxnSpPr>
          <p:spPr>
            <a:xfrm>
              <a:off x="1333500" y="5181600"/>
              <a:ext cx="2400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3712716" y="4953000"/>
              <a:ext cx="57150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343400" y="5181600"/>
              <a:ext cx="2400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6438900" y="5486400"/>
              <a:ext cx="6096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6743700" y="5181600"/>
              <a:ext cx="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743700" y="6019800"/>
              <a:ext cx="0" cy="30480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143000" y="6324600"/>
              <a:ext cx="560070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143000" y="5181600"/>
              <a:ext cx="0" cy="114300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241177" y="152400"/>
            <a:ext cx="8610600" cy="4648200"/>
            <a:chOff x="241177" y="152400"/>
            <a:chExt cx="8610600" cy="4648200"/>
          </a:xfrm>
        </p:grpSpPr>
        <p:sp>
          <p:nvSpPr>
            <p:cNvPr id="2" name="Rectangle 1"/>
            <p:cNvSpPr/>
            <p:nvPr/>
          </p:nvSpPr>
          <p:spPr>
            <a:xfrm>
              <a:off x="241177" y="152400"/>
              <a:ext cx="8610600" cy="4648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987641" y="661343"/>
              <a:ext cx="685800" cy="2030114"/>
            </a:xfrm>
            <a:prstGeom prst="rect">
              <a:avLst/>
            </a:prstGeom>
            <a:pattFill prst="wd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4355977" y="1676400"/>
              <a:ext cx="1066800" cy="1143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943600" y="3886200"/>
              <a:ext cx="533400" cy="707886"/>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S</a:t>
              </a:r>
            </a:p>
          </p:txBody>
        </p:sp>
        <p:cxnSp>
          <p:nvCxnSpPr>
            <p:cNvPr id="9" name="Straight Connector 8"/>
            <p:cNvCxnSpPr/>
            <p:nvPr/>
          </p:nvCxnSpPr>
          <p:spPr>
            <a:xfrm>
              <a:off x="6172200" y="4403586"/>
              <a:ext cx="0" cy="381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486103" y="609600"/>
              <a:ext cx="3048297" cy="646331"/>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120 V circuit: Light controlled by single pole switch.</a:t>
              </a:r>
            </a:p>
          </p:txBody>
        </p:sp>
        <p:sp>
          <p:nvSpPr>
            <p:cNvPr id="27" name="TextBox 26"/>
            <p:cNvSpPr txBox="1"/>
            <p:nvPr/>
          </p:nvSpPr>
          <p:spPr>
            <a:xfrm>
              <a:off x="4428625" y="2063234"/>
              <a:ext cx="914400"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60 Watt</a:t>
              </a:r>
            </a:p>
          </p:txBody>
        </p:sp>
      </p:grpSp>
      <p:sp>
        <p:nvSpPr>
          <p:cNvPr id="30" name="Freeform 29"/>
          <p:cNvSpPr/>
          <p:nvPr/>
        </p:nvSpPr>
        <p:spPr>
          <a:xfrm>
            <a:off x="4810994" y="2805344"/>
            <a:ext cx="1252455" cy="1349406"/>
          </a:xfrm>
          <a:custGeom>
            <a:avLst/>
            <a:gdLst>
              <a:gd name="connsiteX0" fmla="*/ 1252455 w 1252455"/>
              <a:gd name="connsiteY0" fmla="*/ 1349406 h 1349406"/>
              <a:gd name="connsiteX1" fmla="*/ 160501 w 1252455"/>
              <a:gd name="connsiteY1" fmla="*/ 949910 h 1349406"/>
              <a:gd name="connsiteX2" fmla="*/ 27336 w 1252455"/>
              <a:gd name="connsiteY2" fmla="*/ 0 h 1349406"/>
            </a:gdLst>
            <a:ahLst/>
            <a:cxnLst>
              <a:cxn ang="0">
                <a:pos x="connsiteX0" y="connsiteY0"/>
              </a:cxn>
              <a:cxn ang="0">
                <a:pos x="connsiteX1" y="connsiteY1"/>
              </a:cxn>
              <a:cxn ang="0">
                <a:pos x="connsiteX2" y="connsiteY2"/>
              </a:cxn>
            </a:cxnLst>
            <a:rect l="l" t="t" r="r" b="b"/>
            <a:pathLst>
              <a:path w="1252455" h="1349406">
                <a:moveTo>
                  <a:pt x="1252455" y="1349406"/>
                </a:moveTo>
                <a:cubicBezTo>
                  <a:pt x="808571" y="1262108"/>
                  <a:pt x="364687" y="1174811"/>
                  <a:pt x="160501" y="949910"/>
                </a:cubicBezTo>
                <a:cubicBezTo>
                  <a:pt x="-43685" y="725009"/>
                  <a:pt x="-8175" y="362504"/>
                  <a:pt x="27336" y="0"/>
                </a:cubicBezTo>
              </a:path>
            </a:pathLst>
          </a:custGeom>
          <a:no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535837" y="2698812"/>
            <a:ext cx="4554245" cy="1695707"/>
          </a:xfrm>
          <a:custGeom>
            <a:avLst/>
            <a:gdLst>
              <a:gd name="connsiteX0" fmla="*/ 0 w 4554245"/>
              <a:gd name="connsiteY0" fmla="*/ 0 h 1695707"/>
              <a:gd name="connsiteX1" fmla="*/ 1491448 w 4554245"/>
              <a:gd name="connsiteY1" fmla="*/ 1535837 h 1695707"/>
              <a:gd name="connsiteX2" fmla="*/ 4554245 w 4554245"/>
              <a:gd name="connsiteY2" fmla="*/ 1571347 h 1695707"/>
            </a:gdLst>
            <a:ahLst/>
            <a:cxnLst>
              <a:cxn ang="0">
                <a:pos x="connsiteX0" y="connsiteY0"/>
              </a:cxn>
              <a:cxn ang="0">
                <a:pos x="connsiteX1" y="connsiteY1"/>
              </a:cxn>
              <a:cxn ang="0">
                <a:pos x="connsiteX2" y="connsiteY2"/>
              </a:cxn>
            </a:cxnLst>
            <a:rect l="l" t="t" r="r" b="b"/>
            <a:pathLst>
              <a:path w="4554245" h="1695707">
                <a:moveTo>
                  <a:pt x="0" y="0"/>
                </a:moveTo>
                <a:cubicBezTo>
                  <a:pt x="366203" y="636973"/>
                  <a:pt x="732407" y="1273946"/>
                  <a:pt x="1491448" y="1535837"/>
                </a:cubicBezTo>
                <a:cubicBezTo>
                  <a:pt x="2250489" y="1797728"/>
                  <a:pt x="3402367" y="1684537"/>
                  <a:pt x="4554245" y="1571347"/>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6701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8253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Group 58"/>
          <p:cNvGrpSpPr/>
          <p:nvPr/>
        </p:nvGrpSpPr>
        <p:grpSpPr>
          <a:xfrm>
            <a:off x="2097046" y="5105400"/>
            <a:ext cx="3833426" cy="1066800"/>
            <a:chOff x="2097046" y="5105400"/>
            <a:chExt cx="3833426" cy="1066800"/>
          </a:xfrm>
        </p:grpSpPr>
        <p:sp>
          <p:nvSpPr>
            <p:cNvPr id="31" name="Oval 30"/>
            <p:cNvSpPr/>
            <p:nvPr/>
          </p:nvSpPr>
          <p:spPr>
            <a:xfrm rot="16200000">
              <a:off x="5432625" y="5424662"/>
              <a:ext cx="457200" cy="53849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rot="16200000">
              <a:off x="2944341" y="5292500"/>
              <a:ext cx="457199" cy="780190"/>
              <a:chOff x="3886200" y="3810000"/>
              <a:chExt cx="609600" cy="797926"/>
            </a:xfrm>
          </p:grpSpPr>
          <p:sp>
            <p:nvSpPr>
              <p:cNvPr id="35" name="Oval 34"/>
              <p:cNvSpPr/>
              <p:nvPr/>
            </p:nvSpPr>
            <p:spPr>
              <a:xfrm>
                <a:off x="3886200" y="3810000"/>
                <a:ext cx="609600" cy="53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p:nvPr/>
            </p:nvCxnSpPr>
            <p:spPr>
              <a:xfrm>
                <a:off x="4038600" y="3845804"/>
                <a:ext cx="0" cy="7621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343400" y="3866002"/>
                <a:ext cx="0" cy="7419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8" name="Straight Connector 37"/>
            <p:cNvCxnSpPr/>
            <p:nvPr/>
          </p:nvCxnSpPr>
          <p:spPr>
            <a:xfrm>
              <a:off x="2097046" y="5257800"/>
              <a:ext cx="230627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097046" y="6172200"/>
              <a:ext cx="3578308"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5658498" y="5269115"/>
              <a:ext cx="0" cy="1961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675354" y="5911195"/>
              <a:ext cx="0" cy="24969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563036" y="5257800"/>
              <a:ext cx="0" cy="3104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563036" y="5796895"/>
              <a:ext cx="0" cy="375305"/>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4403324" y="5105400"/>
              <a:ext cx="168676"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4724400" y="5269115"/>
              <a:ext cx="93409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1" name="Group 60"/>
          <p:cNvGrpSpPr/>
          <p:nvPr/>
        </p:nvGrpSpPr>
        <p:grpSpPr>
          <a:xfrm>
            <a:off x="228600" y="228600"/>
            <a:ext cx="8686800" cy="4583356"/>
            <a:chOff x="228600" y="228600"/>
            <a:chExt cx="8686800" cy="4583356"/>
          </a:xfrm>
        </p:grpSpPr>
        <p:sp>
          <p:nvSpPr>
            <p:cNvPr id="10" name="Oval 9"/>
            <p:cNvSpPr/>
            <p:nvPr/>
          </p:nvSpPr>
          <p:spPr>
            <a:xfrm>
              <a:off x="4343400" y="1664837"/>
              <a:ext cx="914400" cy="990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0" name="Group 59"/>
            <p:cNvGrpSpPr/>
            <p:nvPr/>
          </p:nvGrpSpPr>
          <p:grpSpPr>
            <a:xfrm>
              <a:off x="228600" y="228600"/>
              <a:ext cx="8686800" cy="4583356"/>
              <a:chOff x="228600" y="228600"/>
              <a:chExt cx="8686800" cy="4583356"/>
            </a:xfrm>
          </p:grpSpPr>
          <p:grpSp>
            <p:nvGrpSpPr>
              <p:cNvPr id="2" name="Group 1"/>
              <p:cNvGrpSpPr/>
              <p:nvPr/>
            </p:nvGrpSpPr>
            <p:grpSpPr>
              <a:xfrm>
                <a:off x="228600" y="228600"/>
                <a:ext cx="8686800" cy="4583356"/>
                <a:chOff x="228600" y="228600"/>
                <a:chExt cx="8686800" cy="4583356"/>
              </a:xfrm>
            </p:grpSpPr>
            <p:sp>
              <p:nvSpPr>
                <p:cNvPr id="3" name="Rectangle 2"/>
                <p:cNvSpPr/>
                <p:nvPr/>
              </p:nvSpPr>
              <p:spPr>
                <a:xfrm>
                  <a:off x="228600" y="228600"/>
                  <a:ext cx="8686800" cy="457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838200" y="1311721"/>
                  <a:ext cx="685800" cy="2030114"/>
                </a:xfrm>
                <a:prstGeom prst="rect">
                  <a:avLst/>
                </a:prstGeom>
                <a:pattFill prst="wd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p:cNvGrpSpPr/>
                <p:nvPr/>
              </p:nvGrpSpPr>
              <p:grpSpPr>
                <a:xfrm>
                  <a:off x="3886200" y="3879366"/>
                  <a:ext cx="609600" cy="932590"/>
                  <a:chOff x="3886200" y="3810000"/>
                  <a:chExt cx="609600" cy="797926"/>
                </a:xfrm>
              </p:grpSpPr>
              <p:sp>
                <p:nvSpPr>
                  <p:cNvPr id="7" name="Oval 6"/>
                  <p:cNvSpPr/>
                  <p:nvPr/>
                </p:nvSpPr>
                <p:spPr>
                  <a:xfrm>
                    <a:off x="3886200" y="3810000"/>
                    <a:ext cx="609600" cy="53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4038600" y="3845804"/>
                    <a:ext cx="0" cy="7621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343400" y="3866002"/>
                    <a:ext cx="0" cy="7419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 name="Freeform 5"/>
                <p:cNvSpPr/>
                <p:nvPr/>
              </p:nvSpPr>
              <p:spPr>
                <a:xfrm>
                  <a:off x="1269507" y="3346882"/>
                  <a:ext cx="2601157" cy="870314"/>
                </a:xfrm>
                <a:custGeom>
                  <a:avLst/>
                  <a:gdLst>
                    <a:gd name="connsiteX0" fmla="*/ 0 w 2601157"/>
                    <a:gd name="connsiteY0" fmla="*/ 0 h 870314"/>
                    <a:gd name="connsiteX1" fmla="*/ 781235 w 2601157"/>
                    <a:gd name="connsiteY1" fmla="*/ 772357 h 870314"/>
                    <a:gd name="connsiteX2" fmla="*/ 2601157 w 2601157"/>
                    <a:gd name="connsiteY2" fmla="*/ 834501 h 870314"/>
                  </a:gdLst>
                  <a:ahLst/>
                  <a:cxnLst>
                    <a:cxn ang="0">
                      <a:pos x="connsiteX0" y="connsiteY0"/>
                    </a:cxn>
                    <a:cxn ang="0">
                      <a:pos x="connsiteX1" y="connsiteY1"/>
                    </a:cxn>
                    <a:cxn ang="0">
                      <a:pos x="connsiteX2" y="connsiteY2"/>
                    </a:cxn>
                  </a:cxnLst>
                  <a:rect l="l" t="t" r="r" b="b"/>
                  <a:pathLst>
                    <a:path w="2601157" h="870314">
                      <a:moveTo>
                        <a:pt x="0" y="0"/>
                      </a:moveTo>
                      <a:cubicBezTo>
                        <a:pt x="173854" y="316636"/>
                        <a:pt x="347709" y="633273"/>
                        <a:pt x="781235" y="772357"/>
                      </a:cubicBezTo>
                      <a:cubicBezTo>
                        <a:pt x="1214761" y="911441"/>
                        <a:pt x="1907959" y="872971"/>
                        <a:pt x="2601157" y="834501"/>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Box 10"/>
              <p:cNvSpPr txBox="1"/>
              <p:nvPr/>
            </p:nvSpPr>
            <p:spPr>
              <a:xfrm rot="16200000">
                <a:off x="8104257" y="2279375"/>
                <a:ext cx="533400" cy="707886"/>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S</a:t>
                </a:r>
              </a:p>
            </p:txBody>
          </p:sp>
          <p:cxnSp>
            <p:nvCxnSpPr>
              <p:cNvPr id="12" name="Straight Connector 11"/>
              <p:cNvCxnSpPr/>
              <p:nvPr/>
            </p:nvCxnSpPr>
            <p:spPr>
              <a:xfrm rot="16200000">
                <a:off x="8724900" y="2464937"/>
                <a:ext cx="0" cy="381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Freeform 13"/>
              <p:cNvSpPr/>
              <p:nvPr/>
            </p:nvSpPr>
            <p:spPr>
              <a:xfrm>
                <a:off x="4057301" y="2450237"/>
                <a:ext cx="346023" cy="1447060"/>
              </a:xfrm>
              <a:custGeom>
                <a:avLst/>
                <a:gdLst>
                  <a:gd name="connsiteX0" fmla="*/ 132959 w 346023"/>
                  <a:gd name="connsiteY0" fmla="*/ 1447060 h 1447060"/>
                  <a:gd name="connsiteX1" fmla="*/ 8672 w 346023"/>
                  <a:gd name="connsiteY1" fmla="*/ 532660 h 1447060"/>
                  <a:gd name="connsiteX2" fmla="*/ 346023 w 346023"/>
                  <a:gd name="connsiteY2" fmla="*/ 0 h 1447060"/>
                </a:gdLst>
                <a:ahLst/>
                <a:cxnLst>
                  <a:cxn ang="0">
                    <a:pos x="connsiteX0" y="connsiteY0"/>
                  </a:cxn>
                  <a:cxn ang="0">
                    <a:pos x="connsiteX1" y="connsiteY1"/>
                  </a:cxn>
                  <a:cxn ang="0">
                    <a:pos x="connsiteX2" y="connsiteY2"/>
                  </a:cxn>
                </a:cxnLst>
                <a:rect l="l" t="t" r="r" b="b"/>
                <a:pathLst>
                  <a:path w="346023" h="1447060">
                    <a:moveTo>
                      <a:pt x="132959" y="1447060"/>
                    </a:moveTo>
                    <a:cubicBezTo>
                      <a:pt x="53060" y="1110448"/>
                      <a:pt x="-26839" y="773837"/>
                      <a:pt x="8672" y="532660"/>
                    </a:cubicBezTo>
                    <a:cubicBezTo>
                      <a:pt x="44183" y="291483"/>
                      <a:pt x="195103" y="145741"/>
                      <a:pt x="346023" y="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5273336" y="2139471"/>
                <a:ext cx="2929631" cy="532708"/>
              </a:xfrm>
              <a:custGeom>
                <a:avLst/>
                <a:gdLst>
                  <a:gd name="connsiteX0" fmla="*/ 0 w 2929631"/>
                  <a:gd name="connsiteY0" fmla="*/ 8925 h 532708"/>
                  <a:gd name="connsiteX1" fmla="*/ 1402672 w 2929631"/>
                  <a:gd name="connsiteY1" fmla="*/ 71069 h 532708"/>
                  <a:gd name="connsiteX2" fmla="*/ 2929631 w 2929631"/>
                  <a:gd name="connsiteY2" fmla="*/ 532708 h 532708"/>
                </a:gdLst>
                <a:ahLst/>
                <a:cxnLst>
                  <a:cxn ang="0">
                    <a:pos x="connsiteX0" y="connsiteY0"/>
                  </a:cxn>
                  <a:cxn ang="0">
                    <a:pos x="connsiteX1" y="connsiteY1"/>
                  </a:cxn>
                  <a:cxn ang="0">
                    <a:pos x="connsiteX2" y="connsiteY2"/>
                  </a:cxn>
                </a:cxnLst>
                <a:rect l="l" t="t" r="r" b="b"/>
                <a:pathLst>
                  <a:path w="2929631" h="532708">
                    <a:moveTo>
                      <a:pt x="0" y="8925"/>
                    </a:moveTo>
                    <a:cubicBezTo>
                      <a:pt x="457200" y="-3652"/>
                      <a:pt x="914400" y="-16228"/>
                      <a:pt x="1402672" y="71069"/>
                    </a:cubicBezTo>
                    <a:cubicBezTo>
                      <a:pt x="1890944" y="158366"/>
                      <a:pt x="2410287" y="345537"/>
                      <a:pt x="2929631" y="532708"/>
                    </a:cubicBezTo>
                  </a:path>
                </a:pathLst>
              </a:custGeom>
              <a:noFill/>
              <a:ln w="28575">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4343400" y="1953829"/>
                <a:ext cx="1031094"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60 Watts</a:t>
                </a:r>
              </a:p>
            </p:txBody>
          </p:sp>
          <p:sp>
            <p:nvSpPr>
              <p:cNvPr id="58" name="TextBox 57"/>
              <p:cNvSpPr txBox="1"/>
              <p:nvPr/>
            </p:nvSpPr>
            <p:spPr>
              <a:xfrm>
                <a:off x="4800600" y="457200"/>
                <a:ext cx="3657600" cy="584775"/>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120 V circuit, duplex receptacle and a light controlled by a single pole switch</a:t>
                </a:r>
              </a:p>
            </p:txBody>
          </p:sp>
        </p:grpSp>
      </p:grpSp>
    </p:spTree>
    <p:extLst>
      <p:ext uri="{BB962C8B-B14F-4D97-AF65-F5344CB8AC3E}">
        <p14:creationId xmlns:p14="http://schemas.microsoft.com/office/powerpoint/2010/main" val="1396714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9981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228600" y="228600"/>
            <a:ext cx="8686800" cy="4583356"/>
            <a:chOff x="228600" y="228600"/>
            <a:chExt cx="8686800" cy="4583356"/>
          </a:xfrm>
        </p:grpSpPr>
        <p:sp>
          <p:nvSpPr>
            <p:cNvPr id="19" name="Oval 18"/>
            <p:cNvSpPr/>
            <p:nvPr/>
          </p:nvSpPr>
          <p:spPr>
            <a:xfrm>
              <a:off x="4343400" y="1664837"/>
              <a:ext cx="914400" cy="990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28600" y="228600"/>
              <a:ext cx="8686800" cy="4583356"/>
              <a:chOff x="228600" y="228600"/>
              <a:chExt cx="8686800" cy="4583356"/>
            </a:xfrm>
          </p:grpSpPr>
          <p:grpSp>
            <p:nvGrpSpPr>
              <p:cNvPr id="21" name="Group 20"/>
              <p:cNvGrpSpPr/>
              <p:nvPr/>
            </p:nvGrpSpPr>
            <p:grpSpPr>
              <a:xfrm>
                <a:off x="228600" y="228600"/>
                <a:ext cx="8686800" cy="4583356"/>
                <a:chOff x="228600" y="228600"/>
                <a:chExt cx="8686800" cy="4583356"/>
              </a:xfrm>
            </p:grpSpPr>
            <p:sp>
              <p:nvSpPr>
                <p:cNvPr id="29" name="Rectangle 28"/>
                <p:cNvSpPr/>
                <p:nvPr/>
              </p:nvSpPr>
              <p:spPr>
                <a:xfrm>
                  <a:off x="228600" y="228600"/>
                  <a:ext cx="8686800" cy="457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838200" y="1311721"/>
                  <a:ext cx="685800" cy="2030114"/>
                </a:xfrm>
                <a:prstGeom prst="rect">
                  <a:avLst/>
                </a:prstGeom>
                <a:pattFill prst="wd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p:cNvGrpSpPr/>
                <p:nvPr/>
              </p:nvGrpSpPr>
              <p:grpSpPr>
                <a:xfrm>
                  <a:off x="3886200" y="3879366"/>
                  <a:ext cx="609600" cy="932590"/>
                  <a:chOff x="3886200" y="3810000"/>
                  <a:chExt cx="609600" cy="797926"/>
                </a:xfrm>
              </p:grpSpPr>
              <p:sp>
                <p:nvSpPr>
                  <p:cNvPr id="33" name="Oval 32"/>
                  <p:cNvSpPr/>
                  <p:nvPr/>
                </p:nvSpPr>
                <p:spPr>
                  <a:xfrm>
                    <a:off x="3886200" y="3810000"/>
                    <a:ext cx="609600" cy="53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p:cNvCxnSpPr/>
                  <p:nvPr/>
                </p:nvCxnSpPr>
                <p:spPr>
                  <a:xfrm>
                    <a:off x="4038600" y="3845804"/>
                    <a:ext cx="0" cy="7621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343400" y="3866002"/>
                    <a:ext cx="0" cy="7419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2" name="Freeform 31"/>
                <p:cNvSpPr/>
                <p:nvPr/>
              </p:nvSpPr>
              <p:spPr>
                <a:xfrm>
                  <a:off x="1269507" y="3346882"/>
                  <a:ext cx="2601157" cy="870314"/>
                </a:xfrm>
                <a:custGeom>
                  <a:avLst/>
                  <a:gdLst>
                    <a:gd name="connsiteX0" fmla="*/ 0 w 2601157"/>
                    <a:gd name="connsiteY0" fmla="*/ 0 h 870314"/>
                    <a:gd name="connsiteX1" fmla="*/ 781235 w 2601157"/>
                    <a:gd name="connsiteY1" fmla="*/ 772357 h 870314"/>
                    <a:gd name="connsiteX2" fmla="*/ 2601157 w 2601157"/>
                    <a:gd name="connsiteY2" fmla="*/ 834501 h 870314"/>
                  </a:gdLst>
                  <a:ahLst/>
                  <a:cxnLst>
                    <a:cxn ang="0">
                      <a:pos x="connsiteX0" y="connsiteY0"/>
                    </a:cxn>
                    <a:cxn ang="0">
                      <a:pos x="connsiteX1" y="connsiteY1"/>
                    </a:cxn>
                    <a:cxn ang="0">
                      <a:pos x="connsiteX2" y="connsiteY2"/>
                    </a:cxn>
                  </a:cxnLst>
                  <a:rect l="l" t="t" r="r" b="b"/>
                  <a:pathLst>
                    <a:path w="2601157" h="870314">
                      <a:moveTo>
                        <a:pt x="0" y="0"/>
                      </a:moveTo>
                      <a:cubicBezTo>
                        <a:pt x="173854" y="316636"/>
                        <a:pt x="347709" y="633273"/>
                        <a:pt x="781235" y="772357"/>
                      </a:cubicBezTo>
                      <a:cubicBezTo>
                        <a:pt x="1214761" y="911441"/>
                        <a:pt x="1907959" y="872971"/>
                        <a:pt x="2601157" y="834501"/>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p:cNvSpPr txBox="1"/>
              <p:nvPr/>
            </p:nvSpPr>
            <p:spPr>
              <a:xfrm rot="16200000">
                <a:off x="8104257" y="2279375"/>
                <a:ext cx="533400" cy="707886"/>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S</a:t>
                </a:r>
              </a:p>
            </p:txBody>
          </p:sp>
          <p:cxnSp>
            <p:nvCxnSpPr>
              <p:cNvPr id="23" name="Straight Connector 22"/>
              <p:cNvCxnSpPr/>
              <p:nvPr/>
            </p:nvCxnSpPr>
            <p:spPr>
              <a:xfrm rot="16200000">
                <a:off x="8724900" y="2464937"/>
                <a:ext cx="0" cy="381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Freeform 23"/>
              <p:cNvSpPr/>
              <p:nvPr/>
            </p:nvSpPr>
            <p:spPr>
              <a:xfrm>
                <a:off x="4057301" y="2450237"/>
                <a:ext cx="346023" cy="1447060"/>
              </a:xfrm>
              <a:custGeom>
                <a:avLst/>
                <a:gdLst>
                  <a:gd name="connsiteX0" fmla="*/ 132959 w 346023"/>
                  <a:gd name="connsiteY0" fmla="*/ 1447060 h 1447060"/>
                  <a:gd name="connsiteX1" fmla="*/ 8672 w 346023"/>
                  <a:gd name="connsiteY1" fmla="*/ 532660 h 1447060"/>
                  <a:gd name="connsiteX2" fmla="*/ 346023 w 346023"/>
                  <a:gd name="connsiteY2" fmla="*/ 0 h 1447060"/>
                </a:gdLst>
                <a:ahLst/>
                <a:cxnLst>
                  <a:cxn ang="0">
                    <a:pos x="connsiteX0" y="connsiteY0"/>
                  </a:cxn>
                  <a:cxn ang="0">
                    <a:pos x="connsiteX1" y="connsiteY1"/>
                  </a:cxn>
                  <a:cxn ang="0">
                    <a:pos x="connsiteX2" y="connsiteY2"/>
                  </a:cxn>
                </a:cxnLst>
                <a:rect l="l" t="t" r="r" b="b"/>
                <a:pathLst>
                  <a:path w="346023" h="1447060">
                    <a:moveTo>
                      <a:pt x="132959" y="1447060"/>
                    </a:moveTo>
                    <a:cubicBezTo>
                      <a:pt x="53060" y="1110448"/>
                      <a:pt x="-26839" y="773837"/>
                      <a:pt x="8672" y="532660"/>
                    </a:cubicBezTo>
                    <a:cubicBezTo>
                      <a:pt x="44183" y="291483"/>
                      <a:pt x="195103" y="145741"/>
                      <a:pt x="346023" y="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5273336" y="2139471"/>
                <a:ext cx="2929631" cy="532708"/>
              </a:xfrm>
              <a:custGeom>
                <a:avLst/>
                <a:gdLst>
                  <a:gd name="connsiteX0" fmla="*/ 0 w 2929631"/>
                  <a:gd name="connsiteY0" fmla="*/ 8925 h 532708"/>
                  <a:gd name="connsiteX1" fmla="*/ 1402672 w 2929631"/>
                  <a:gd name="connsiteY1" fmla="*/ 71069 h 532708"/>
                  <a:gd name="connsiteX2" fmla="*/ 2929631 w 2929631"/>
                  <a:gd name="connsiteY2" fmla="*/ 532708 h 532708"/>
                </a:gdLst>
                <a:ahLst/>
                <a:cxnLst>
                  <a:cxn ang="0">
                    <a:pos x="connsiteX0" y="connsiteY0"/>
                  </a:cxn>
                  <a:cxn ang="0">
                    <a:pos x="connsiteX1" y="connsiteY1"/>
                  </a:cxn>
                  <a:cxn ang="0">
                    <a:pos x="connsiteX2" y="connsiteY2"/>
                  </a:cxn>
                </a:cxnLst>
                <a:rect l="l" t="t" r="r" b="b"/>
                <a:pathLst>
                  <a:path w="2929631" h="532708">
                    <a:moveTo>
                      <a:pt x="0" y="8925"/>
                    </a:moveTo>
                    <a:cubicBezTo>
                      <a:pt x="457200" y="-3652"/>
                      <a:pt x="914400" y="-16228"/>
                      <a:pt x="1402672" y="71069"/>
                    </a:cubicBezTo>
                    <a:cubicBezTo>
                      <a:pt x="1890944" y="158366"/>
                      <a:pt x="2410287" y="345537"/>
                      <a:pt x="2929631" y="532708"/>
                    </a:cubicBezTo>
                  </a:path>
                </a:pathLst>
              </a:custGeom>
              <a:noFill/>
              <a:ln w="28575">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4343400" y="1953829"/>
                <a:ext cx="1031094"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60 Watts</a:t>
                </a:r>
              </a:p>
            </p:txBody>
          </p:sp>
          <p:sp>
            <p:nvSpPr>
              <p:cNvPr id="27" name="TextBox 26"/>
              <p:cNvSpPr txBox="1"/>
              <p:nvPr/>
            </p:nvSpPr>
            <p:spPr>
              <a:xfrm>
                <a:off x="4616538" y="4006410"/>
                <a:ext cx="1250862"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1400 Watts</a:t>
                </a:r>
              </a:p>
            </p:txBody>
          </p:sp>
          <p:sp>
            <p:nvSpPr>
              <p:cNvPr id="28" name="TextBox 27"/>
              <p:cNvSpPr txBox="1"/>
              <p:nvPr/>
            </p:nvSpPr>
            <p:spPr>
              <a:xfrm>
                <a:off x="4800600" y="457200"/>
                <a:ext cx="3657600" cy="1077218"/>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120 V circuit, duplex receptacle and a light controlled by a single pole switch. Circuit expected to run continuously for 6 hours/day.</a:t>
                </a:r>
              </a:p>
            </p:txBody>
          </p:sp>
        </p:grpSp>
      </p:grpSp>
      <p:sp>
        <p:nvSpPr>
          <p:cNvPr id="36" name="TextBox 35"/>
          <p:cNvSpPr txBox="1"/>
          <p:nvPr/>
        </p:nvSpPr>
        <p:spPr>
          <a:xfrm>
            <a:off x="228600" y="4876800"/>
            <a:ext cx="8686800" cy="1600438"/>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NEC 210.20(A): Where a branch circuit supplies continuous loads or any combination of continuous and </a:t>
            </a:r>
            <a:r>
              <a:rPr lang="en-US" sz="1400" dirty="0" err="1">
                <a:latin typeface="Times New Roman" panose="02020603050405020304" pitchFamily="18" charset="0"/>
                <a:cs typeface="Times New Roman" panose="02020603050405020304" pitchFamily="18" charset="0"/>
              </a:rPr>
              <a:t>noncontinuous</a:t>
            </a:r>
            <a:r>
              <a:rPr lang="en-US" sz="1400" dirty="0">
                <a:latin typeface="Times New Roman" panose="02020603050405020304" pitchFamily="18" charset="0"/>
                <a:cs typeface="Times New Roman" panose="02020603050405020304" pitchFamily="18" charset="0"/>
              </a:rPr>
              <a:t> loads, the rating of the overcurrent device shall not be less than the </a:t>
            </a:r>
            <a:r>
              <a:rPr lang="en-US" sz="1400" dirty="0" err="1">
                <a:latin typeface="Times New Roman" panose="02020603050405020304" pitchFamily="18" charset="0"/>
                <a:cs typeface="Times New Roman" panose="02020603050405020304" pitchFamily="18" charset="0"/>
              </a:rPr>
              <a:t>noncontinuous</a:t>
            </a:r>
            <a:r>
              <a:rPr lang="en-US" sz="1400" dirty="0">
                <a:latin typeface="Times New Roman" panose="02020603050405020304" pitchFamily="18" charset="0"/>
                <a:cs typeface="Times New Roman" panose="02020603050405020304" pitchFamily="18" charset="0"/>
              </a:rPr>
              <a:t> load plus 125 percent of the continuous load.</a:t>
            </a:r>
          </a:p>
          <a:p>
            <a:r>
              <a:rPr lang="en-US" sz="1400" dirty="0">
                <a:latin typeface="Times New Roman" panose="02020603050405020304" pitchFamily="18" charset="0"/>
                <a:cs typeface="Times New Roman" panose="02020603050405020304" pitchFamily="18" charset="0"/>
              </a:rPr>
              <a:t>W =VA</a:t>
            </a:r>
          </a:p>
          <a:p>
            <a:r>
              <a:rPr lang="en-US" sz="1400" dirty="0">
                <a:latin typeface="Times New Roman" panose="02020603050405020304" pitchFamily="18" charset="0"/>
                <a:cs typeface="Times New Roman" panose="02020603050405020304" pitchFamily="18" charset="0"/>
              </a:rPr>
              <a:t>1400 Watts + 60 Watts = 1460 Watts ÷ 120 V = 12 .166 Amps X 1.25 = 15.2 Amps</a:t>
            </a:r>
          </a:p>
          <a:p>
            <a:r>
              <a:rPr lang="en-US" sz="1400" dirty="0">
                <a:latin typeface="Times New Roman" panose="02020603050405020304" pitchFamily="18" charset="0"/>
                <a:cs typeface="Times New Roman" panose="02020603050405020304" pitchFamily="18" charset="0"/>
              </a:rPr>
              <a:t>Circuit requires 20 Amp overcurrent protection and 12 AWG conductor.</a:t>
            </a:r>
          </a:p>
          <a:p>
            <a:r>
              <a:rPr lang="en-US" sz="1400" dirty="0">
                <a:latin typeface="Times New Roman" panose="02020603050405020304" pitchFamily="18" charset="0"/>
                <a:cs typeface="Times New Roman" panose="02020603050405020304" pitchFamily="18" charset="0"/>
              </a:rPr>
              <a:t>Determine box size based on 12 AWG conductor!</a:t>
            </a:r>
          </a:p>
        </p:txBody>
      </p:sp>
    </p:spTree>
    <p:extLst>
      <p:ext uri="{BB962C8B-B14F-4D97-AF65-F5344CB8AC3E}">
        <p14:creationId xmlns:p14="http://schemas.microsoft.com/office/powerpoint/2010/main" val="4004586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2133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28600" y="228600"/>
            <a:ext cx="8686800" cy="4583356"/>
            <a:chOff x="228600" y="228600"/>
            <a:chExt cx="8686800" cy="4583356"/>
          </a:xfrm>
        </p:grpSpPr>
        <p:sp>
          <p:nvSpPr>
            <p:cNvPr id="3" name="Oval 2"/>
            <p:cNvSpPr/>
            <p:nvPr/>
          </p:nvSpPr>
          <p:spPr>
            <a:xfrm>
              <a:off x="4343400" y="1664837"/>
              <a:ext cx="914400" cy="990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228600" y="228600"/>
              <a:ext cx="8686800" cy="4583356"/>
              <a:chOff x="228600" y="228600"/>
              <a:chExt cx="8686800" cy="4583356"/>
            </a:xfrm>
          </p:grpSpPr>
          <p:grpSp>
            <p:nvGrpSpPr>
              <p:cNvPr id="5" name="Group 4"/>
              <p:cNvGrpSpPr/>
              <p:nvPr/>
            </p:nvGrpSpPr>
            <p:grpSpPr>
              <a:xfrm>
                <a:off x="228600" y="228600"/>
                <a:ext cx="8686800" cy="4583356"/>
                <a:chOff x="228600" y="228600"/>
                <a:chExt cx="8686800" cy="4583356"/>
              </a:xfrm>
            </p:grpSpPr>
            <p:sp>
              <p:nvSpPr>
                <p:cNvPr id="13" name="Rectangle 12"/>
                <p:cNvSpPr/>
                <p:nvPr/>
              </p:nvSpPr>
              <p:spPr>
                <a:xfrm>
                  <a:off x="228600" y="228600"/>
                  <a:ext cx="8686800" cy="457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838200" y="1311721"/>
                  <a:ext cx="685800" cy="2030114"/>
                </a:xfrm>
                <a:prstGeom prst="rect">
                  <a:avLst/>
                </a:prstGeom>
                <a:pattFill prst="wd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3886200" y="3879366"/>
                  <a:ext cx="609600" cy="932590"/>
                  <a:chOff x="3886200" y="3810000"/>
                  <a:chExt cx="609600" cy="797926"/>
                </a:xfrm>
              </p:grpSpPr>
              <p:sp>
                <p:nvSpPr>
                  <p:cNvPr id="17" name="Oval 16"/>
                  <p:cNvSpPr/>
                  <p:nvPr/>
                </p:nvSpPr>
                <p:spPr>
                  <a:xfrm>
                    <a:off x="3886200" y="3810000"/>
                    <a:ext cx="609600" cy="53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038600" y="3845804"/>
                    <a:ext cx="0" cy="7621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343400" y="3866002"/>
                    <a:ext cx="0" cy="7419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6" name="TextBox 5"/>
              <p:cNvSpPr txBox="1"/>
              <p:nvPr/>
            </p:nvSpPr>
            <p:spPr>
              <a:xfrm rot="16200000">
                <a:off x="8104257" y="2279375"/>
                <a:ext cx="533400" cy="707886"/>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S</a:t>
                </a:r>
              </a:p>
            </p:txBody>
          </p:sp>
          <p:cxnSp>
            <p:nvCxnSpPr>
              <p:cNvPr id="7" name="Straight Connector 6"/>
              <p:cNvCxnSpPr/>
              <p:nvPr/>
            </p:nvCxnSpPr>
            <p:spPr>
              <a:xfrm rot="16200000">
                <a:off x="8724900" y="2464937"/>
                <a:ext cx="0" cy="381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4057301" y="2450237"/>
                <a:ext cx="346023" cy="1447060"/>
              </a:xfrm>
              <a:custGeom>
                <a:avLst/>
                <a:gdLst>
                  <a:gd name="connsiteX0" fmla="*/ 132959 w 346023"/>
                  <a:gd name="connsiteY0" fmla="*/ 1447060 h 1447060"/>
                  <a:gd name="connsiteX1" fmla="*/ 8672 w 346023"/>
                  <a:gd name="connsiteY1" fmla="*/ 532660 h 1447060"/>
                  <a:gd name="connsiteX2" fmla="*/ 346023 w 346023"/>
                  <a:gd name="connsiteY2" fmla="*/ 0 h 1447060"/>
                </a:gdLst>
                <a:ahLst/>
                <a:cxnLst>
                  <a:cxn ang="0">
                    <a:pos x="connsiteX0" y="connsiteY0"/>
                  </a:cxn>
                  <a:cxn ang="0">
                    <a:pos x="connsiteX1" y="connsiteY1"/>
                  </a:cxn>
                  <a:cxn ang="0">
                    <a:pos x="connsiteX2" y="connsiteY2"/>
                  </a:cxn>
                </a:cxnLst>
                <a:rect l="l" t="t" r="r" b="b"/>
                <a:pathLst>
                  <a:path w="346023" h="1447060">
                    <a:moveTo>
                      <a:pt x="132959" y="1447060"/>
                    </a:moveTo>
                    <a:cubicBezTo>
                      <a:pt x="53060" y="1110448"/>
                      <a:pt x="-26839" y="773837"/>
                      <a:pt x="8672" y="532660"/>
                    </a:cubicBezTo>
                    <a:cubicBezTo>
                      <a:pt x="44183" y="291483"/>
                      <a:pt x="195103" y="145741"/>
                      <a:pt x="346023" y="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5273336" y="2139471"/>
                <a:ext cx="2929631" cy="532708"/>
              </a:xfrm>
              <a:custGeom>
                <a:avLst/>
                <a:gdLst>
                  <a:gd name="connsiteX0" fmla="*/ 0 w 2929631"/>
                  <a:gd name="connsiteY0" fmla="*/ 8925 h 532708"/>
                  <a:gd name="connsiteX1" fmla="*/ 1402672 w 2929631"/>
                  <a:gd name="connsiteY1" fmla="*/ 71069 h 532708"/>
                  <a:gd name="connsiteX2" fmla="*/ 2929631 w 2929631"/>
                  <a:gd name="connsiteY2" fmla="*/ 532708 h 532708"/>
                </a:gdLst>
                <a:ahLst/>
                <a:cxnLst>
                  <a:cxn ang="0">
                    <a:pos x="connsiteX0" y="connsiteY0"/>
                  </a:cxn>
                  <a:cxn ang="0">
                    <a:pos x="connsiteX1" y="connsiteY1"/>
                  </a:cxn>
                  <a:cxn ang="0">
                    <a:pos x="connsiteX2" y="connsiteY2"/>
                  </a:cxn>
                </a:cxnLst>
                <a:rect l="l" t="t" r="r" b="b"/>
                <a:pathLst>
                  <a:path w="2929631" h="532708">
                    <a:moveTo>
                      <a:pt x="0" y="8925"/>
                    </a:moveTo>
                    <a:cubicBezTo>
                      <a:pt x="457200" y="-3652"/>
                      <a:pt x="914400" y="-16228"/>
                      <a:pt x="1402672" y="71069"/>
                    </a:cubicBezTo>
                    <a:cubicBezTo>
                      <a:pt x="1890944" y="158366"/>
                      <a:pt x="2410287" y="345537"/>
                      <a:pt x="2929631" y="532708"/>
                    </a:cubicBezTo>
                  </a:path>
                </a:pathLst>
              </a:custGeom>
              <a:noFill/>
              <a:ln w="28575">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343400" y="1953829"/>
                <a:ext cx="1031094"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60 Watts</a:t>
                </a:r>
              </a:p>
            </p:txBody>
          </p:sp>
          <p:sp>
            <p:nvSpPr>
              <p:cNvPr id="11" name="TextBox 10"/>
              <p:cNvSpPr txBox="1"/>
              <p:nvPr/>
            </p:nvSpPr>
            <p:spPr>
              <a:xfrm>
                <a:off x="4616538" y="4006410"/>
                <a:ext cx="1250862"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1300 Watts</a:t>
                </a:r>
              </a:p>
            </p:txBody>
          </p:sp>
          <p:sp>
            <p:nvSpPr>
              <p:cNvPr id="12" name="TextBox 11"/>
              <p:cNvSpPr txBox="1"/>
              <p:nvPr/>
            </p:nvSpPr>
            <p:spPr>
              <a:xfrm>
                <a:off x="4800600" y="457200"/>
                <a:ext cx="3657600" cy="584775"/>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120 V circuit, duplex receptacle and a light controlled by a single pole switch. </a:t>
                </a:r>
              </a:p>
            </p:txBody>
          </p:sp>
        </p:grpSp>
      </p:grpSp>
      <p:sp>
        <p:nvSpPr>
          <p:cNvPr id="21" name="Freeform 20"/>
          <p:cNvSpPr/>
          <p:nvPr/>
        </p:nvSpPr>
        <p:spPr>
          <a:xfrm>
            <a:off x="1269507" y="496762"/>
            <a:ext cx="3568823" cy="1181118"/>
          </a:xfrm>
          <a:custGeom>
            <a:avLst/>
            <a:gdLst>
              <a:gd name="connsiteX0" fmla="*/ 0 w 3568823"/>
              <a:gd name="connsiteY0" fmla="*/ 834888 h 1181118"/>
              <a:gd name="connsiteX1" fmla="*/ 363984 w 3568823"/>
              <a:gd name="connsiteY1" fmla="*/ 275595 h 1181118"/>
              <a:gd name="connsiteX2" fmla="*/ 1731145 w 3568823"/>
              <a:gd name="connsiteY2" fmla="*/ 388 h 1181118"/>
              <a:gd name="connsiteX3" fmla="*/ 2734322 w 3568823"/>
              <a:gd name="connsiteY3" fmla="*/ 328861 h 1181118"/>
              <a:gd name="connsiteX4" fmla="*/ 3568823 w 3568823"/>
              <a:gd name="connsiteY4" fmla="*/ 1181118 h 11811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8823" h="1181118">
                <a:moveTo>
                  <a:pt x="0" y="834888"/>
                </a:moveTo>
                <a:cubicBezTo>
                  <a:pt x="37730" y="624783"/>
                  <a:pt x="75460" y="414678"/>
                  <a:pt x="363984" y="275595"/>
                </a:cubicBezTo>
                <a:cubicBezTo>
                  <a:pt x="652508" y="136512"/>
                  <a:pt x="1336089" y="-8490"/>
                  <a:pt x="1731145" y="388"/>
                </a:cubicBezTo>
                <a:cubicBezTo>
                  <a:pt x="2126201" y="9266"/>
                  <a:pt x="2428042" y="132073"/>
                  <a:pt x="2734322" y="328861"/>
                </a:cubicBezTo>
                <a:cubicBezTo>
                  <a:pt x="3040602" y="525649"/>
                  <a:pt x="3304712" y="853383"/>
                  <a:pt x="3568823" y="1181118"/>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2097046" y="5105400"/>
            <a:ext cx="3833426" cy="1066800"/>
            <a:chOff x="2097046" y="5105400"/>
            <a:chExt cx="3833426" cy="1066800"/>
          </a:xfrm>
        </p:grpSpPr>
        <p:sp>
          <p:nvSpPr>
            <p:cNvPr id="23" name="Oval 22"/>
            <p:cNvSpPr/>
            <p:nvPr/>
          </p:nvSpPr>
          <p:spPr>
            <a:xfrm rot="16200000">
              <a:off x="5432625" y="5424662"/>
              <a:ext cx="457200" cy="53849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rot="16200000">
              <a:off x="2944341" y="5292500"/>
              <a:ext cx="457199" cy="780190"/>
              <a:chOff x="3886200" y="3810000"/>
              <a:chExt cx="609600" cy="797926"/>
            </a:xfrm>
          </p:grpSpPr>
          <p:sp>
            <p:nvSpPr>
              <p:cNvPr id="33" name="Oval 32"/>
              <p:cNvSpPr/>
              <p:nvPr/>
            </p:nvSpPr>
            <p:spPr>
              <a:xfrm>
                <a:off x="3886200" y="3810000"/>
                <a:ext cx="609600" cy="53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p:cNvCxnSpPr/>
              <p:nvPr/>
            </p:nvCxnSpPr>
            <p:spPr>
              <a:xfrm>
                <a:off x="4038600" y="3845804"/>
                <a:ext cx="0" cy="7621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343400" y="3866002"/>
                <a:ext cx="0" cy="7419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5" name="Straight Connector 24"/>
            <p:cNvCxnSpPr/>
            <p:nvPr/>
          </p:nvCxnSpPr>
          <p:spPr>
            <a:xfrm>
              <a:off x="2097046" y="5257800"/>
              <a:ext cx="230627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097046" y="6172200"/>
              <a:ext cx="3578308"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658498" y="5269115"/>
              <a:ext cx="0" cy="1961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675354" y="5911195"/>
              <a:ext cx="0" cy="24969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563036" y="5257800"/>
              <a:ext cx="0" cy="3104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563036" y="5796895"/>
              <a:ext cx="0" cy="375305"/>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4403324" y="5105400"/>
              <a:ext cx="168676"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724400" y="5269115"/>
              <a:ext cx="93409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63037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1208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FD303A6-9469-4363-A8FC-F74E2A1A3225}"/>
              </a:ext>
            </a:extLst>
          </p:cNvPr>
          <p:cNvSpPr txBox="1"/>
          <p:nvPr/>
        </p:nvSpPr>
        <p:spPr>
          <a:xfrm>
            <a:off x="609600" y="381000"/>
            <a:ext cx="8153400" cy="4801314"/>
          </a:xfrm>
          <a:prstGeom prst="rect">
            <a:avLst/>
          </a:prstGeom>
          <a:noFill/>
        </p:spPr>
        <p:txBody>
          <a:bodyPr wrap="square" rtlCol="0">
            <a:spAutoFit/>
          </a:bodyPr>
          <a:lstStyle/>
          <a:p>
            <a:pPr algn="ctr"/>
            <a:endParaRPr lang="en-US" dirty="0"/>
          </a:p>
          <a:p>
            <a:pPr marL="285750" indent="-285750">
              <a:buFont typeface="Arial" panose="020B0604020202020204" pitchFamily="34" charset="0"/>
              <a:buChar char="•"/>
            </a:pPr>
            <a:endParaRPr lang="en-US" dirty="0"/>
          </a:p>
          <a:p>
            <a:pPr algn="ctr"/>
            <a:r>
              <a:rPr lang="en-US" dirty="0"/>
              <a:t>Tips on how to use this tutorial</a:t>
            </a:r>
          </a:p>
          <a:p>
            <a:pPr algn="ctr"/>
            <a:endParaRPr lang="en-US" dirty="0"/>
          </a:p>
          <a:p>
            <a:pPr marL="285750" indent="-285750">
              <a:buFont typeface="Arial" panose="020B0604020202020204" pitchFamily="34" charset="0"/>
              <a:buChar char="•"/>
            </a:pPr>
            <a:r>
              <a:rPr lang="en-US" dirty="0"/>
              <a:t>Share this Power Point with students by email and provide them with specific instructions  regarding what circuits you would like for them to diagram</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Have students save their diagrammed circuits by clicking file, save as, adding their name at the beginning of the file name, saving it to their desk top or files then attach and send it to you via email or follow your schools procedure for saving to Google Drive and sharing with their teacher.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If you want students to try more advanced circuits, download the Drawing Intermediate Electrical Circuit Power Point from the Ag. Ed. Website by clicking on the link provided.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692340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p:cNvGrpSpPr/>
          <p:nvPr/>
        </p:nvGrpSpPr>
        <p:grpSpPr>
          <a:xfrm>
            <a:off x="4811402" y="5088343"/>
            <a:ext cx="455480" cy="676384"/>
            <a:chOff x="3657600" y="2743200"/>
            <a:chExt cx="455480" cy="676384"/>
          </a:xfrm>
        </p:grpSpPr>
        <p:grpSp>
          <p:nvGrpSpPr>
            <p:cNvPr id="32" name="Group 159"/>
            <p:cNvGrpSpPr/>
            <p:nvPr/>
          </p:nvGrpSpPr>
          <p:grpSpPr>
            <a:xfrm rot="21357450">
              <a:off x="3657600" y="2743200"/>
              <a:ext cx="455480" cy="676384"/>
              <a:chOff x="3657599" y="2743200"/>
              <a:chExt cx="455480" cy="676384"/>
            </a:xfrm>
          </p:grpSpPr>
          <p:sp>
            <p:nvSpPr>
              <p:cNvPr id="34" name="Arc 33"/>
              <p:cNvSpPr/>
              <p:nvPr/>
            </p:nvSpPr>
            <p:spPr>
              <a:xfrm rot="9706765">
                <a:off x="3707355" y="2883644"/>
                <a:ext cx="405724" cy="383319"/>
              </a:xfrm>
              <a:prstGeom prst="arc">
                <a:avLst>
                  <a:gd name="adj1" fmla="val 16990575"/>
                  <a:gd name="adj2" fmla="val 3701571"/>
                </a:avLst>
              </a:prstGeom>
              <a:noFill/>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5" name="Straight Connector 34"/>
              <p:cNvCxnSpPr/>
              <p:nvPr/>
            </p:nvCxnSpPr>
            <p:spPr>
              <a:xfrm rot="16200000" flipH="1">
                <a:off x="3491086" y="2909713"/>
                <a:ext cx="676384" cy="343357"/>
              </a:xfrm>
              <a:prstGeom prst="line">
                <a:avLst/>
              </a:prstGeom>
              <a:no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Oval 35"/>
              <p:cNvSpPr/>
              <p:nvPr/>
            </p:nvSpPr>
            <p:spPr>
              <a:xfrm flipH="1" flipV="1">
                <a:off x="3695567" y="2935328"/>
                <a:ext cx="45719" cy="45719"/>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flipH="1" flipV="1">
                <a:off x="3829232" y="3248136"/>
                <a:ext cx="51517" cy="51435"/>
              </a:xfrm>
              <a:prstGeom prst="ellips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Parallelogram 37"/>
              <p:cNvSpPr/>
              <p:nvPr/>
            </p:nvSpPr>
            <p:spPr>
              <a:xfrm rot="19169352">
                <a:off x="3814099" y="3006867"/>
                <a:ext cx="130371" cy="60727"/>
              </a:xfrm>
              <a:prstGeom prst="parallelogram">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Oval 32"/>
            <p:cNvSpPr/>
            <p:nvPr/>
          </p:nvSpPr>
          <p:spPr>
            <a:xfrm>
              <a:off x="3962400" y="3352800"/>
              <a:ext cx="45719" cy="45719"/>
            </a:xfrm>
            <a:prstGeom prst="ellipse">
              <a:avLst/>
            </a:prstGeom>
            <a:solidFill>
              <a:srgbClr val="00B050"/>
            </a:solid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4604889" y="772390"/>
            <a:ext cx="469311" cy="436419"/>
            <a:chOff x="4419601" y="609600"/>
            <a:chExt cx="469311" cy="436419"/>
          </a:xfrm>
        </p:grpSpPr>
        <p:sp>
          <p:nvSpPr>
            <p:cNvPr id="57" name="Oval 56"/>
            <p:cNvSpPr/>
            <p:nvPr/>
          </p:nvSpPr>
          <p:spPr>
            <a:xfrm>
              <a:off x="4419601" y="609600"/>
              <a:ext cx="469311" cy="436419"/>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4495799" y="761999"/>
              <a:ext cx="85864" cy="8572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4724399" y="761999"/>
              <a:ext cx="85864" cy="85725"/>
            </a:xfrm>
            <a:prstGeom prst="ellips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Octagon 59"/>
          <p:cNvSpPr/>
          <p:nvPr/>
        </p:nvSpPr>
        <p:spPr>
          <a:xfrm>
            <a:off x="5943600" y="533400"/>
            <a:ext cx="533400" cy="457200"/>
          </a:xfrm>
          <a:prstGeom prst="octagon">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1" name="Group 60"/>
          <p:cNvGrpSpPr/>
          <p:nvPr/>
        </p:nvGrpSpPr>
        <p:grpSpPr>
          <a:xfrm>
            <a:off x="1676400" y="1681479"/>
            <a:ext cx="5633359" cy="2992120"/>
            <a:chOff x="1676400" y="1681479"/>
            <a:chExt cx="5633359" cy="2992120"/>
          </a:xfrm>
        </p:grpSpPr>
        <p:sp>
          <p:nvSpPr>
            <p:cNvPr id="62" name="Rectangle 61"/>
            <p:cNvSpPr/>
            <p:nvPr/>
          </p:nvSpPr>
          <p:spPr>
            <a:xfrm>
              <a:off x="1676402" y="1681479"/>
              <a:ext cx="5633357" cy="15748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2982687" y="1838959"/>
              <a:ext cx="163286" cy="267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1676402" y="4516119"/>
              <a:ext cx="5633357" cy="15748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4370613" y="1838959"/>
              <a:ext cx="163286" cy="267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7146471" y="1838959"/>
              <a:ext cx="163286" cy="267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1676400" y="1838959"/>
              <a:ext cx="163286" cy="267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5791200" y="1849271"/>
              <a:ext cx="163286" cy="2667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9" name="Group 143"/>
          <p:cNvGrpSpPr/>
          <p:nvPr/>
        </p:nvGrpSpPr>
        <p:grpSpPr>
          <a:xfrm>
            <a:off x="6553199" y="3429000"/>
            <a:ext cx="304800" cy="609601"/>
            <a:chOff x="1447800" y="1752600"/>
            <a:chExt cx="1143000" cy="2362200"/>
          </a:xfrm>
          <a:noFill/>
        </p:grpSpPr>
        <p:sp>
          <p:nvSpPr>
            <p:cNvPr id="70" name="Oval 69"/>
            <p:cNvSpPr/>
            <p:nvPr/>
          </p:nvSpPr>
          <p:spPr>
            <a:xfrm>
              <a:off x="2438400" y="3352800"/>
              <a:ext cx="152400" cy="152400"/>
            </a:xfrm>
            <a:prstGeom prst="ellips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Group 116"/>
            <p:cNvGrpSpPr/>
            <p:nvPr/>
          </p:nvGrpSpPr>
          <p:grpSpPr>
            <a:xfrm>
              <a:off x="1447800" y="1752600"/>
              <a:ext cx="1143000" cy="2362200"/>
              <a:chOff x="1447800" y="1752600"/>
              <a:chExt cx="1143000" cy="2362200"/>
            </a:xfrm>
            <a:grpFill/>
          </p:grpSpPr>
          <p:grpSp>
            <p:nvGrpSpPr>
              <p:cNvPr id="72" name="Group 83"/>
              <p:cNvGrpSpPr/>
              <p:nvPr/>
            </p:nvGrpSpPr>
            <p:grpSpPr>
              <a:xfrm>
                <a:off x="1600200" y="2971800"/>
                <a:ext cx="838200" cy="838200"/>
                <a:chOff x="1600200" y="2057400"/>
                <a:chExt cx="838200" cy="838200"/>
              </a:xfrm>
              <a:grpFill/>
            </p:grpSpPr>
            <p:sp>
              <p:nvSpPr>
                <p:cNvPr id="92" name="Oval 91"/>
                <p:cNvSpPr/>
                <p:nvPr/>
              </p:nvSpPr>
              <p:spPr>
                <a:xfrm>
                  <a:off x="1600200" y="2057400"/>
                  <a:ext cx="838200" cy="83820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1828800" y="2286000"/>
                  <a:ext cx="45719" cy="3810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2133600" y="2362200"/>
                  <a:ext cx="45719" cy="2286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lowchart: Delay 94"/>
                <p:cNvSpPr/>
                <p:nvPr/>
              </p:nvSpPr>
              <p:spPr>
                <a:xfrm rot="16200000">
                  <a:off x="1981200" y="2667000"/>
                  <a:ext cx="114300" cy="114300"/>
                </a:xfrm>
                <a:prstGeom prst="flowChartDelay">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84"/>
              <p:cNvGrpSpPr/>
              <p:nvPr/>
            </p:nvGrpSpPr>
            <p:grpSpPr>
              <a:xfrm>
                <a:off x="1600200" y="2057400"/>
                <a:ext cx="838200" cy="838200"/>
                <a:chOff x="1600200" y="2057400"/>
                <a:chExt cx="838200" cy="838200"/>
              </a:xfrm>
              <a:grpFill/>
            </p:grpSpPr>
            <p:sp>
              <p:nvSpPr>
                <p:cNvPr id="88" name="Oval 87"/>
                <p:cNvSpPr/>
                <p:nvPr/>
              </p:nvSpPr>
              <p:spPr>
                <a:xfrm>
                  <a:off x="1600200" y="2057400"/>
                  <a:ext cx="838200" cy="83820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1828800" y="2286000"/>
                  <a:ext cx="45719" cy="3810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2133600" y="2362200"/>
                  <a:ext cx="45719" cy="2286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lowchart: Delay 90"/>
                <p:cNvSpPr/>
                <p:nvPr/>
              </p:nvSpPr>
              <p:spPr>
                <a:xfrm rot="16200000">
                  <a:off x="1981200" y="2667000"/>
                  <a:ext cx="114300" cy="114300"/>
                </a:xfrm>
                <a:prstGeom prst="flowChartDelay">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8"/>
              <p:cNvGrpSpPr/>
              <p:nvPr/>
            </p:nvGrpSpPr>
            <p:grpSpPr>
              <a:xfrm>
                <a:off x="1752600" y="1752600"/>
                <a:ext cx="533400" cy="304800"/>
                <a:chOff x="3810000" y="1676400"/>
                <a:chExt cx="533400" cy="381000"/>
              </a:xfrm>
              <a:grpFill/>
            </p:grpSpPr>
            <p:sp>
              <p:nvSpPr>
                <p:cNvPr id="85" name="Round Same Side Corner Rectangle 84"/>
                <p:cNvSpPr/>
                <p:nvPr/>
              </p:nvSpPr>
              <p:spPr>
                <a:xfrm>
                  <a:off x="3810000" y="1676400"/>
                  <a:ext cx="533400" cy="228600"/>
                </a:xfrm>
                <a:prstGeom prst="round2Same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3962400" y="1905000"/>
                  <a:ext cx="228600" cy="152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4038600" y="1752600"/>
                  <a:ext cx="76200" cy="7620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104"/>
              <p:cNvGrpSpPr/>
              <p:nvPr/>
            </p:nvGrpSpPr>
            <p:grpSpPr>
              <a:xfrm rot="10800000">
                <a:off x="1752600" y="3810000"/>
                <a:ext cx="533400" cy="304800"/>
                <a:chOff x="3810000" y="1676400"/>
                <a:chExt cx="533400" cy="381000"/>
              </a:xfrm>
              <a:grpFill/>
            </p:grpSpPr>
            <p:sp>
              <p:nvSpPr>
                <p:cNvPr id="82" name="Round Same Side Corner Rectangle 81"/>
                <p:cNvSpPr/>
                <p:nvPr/>
              </p:nvSpPr>
              <p:spPr>
                <a:xfrm>
                  <a:off x="3810000" y="1676400"/>
                  <a:ext cx="533400" cy="228600"/>
                </a:xfrm>
                <a:prstGeom prst="round2Same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962400" y="1905000"/>
                  <a:ext cx="228600" cy="152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4038600" y="1752600"/>
                  <a:ext cx="76200" cy="7620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6" name="Oval 75"/>
              <p:cNvSpPr/>
              <p:nvPr/>
            </p:nvSpPr>
            <p:spPr>
              <a:xfrm>
                <a:off x="2438400" y="2438400"/>
                <a:ext cx="152400" cy="152400"/>
              </a:xfrm>
              <a:prstGeom prst="ellips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1447800" y="2438400"/>
                <a:ext cx="152400" cy="15240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1600200" y="3733800"/>
                <a:ext cx="152400" cy="152400"/>
              </a:xfrm>
              <a:prstGeom prst="ellipse">
                <a:avLst/>
              </a:prstGeom>
              <a:solidFill>
                <a:srgbClr val="00B050"/>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1447800" y="3352800"/>
                <a:ext cx="152400" cy="15240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Snip Same Side Corner Rectangle 79"/>
              <p:cNvSpPr/>
              <p:nvPr/>
            </p:nvSpPr>
            <p:spPr>
              <a:xfrm rot="5400000">
                <a:off x="2247900" y="2857500"/>
                <a:ext cx="228600" cy="152400"/>
              </a:xfrm>
              <a:prstGeom prst="snip2Same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Snip Same Side Corner Rectangle 80"/>
              <p:cNvSpPr/>
              <p:nvPr/>
            </p:nvSpPr>
            <p:spPr>
              <a:xfrm rot="16200000">
                <a:off x="1562100" y="2857500"/>
                <a:ext cx="228600" cy="152400"/>
              </a:xfrm>
              <a:prstGeom prst="snip2Same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11" name="Group 110"/>
          <p:cNvGrpSpPr/>
          <p:nvPr/>
        </p:nvGrpSpPr>
        <p:grpSpPr>
          <a:xfrm>
            <a:off x="762000" y="5486400"/>
            <a:ext cx="56290" cy="665979"/>
            <a:chOff x="1932750" y="5438830"/>
            <a:chExt cx="56290" cy="665979"/>
          </a:xfrm>
        </p:grpSpPr>
        <p:sp>
          <p:nvSpPr>
            <p:cNvPr id="112" name="Rectangle 111"/>
            <p:cNvSpPr/>
            <p:nvPr/>
          </p:nvSpPr>
          <p:spPr>
            <a:xfrm>
              <a:off x="1939796" y="5438830"/>
              <a:ext cx="45719" cy="66597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1943321" y="5495210"/>
              <a:ext cx="45719" cy="45719"/>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1942440" y="5600040"/>
              <a:ext cx="45719" cy="45719"/>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1941558" y="5694298"/>
              <a:ext cx="45719" cy="45719"/>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1940678" y="5799128"/>
              <a:ext cx="45719" cy="45719"/>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1938035" y="5896911"/>
              <a:ext cx="45719" cy="45719"/>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1932750" y="6013193"/>
              <a:ext cx="45719" cy="45719"/>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9" name="Group 118"/>
          <p:cNvGrpSpPr/>
          <p:nvPr/>
        </p:nvGrpSpPr>
        <p:grpSpPr>
          <a:xfrm>
            <a:off x="1447800" y="5486400"/>
            <a:ext cx="56290" cy="665979"/>
            <a:chOff x="1932750" y="5438830"/>
            <a:chExt cx="56290" cy="665979"/>
          </a:xfrm>
        </p:grpSpPr>
        <p:sp>
          <p:nvSpPr>
            <p:cNvPr id="120" name="Rectangle 119"/>
            <p:cNvSpPr/>
            <p:nvPr/>
          </p:nvSpPr>
          <p:spPr>
            <a:xfrm>
              <a:off x="1939796" y="5438830"/>
              <a:ext cx="45719" cy="66597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1943321" y="5495210"/>
              <a:ext cx="45719" cy="45719"/>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1942440" y="5600040"/>
              <a:ext cx="45719" cy="45719"/>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1941558" y="5694298"/>
              <a:ext cx="45719" cy="45719"/>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1940678" y="5799128"/>
              <a:ext cx="45719" cy="45719"/>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1938035" y="5896911"/>
              <a:ext cx="45719" cy="45719"/>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p:nvPr/>
          </p:nvSpPr>
          <p:spPr>
            <a:xfrm>
              <a:off x="1932750" y="6013193"/>
              <a:ext cx="45719" cy="45719"/>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4" name="Group 163"/>
          <p:cNvGrpSpPr/>
          <p:nvPr/>
        </p:nvGrpSpPr>
        <p:grpSpPr>
          <a:xfrm>
            <a:off x="609600" y="4191000"/>
            <a:ext cx="1061357" cy="2095500"/>
            <a:chOff x="609600" y="4191000"/>
            <a:chExt cx="1061357" cy="2095500"/>
          </a:xfrm>
        </p:grpSpPr>
        <p:grpSp>
          <p:nvGrpSpPr>
            <p:cNvPr id="133" name="Group 132"/>
            <p:cNvGrpSpPr/>
            <p:nvPr/>
          </p:nvGrpSpPr>
          <p:grpSpPr>
            <a:xfrm>
              <a:off x="609600" y="4191000"/>
              <a:ext cx="1061357" cy="2095500"/>
              <a:chOff x="609600" y="4191000"/>
              <a:chExt cx="1061357" cy="2095500"/>
            </a:xfrm>
          </p:grpSpPr>
          <p:grpSp>
            <p:nvGrpSpPr>
              <p:cNvPr id="39" name="Group 38"/>
              <p:cNvGrpSpPr/>
              <p:nvPr/>
            </p:nvGrpSpPr>
            <p:grpSpPr>
              <a:xfrm>
                <a:off x="609600" y="4191000"/>
                <a:ext cx="1061357" cy="2095500"/>
                <a:chOff x="2084616" y="1395382"/>
                <a:chExt cx="1061357" cy="2095500"/>
              </a:xfrm>
            </p:grpSpPr>
            <p:sp>
              <p:nvSpPr>
                <p:cNvPr id="40" name="Rectangle 39"/>
                <p:cNvSpPr/>
                <p:nvPr/>
              </p:nvSpPr>
              <p:spPr>
                <a:xfrm>
                  <a:off x="2084616" y="2309782"/>
                  <a:ext cx="1061357" cy="11811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p:cNvCxnSpPr/>
                <p:nvPr/>
              </p:nvCxnSpPr>
              <p:spPr>
                <a:xfrm rot="16200000" flipH="1">
                  <a:off x="2137122" y="1847297"/>
                  <a:ext cx="909115" cy="5285"/>
                </a:xfrm>
                <a:prstGeom prst="line">
                  <a:avLst/>
                </a:prstGeom>
                <a:ln w="762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2396545" y="2564160"/>
                  <a:ext cx="95140" cy="7399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2770416" y="2614582"/>
                  <a:ext cx="76200" cy="76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2205385" y="2600278"/>
                  <a:ext cx="95140" cy="7399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2655541" y="2844295"/>
                  <a:ext cx="84568"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2654659" y="2933268"/>
                  <a:ext cx="84568"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2659063" y="3027528"/>
                  <a:ext cx="84568"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8" name="Freeform 127"/>
              <p:cNvSpPr/>
              <p:nvPr/>
            </p:nvSpPr>
            <p:spPr>
              <a:xfrm>
                <a:off x="765969" y="5110163"/>
                <a:ext cx="324644" cy="285750"/>
              </a:xfrm>
              <a:custGeom>
                <a:avLst/>
                <a:gdLst>
                  <a:gd name="connsiteX0" fmla="*/ 324644 w 324644"/>
                  <a:gd name="connsiteY0" fmla="*/ 0 h 285750"/>
                  <a:gd name="connsiteX1" fmla="*/ 305594 w 324644"/>
                  <a:gd name="connsiteY1" fmla="*/ 95250 h 285750"/>
                  <a:gd name="connsiteX2" fmla="*/ 219869 w 324644"/>
                  <a:gd name="connsiteY2" fmla="*/ 114300 h 285750"/>
                  <a:gd name="connsiteX3" fmla="*/ 62706 w 324644"/>
                  <a:gd name="connsiteY3" fmla="*/ 114300 h 285750"/>
                  <a:gd name="connsiteX4" fmla="*/ 10319 w 324644"/>
                  <a:gd name="connsiteY4" fmla="*/ 180975 h 285750"/>
                  <a:gd name="connsiteX5" fmla="*/ 794 w 324644"/>
                  <a:gd name="connsiteY5" fmla="*/ 285750 h 285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4644" h="285750">
                    <a:moveTo>
                      <a:pt x="324644" y="0"/>
                    </a:moveTo>
                    <a:cubicBezTo>
                      <a:pt x="323850" y="38100"/>
                      <a:pt x="323056" y="76200"/>
                      <a:pt x="305594" y="95250"/>
                    </a:cubicBezTo>
                    <a:cubicBezTo>
                      <a:pt x="288132" y="114300"/>
                      <a:pt x="260350" y="111125"/>
                      <a:pt x="219869" y="114300"/>
                    </a:cubicBezTo>
                    <a:cubicBezTo>
                      <a:pt x="179388" y="117475"/>
                      <a:pt x="97631" y="103188"/>
                      <a:pt x="62706" y="114300"/>
                    </a:cubicBezTo>
                    <a:cubicBezTo>
                      <a:pt x="27781" y="125413"/>
                      <a:pt x="20638" y="152400"/>
                      <a:pt x="10319" y="180975"/>
                    </a:cubicBezTo>
                    <a:cubicBezTo>
                      <a:pt x="0" y="209550"/>
                      <a:pt x="397" y="247650"/>
                      <a:pt x="794" y="285750"/>
                    </a:cubicBezTo>
                  </a:path>
                </a:pathLst>
              </a:cu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Freeform 128"/>
              <p:cNvSpPr/>
              <p:nvPr/>
            </p:nvSpPr>
            <p:spPr>
              <a:xfrm>
                <a:off x="959644" y="5114925"/>
                <a:ext cx="150019" cy="238125"/>
              </a:xfrm>
              <a:custGeom>
                <a:avLst/>
                <a:gdLst>
                  <a:gd name="connsiteX0" fmla="*/ 150019 w 150019"/>
                  <a:gd name="connsiteY0" fmla="*/ 0 h 238125"/>
                  <a:gd name="connsiteX1" fmla="*/ 135731 w 150019"/>
                  <a:gd name="connsiteY1" fmla="*/ 142875 h 238125"/>
                  <a:gd name="connsiteX2" fmla="*/ 73819 w 150019"/>
                  <a:gd name="connsiteY2" fmla="*/ 161925 h 238125"/>
                  <a:gd name="connsiteX3" fmla="*/ 11906 w 150019"/>
                  <a:gd name="connsiteY3" fmla="*/ 166688 h 238125"/>
                  <a:gd name="connsiteX4" fmla="*/ 2381 w 150019"/>
                  <a:gd name="connsiteY4" fmla="*/ 238125 h 238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019" h="238125">
                    <a:moveTo>
                      <a:pt x="150019" y="0"/>
                    </a:moveTo>
                    <a:cubicBezTo>
                      <a:pt x="149225" y="57944"/>
                      <a:pt x="148431" y="115888"/>
                      <a:pt x="135731" y="142875"/>
                    </a:cubicBezTo>
                    <a:cubicBezTo>
                      <a:pt x="123031" y="169862"/>
                      <a:pt x="94457" y="157956"/>
                      <a:pt x="73819" y="161925"/>
                    </a:cubicBezTo>
                    <a:cubicBezTo>
                      <a:pt x="53181" y="165894"/>
                      <a:pt x="23812" y="153988"/>
                      <a:pt x="11906" y="166688"/>
                    </a:cubicBezTo>
                    <a:cubicBezTo>
                      <a:pt x="0" y="179388"/>
                      <a:pt x="1190" y="208756"/>
                      <a:pt x="2381" y="238125"/>
                    </a:cubicBezTo>
                  </a:path>
                </a:pathLst>
              </a:cu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 name="Freeform 130"/>
              <p:cNvSpPr/>
              <p:nvPr/>
            </p:nvSpPr>
            <p:spPr>
              <a:xfrm>
                <a:off x="1124744" y="5110163"/>
                <a:ext cx="221456" cy="300037"/>
              </a:xfrm>
              <a:custGeom>
                <a:avLst/>
                <a:gdLst>
                  <a:gd name="connsiteX0" fmla="*/ 3969 w 221456"/>
                  <a:gd name="connsiteY0" fmla="*/ 0 h 300037"/>
                  <a:gd name="connsiteX1" fmla="*/ 13494 w 221456"/>
                  <a:gd name="connsiteY1" fmla="*/ 180975 h 300037"/>
                  <a:gd name="connsiteX2" fmla="*/ 84931 w 221456"/>
                  <a:gd name="connsiteY2" fmla="*/ 209550 h 300037"/>
                  <a:gd name="connsiteX3" fmla="*/ 199231 w 221456"/>
                  <a:gd name="connsiteY3" fmla="*/ 209550 h 300037"/>
                  <a:gd name="connsiteX4" fmla="*/ 218281 w 221456"/>
                  <a:gd name="connsiteY4" fmla="*/ 300037 h 300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456" h="300037">
                    <a:moveTo>
                      <a:pt x="3969" y="0"/>
                    </a:moveTo>
                    <a:cubicBezTo>
                      <a:pt x="1984" y="73025"/>
                      <a:pt x="0" y="146050"/>
                      <a:pt x="13494" y="180975"/>
                    </a:cubicBezTo>
                    <a:cubicBezTo>
                      <a:pt x="26988" y="215900"/>
                      <a:pt x="53975" y="204788"/>
                      <a:pt x="84931" y="209550"/>
                    </a:cubicBezTo>
                    <a:cubicBezTo>
                      <a:pt x="115887" y="214313"/>
                      <a:pt x="177006" y="194469"/>
                      <a:pt x="199231" y="209550"/>
                    </a:cubicBezTo>
                    <a:cubicBezTo>
                      <a:pt x="221456" y="224631"/>
                      <a:pt x="219868" y="262334"/>
                      <a:pt x="218281" y="300037"/>
                    </a:cubicBezTo>
                  </a:path>
                </a:pathLst>
              </a:cu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Oval 131"/>
              <p:cNvSpPr/>
              <p:nvPr/>
            </p:nvSpPr>
            <p:spPr>
              <a:xfrm>
                <a:off x="1143000" y="5257800"/>
                <a:ext cx="45719" cy="45719"/>
              </a:xfrm>
              <a:prstGeom prst="ellipse">
                <a:avLst/>
              </a:prstGeom>
              <a:solidFill>
                <a:srgbClr val="00B050"/>
              </a:solid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8" name="Group 147"/>
            <p:cNvGrpSpPr/>
            <p:nvPr/>
          </p:nvGrpSpPr>
          <p:grpSpPr>
            <a:xfrm>
              <a:off x="762000" y="5562600"/>
              <a:ext cx="56290" cy="665979"/>
              <a:chOff x="1932750" y="5438830"/>
              <a:chExt cx="56290" cy="665979"/>
            </a:xfrm>
          </p:grpSpPr>
          <p:sp>
            <p:nvSpPr>
              <p:cNvPr id="149" name="Rectangle 148"/>
              <p:cNvSpPr/>
              <p:nvPr/>
            </p:nvSpPr>
            <p:spPr>
              <a:xfrm>
                <a:off x="1939796" y="5438830"/>
                <a:ext cx="45719" cy="66597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p:cNvSpPr/>
              <p:nvPr/>
            </p:nvSpPr>
            <p:spPr>
              <a:xfrm>
                <a:off x="1943321" y="5495210"/>
                <a:ext cx="45719" cy="45719"/>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1942440" y="5600040"/>
                <a:ext cx="45719" cy="45719"/>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1941558" y="5694298"/>
                <a:ext cx="45719" cy="45719"/>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1940678" y="5799128"/>
                <a:ext cx="45719" cy="45719"/>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p:cNvSpPr/>
              <p:nvPr/>
            </p:nvSpPr>
            <p:spPr>
              <a:xfrm>
                <a:off x="1938035" y="5896911"/>
                <a:ext cx="45719" cy="45719"/>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1932750" y="6013193"/>
                <a:ext cx="45719" cy="45719"/>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6" name="Group 155"/>
            <p:cNvGrpSpPr/>
            <p:nvPr/>
          </p:nvGrpSpPr>
          <p:grpSpPr>
            <a:xfrm>
              <a:off x="1371600" y="5562600"/>
              <a:ext cx="56290" cy="665979"/>
              <a:chOff x="1932750" y="5438830"/>
              <a:chExt cx="56290" cy="665979"/>
            </a:xfrm>
          </p:grpSpPr>
          <p:sp>
            <p:nvSpPr>
              <p:cNvPr id="157" name="Rectangle 156"/>
              <p:cNvSpPr/>
              <p:nvPr/>
            </p:nvSpPr>
            <p:spPr>
              <a:xfrm>
                <a:off x="1939796" y="5438830"/>
                <a:ext cx="45719" cy="66597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p:cNvSpPr/>
              <p:nvPr/>
            </p:nvSpPr>
            <p:spPr>
              <a:xfrm>
                <a:off x="1943321" y="5495210"/>
                <a:ext cx="45719" cy="45719"/>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p:cNvSpPr/>
              <p:nvPr/>
            </p:nvSpPr>
            <p:spPr>
              <a:xfrm>
                <a:off x="1942440" y="5600040"/>
                <a:ext cx="45719" cy="45719"/>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p:cNvSpPr/>
              <p:nvPr/>
            </p:nvSpPr>
            <p:spPr>
              <a:xfrm>
                <a:off x="1941558" y="5694298"/>
                <a:ext cx="45719" cy="45719"/>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1940678" y="5799128"/>
                <a:ext cx="45719" cy="45719"/>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p:cNvSpPr/>
              <p:nvPr/>
            </p:nvSpPr>
            <p:spPr>
              <a:xfrm>
                <a:off x="1938035" y="5896911"/>
                <a:ext cx="45719" cy="45719"/>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p:cNvSpPr/>
              <p:nvPr/>
            </p:nvSpPr>
            <p:spPr>
              <a:xfrm>
                <a:off x="1932750" y="6013193"/>
                <a:ext cx="45719" cy="45719"/>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 name="Octagon 1"/>
          <p:cNvSpPr/>
          <p:nvPr/>
        </p:nvSpPr>
        <p:spPr>
          <a:xfrm>
            <a:off x="4120856" y="1417319"/>
            <a:ext cx="685800" cy="685800"/>
          </a:xfrm>
          <a:prstGeom prst="octagon">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7656575" y="2177845"/>
            <a:ext cx="914400" cy="1600200"/>
            <a:chOff x="7656575" y="2177845"/>
            <a:chExt cx="914400" cy="1600200"/>
          </a:xfrm>
        </p:grpSpPr>
        <p:sp>
          <p:nvSpPr>
            <p:cNvPr id="5" name="Oval 4"/>
            <p:cNvSpPr/>
            <p:nvPr/>
          </p:nvSpPr>
          <p:spPr>
            <a:xfrm>
              <a:off x="8437570" y="3263387"/>
              <a:ext cx="121920" cy="103239"/>
            </a:xfrm>
            <a:prstGeom prst="ellips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7" name="Group 126"/>
            <p:cNvGrpSpPr/>
            <p:nvPr/>
          </p:nvGrpSpPr>
          <p:grpSpPr>
            <a:xfrm>
              <a:off x="7656575" y="2177845"/>
              <a:ext cx="914400" cy="1600200"/>
              <a:chOff x="7504175" y="2025445"/>
              <a:chExt cx="914400" cy="1600200"/>
            </a:xfrm>
          </p:grpSpPr>
          <p:grpSp>
            <p:nvGrpSpPr>
              <p:cNvPr id="130" name="Group 83"/>
              <p:cNvGrpSpPr/>
              <p:nvPr/>
            </p:nvGrpSpPr>
            <p:grpSpPr>
              <a:xfrm>
                <a:off x="7626095" y="2851355"/>
                <a:ext cx="670560" cy="567813"/>
                <a:chOff x="1600200" y="2057400"/>
                <a:chExt cx="838200" cy="838200"/>
              </a:xfrm>
              <a:noFill/>
            </p:grpSpPr>
            <p:sp>
              <p:nvSpPr>
                <p:cNvPr id="170" name="Oval 169"/>
                <p:cNvSpPr/>
                <p:nvPr/>
              </p:nvSpPr>
              <p:spPr>
                <a:xfrm>
                  <a:off x="1600200" y="2057400"/>
                  <a:ext cx="838200" cy="83820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p:cNvSpPr/>
                <p:nvPr/>
              </p:nvSpPr>
              <p:spPr>
                <a:xfrm>
                  <a:off x="1828800" y="2286000"/>
                  <a:ext cx="45719" cy="3810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171"/>
                <p:cNvSpPr/>
                <p:nvPr/>
              </p:nvSpPr>
              <p:spPr>
                <a:xfrm>
                  <a:off x="2133600" y="2362200"/>
                  <a:ext cx="45719" cy="2286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Flowchart: Delay 172"/>
                <p:cNvSpPr/>
                <p:nvPr/>
              </p:nvSpPr>
              <p:spPr>
                <a:xfrm rot="16200000">
                  <a:off x="1981200" y="2667000"/>
                  <a:ext cx="114300" cy="114300"/>
                </a:xfrm>
                <a:prstGeom prst="flowChartDelay">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4" name="Group 84"/>
              <p:cNvGrpSpPr/>
              <p:nvPr/>
            </p:nvGrpSpPr>
            <p:grpSpPr>
              <a:xfrm>
                <a:off x="7626095" y="2231922"/>
                <a:ext cx="670560" cy="567813"/>
                <a:chOff x="1600200" y="2057400"/>
                <a:chExt cx="838200" cy="838200"/>
              </a:xfrm>
              <a:noFill/>
            </p:grpSpPr>
            <p:sp>
              <p:nvSpPr>
                <p:cNvPr id="166" name="Oval 165"/>
                <p:cNvSpPr/>
                <p:nvPr/>
              </p:nvSpPr>
              <p:spPr>
                <a:xfrm>
                  <a:off x="1600200" y="2057400"/>
                  <a:ext cx="838200" cy="83820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166"/>
                <p:cNvSpPr/>
                <p:nvPr/>
              </p:nvSpPr>
              <p:spPr>
                <a:xfrm>
                  <a:off x="1828800" y="2286000"/>
                  <a:ext cx="45719" cy="3810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67"/>
                <p:cNvSpPr/>
                <p:nvPr/>
              </p:nvSpPr>
              <p:spPr>
                <a:xfrm>
                  <a:off x="2133600" y="2362200"/>
                  <a:ext cx="45719" cy="2286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lowchart: Delay 168"/>
                <p:cNvSpPr/>
                <p:nvPr/>
              </p:nvSpPr>
              <p:spPr>
                <a:xfrm rot="16200000">
                  <a:off x="1981200" y="2667000"/>
                  <a:ext cx="114300" cy="114300"/>
                </a:xfrm>
                <a:prstGeom prst="flowChartDelay">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5" name="Group 98"/>
              <p:cNvGrpSpPr/>
              <p:nvPr/>
            </p:nvGrpSpPr>
            <p:grpSpPr>
              <a:xfrm>
                <a:off x="7748015" y="2025445"/>
                <a:ext cx="426720" cy="206477"/>
                <a:chOff x="3810000" y="1676400"/>
                <a:chExt cx="533400" cy="381000"/>
              </a:xfrm>
              <a:noFill/>
            </p:grpSpPr>
            <p:sp>
              <p:nvSpPr>
                <p:cNvPr id="146" name="Round Same Side Corner Rectangle 145"/>
                <p:cNvSpPr/>
                <p:nvPr/>
              </p:nvSpPr>
              <p:spPr>
                <a:xfrm>
                  <a:off x="3810000" y="1676400"/>
                  <a:ext cx="533400" cy="228600"/>
                </a:xfrm>
                <a:prstGeom prst="round2Same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3962400" y="1905000"/>
                  <a:ext cx="228600" cy="152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Oval 164"/>
                <p:cNvSpPr/>
                <p:nvPr/>
              </p:nvSpPr>
              <p:spPr>
                <a:xfrm>
                  <a:off x="4038600" y="1752600"/>
                  <a:ext cx="76200" cy="7620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6" name="Group 104"/>
              <p:cNvGrpSpPr/>
              <p:nvPr/>
            </p:nvGrpSpPr>
            <p:grpSpPr>
              <a:xfrm rot="10800000">
                <a:off x="7748015" y="3419168"/>
                <a:ext cx="426720" cy="206477"/>
                <a:chOff x="3810000" y="1676400"/>
                <a:chExt cx="533400" cy="381000"/>
              </a:xfrm>
              <a:noFill/>
            </p:grpSpPr>
            <p:sp>
              <p:nvSpPr>
                <p:cNvPr id="143" name="Round Same Side Corner Rectangle 142"/>
                <p:cNvSpPr/>
                <p:nvPr/>
              </p:nvSpPr>
              <p:spPr>
                <a:xfrm>
                  <a:off x="3810000" y="1676400"/>
                  <a:ext cx="533400" cy="228600"/>
                </a:xfrm>
                <a:prstGeom prst="round2Same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3962400" y="1905000"/>
                  <a:ext cx="228600" cy="152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p:cNvSpPr/>
                <p:nvPr/>
              </p:nvSpPr>
              <p:spPr>
                <a:xfrm>
                  <a:off x="4038600" y="1752600"/>
                  <a:ext cx="76200" cy="7620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7" name="Oval 136"/>
              <p:cNvSpPr/>
              <p:nvPr/>
            </p:nvSpPr>
            <p:spPr>
              <a:xfrm>
                <a:off x="8296655" y="2490019"/>
                <a:ext cx="121920" cy="103239"/>
              </a:xfrm>
              <a:prstGeom prst="ellips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p:cNvSpPr/>
              <p:nvPr/>
            </p:nvSpPr>
            <p:spPr>
              <a:xfrm>
                <a:off x="7504175" y="2490019"/>
                <a:ext cx="121920" cy="103239"/>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p:cNvSpPr/>
              <p:nvPr/>
            </p:nvSpPr>
            <p:spPr>
              <a:xfrm>
                <a:off x="7626095" y="3367548"/>
                <a:ext cx="121920" cy="103239"/>
              </a:xfrm>
              <a:prstGeom prst="ellipse">
                <a:avLst/>
              </a:prstGeom>
              <a:solidFill>
                <a:srgbClr val="00B050"/>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p:cNvSpPr/>
              <p:nvPr/>
            </p:nvSpPr>
            <p:spPr>
              <a:xfrm>
                <a:off x="7504175" y="3109451"/>
                <a:ext cx="121920" cy="103239"/>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Snip Same Side Corner Rectangle 140"/>
              <p:cNvSpPr/>
              <p:nvPr/>
            </p:nvSpPr>
            <p:spPr>
              <a:xfrm rot="5400000">
                <a:off x="8158266" y="2764585"/>
                <a:ext cx="154858" cy="121920"/>
              </a:xfrm>
              <a:prstGeom prst="snip2Same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Snip Same Side Corner Rectangle 141"/>
              <p:cNvSpPr/>
              <p:nvPr/>
            </p:nvSpPr>
            <p:spPr>
              <a:xfrm rot="16200000">
                <a:off x="7609626" y="2764585"/>
                <a:ext cx="154858" cy="121920"/>
              </a:xfrm>
              <a:prstGeom prst="snip2Same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74" name="Group 173"/>
          <p:cNvGrpSpPr/>
          <p:nvPr/>
        </p:nvGrpSpPr>
        <p:grpSpPr>
          <a:xfrm>
            <a:off x="7868252" y="1009659"/>
            <a:ext cx="609600" cy="990600"/>
            <a:chOff x="3886200" y="3810000"/>
            <a:chExt cx="609600" cy="990600"/>
          </a:xfrm>
        </p:grpSpPr>
        <p:sp>
          <p:nvSpPr>
            <p:cNvPr id="175" name="Oval 174"/>
            <p:cNvSpPr/>
            <p:nvPr/>
          </p:nvSpPr>
          <p:spPr>
            <a:xfrm>
              <a:off x="3886200" y="3810000"/>
              <a:ext cx="609600" cy="53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6" name="Straight Connector 175"/>
            <p:cNvCxnSpPr/>
            <p:nvPr/>
          </p:nvCxnSpPr>
          <p:spPr>
            <a:xfrm>
              <a:off x="4038600" y="3845804"/>
              <a:ext cx="0" cy="9547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a:off x="4343400" y="3866002"/>
              <a:ext cx="5611" cy="9345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8" name="Group 177"/>
          <p:cNvGrpSpPr/>
          <p:nvPr/>
        </p:nvGrpSpPr>
        <p:grpSpPr>
          <a:xfrm>
            <a:off x="559581" y="2024337"/>
            <a:ext cx="666750" cy="486672"/>
            <a:chOff x="544902" y="4652517"/>
            <a:chExt cx="666750" cy="486672"/>
          </a:xfrm>
        </p:grpSpPr>
        <p:cxnSp>
          <p:nvCxnSpPr>
            <p:cNvPr id="179" name="Straight Connector 178"/>
            <p:cNvCxnSpPr/>
            <p:nvPr/>
          </p:nvCxnSpPr>
          <p:spPr>
            <a:xfrm flipH="1">
              <a:off x="544902" y="5023449"/>
              <a:ext cx="609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0" name="Group 179"/>
            <p:cNvGrpSpPr/>
            <p:nvPr/>
          </p:nvGrpSpPr>
          <p:grpSpPr>
            <a:xfrm>
              <a:off x="739355" y="4652517"/>
              <a:ext cx="472297" cy="486672"/>
              <a:chOff x="2015706" y="4771128"/>
              <a:chExt cx="472297" cy="486672"/>
            </a:xfrm>
          </p:grpSpPr>
          <p:grpSp>
            <p:nvGrpSpPr>
              <p:cNvPr id="182" name="Group 181"/>
              <p:cNvGrpSpPr/>
              <p:nvPr/>
            </p:nvGrpSpPr>
            <p:grpSpPr>
              <a:xfrm>
                <a:off x="2015706" y="4771128"/>
                <a:ext cx="460794" cy="473014"/>
                <a:chOff x="2491236" y="5023449"/>
                <a:chExt cx="460794" cy="473014"/>
              </a:xfrm>
            </p:grpSpPr>
            <p:sp>
              <p:nvSpPr>
                <p:cNvPr id="184" name="Oval 183"/>
                <p:cNvSpPr/>
                <p:nvPr/>
              </p:nvSpPr>
              <p:spPr>
                <a:xfrm>
                  <a:off x="2491237" y="5039263"/>
                  <a:ext cx="460793" cy="457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a:off x="2491236" y="5023449"/>
                  <a:ext cx="460793" cy="345057"/>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3" name="Oval 182"/>
              <p:cNvSpPr/>
              <p:nvPr/>
            </p:nvSpPr>
            <p:spPr>
              <a:xfrm>
                <a:off x="2015707" y="4800600"/>
                <a:ext cx="472296" cy="457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81" name="Straight Connector 180"/>
            <p:cNvCxnSpPr/>
            <p:nvPr/>
          </p:nvCxnSpPr>
          <p:spPr>
            <a:xfrm flipH="1">
              <a:off x="557123" y="4800600"/>
              <a:ext cx="609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 name="Group 5"/>
          <p:cNvGrpSpPr/>
          <p:nvPr/>
        </p:nvGrpSpPr>
        <p:grpSpPr>
          <a:xfrm>
            <a:off x="2903875" y="5089538"/>
            <a:ext cx="455480" cy="676384"/>
            <a:chOff x="2980781" y="5324580"/>
            <a:chExt cx="455480" cy="676384"/>
          </a:xfrm>
        </p:grpSpPr>
        <p:grpSp>
          <p:nvGrpSpPr>
            <p:cNvPr id="186" name="Group 185"/>
            <p:cNvGrpSpPr/>
            <p:nvPr/>
          </p:nvGrpSpPr>
          <p:grpSpPr>
            <a:xfrm>
              <a:off x="2980781" y="5324580"/>
              <a:ext cx="455480" cy="676384"/>
              <a:chOff x="3657600" y="2743200"/>
              <a:chExt cx="455480" cy="676384"/>
            </a:xfrm>
          </p:grpSpPr>
          <p:grpSp>
            <p:nvGrpSpPr>
              <p:cNvPr id="187" name="Group 159"/>
              <p:cNvGrpSpPr/>
              <p:nvPr/>
            </p:nvGrpSpPr>
            <p:grpSpPr>
              <a:xfrm rot="21357450">
                <a:off x="3657600" y="2743200"/>
                <a:ext cx="455480" cy="676384"/>
                <a:chOff x="3657599" y="2743200"/>
                <a:chExt cx="455480" cy="676384"/>
              </a:xfrm>
            </p:grpSpPr>
            <p:sp>
              <p:nvSpPr>
                <p:cNvPr id="189" name="Arc 188"/>
                <p:cNvSpPr/>
                <p:nvPr/>
              </p:nvSpPr>
              <p:spPr>
                <a:xfrm rot="9706765">
                  <a:off x="3707355" y="2883644"/>
                  <a:ext cx="405724" cy="383319"/>
                </a:xfrm>
                <a:prstGeom prst="arc">
                  <a:avLst>
                    <a:gd name="adj1" fmla="val 16990575"/>
                    <a:gd name="adj2" fmla="val 3701571"/>
                  </a:avLst>
                </a:prstGeom>
                <a:noFill/>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90" name="Straight Connector 189"/>
                <p:cNvCxnSpPr/>
                <p:nvPr/>
              </p:nvCxnSpPr>
              <p:spPr>
                <a:xfrm rot="16200000" flipH="1">
                  <a:off x="3491086" y="2909713"/>
                  <a:ext cx="676384" cy="343357"/>
                </a:xfrm>
                <a:prstGeom prst="line">
                  <a:avLst/>
                </a:prstGeom>
                <a:no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91" name="Oval 190"/>
                <p:cNvSpPr/>
                <p:nvPr/>
              </p:nvSpPr>
              <p:spPr>
                <a:xfrm flipH="1" flipV="1">
                  <a:off x="3695567" y="2935328"/>
                  <a:ext cx="45719" cy="45719"/>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Oval 191"/>
                <p:cNvSpPr/>
                <p:nvPr/>
              </p:nvSpPr>
              <p:spPr>
                <a:xfrm flipH="1" flipV="1">
                  <a:off x="3829232" y="3248136"/>
                  <a:ext cx="51517" cy="51435"/>
                </a:xfrm>
                <a:prstGeom prst="ellips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Parallelogram 192"/>
                <p:cNvSpPr/>
                <p:nvPr/>
              </p:nvSpPr>
              <p:spPr>
                <a:xfrm rot="19169352">
                  <a:off x="3814099" y="3006867"/>
                  <a:ext cx="130371" cy="60727"/>
                </a:xfrm>
                <a:prstGeom prst="parallelogram">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8" name="Oval 187"/>
              <p:cNvSpPr/>
              <p:nvPr/>
            </p:nvSpPr>
            <p:spPr>
              <a:xfrm>
                <a:off x="3962400" y="3352800"/>
                <a:ext cx="45719" cy="45719"/>
              </a:xfrm>
              <a:prstGeom prst="ellipse">
                <a:avLst/>
              </a:prstGeom>
              <a:solidFill>
                <a:srgbClr val="00B050"/>
              </a:solid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4" name="Oval 193"/>
            <p:cNvSpPr/>
            <p:nvPr/>
          </p:nvSpPr>
          <p:spPr>
            <a:xfrm rot="21357450" flipH="1" flipV="1">
              <a:off x="2984241" y="5596712"/>
              <a:ext cx="45719" cy="45719"/>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p:cNvGrpSpPr/>
          <p:nvPr/>
        </p:nvGrpSpPr>
        <p:grpSpPr>
          <a:xfrm>
            <a:off x="3836536" y="5091364"/>
            <a:ext cx="454850" cy="676384"/>
            <a:chOff x="3867868" y="5236741"/>
            <a:chExt cx="454850" cy="676384"/>
          </a:xfrm>
        </p:grpSpPr>
        <p:sp>
          <p:nvSpPr>
            <p:cNvPr id="198" name="Arc 197"/>
            <p:cNvSpPr/>
            <p:nvPr/>
          </p:nvSpPr>
          <p:spPr>
            <a:xfrm rot="9464215">
              <a:off x="3916994" y="5371494"/>
              <a:ext cx="405724" cy="383319"/>
            </a:xfrm>
            <a:prstGeom prst="arc">
              <a:avLst>
                <a:gd name="adj1" fmla="val 16990575"/>
                <a:gd name="adj2" fmla="val 3701571"/>
              </a:avLst>
            </a:prstGeom>
            <a:noFill/>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99" name="Straight Connector 198"/>
            <p:cNvCxnSpPr/>
            <p:nvPr/>
          </p:nvCxnSpPr>
          <p:spPr>
            <a:xfrm rot="15957450" flipH="1">
              <a:off x="3701355" y="5403254"/>
              <a:ext cx="676384" cy="343357"/>
            </a:xfrm>
            <a:prstGeom prst="line">
              <a:avLst/>
            </a:prstGeom>
            <a:no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0" name="Oval 199"/>
            <p:cNvSpPr/>
            <p:nvPr/>
          </p:nvSpPr>
          <p:spPr>
            <a:xfrm rot="21357450" flipH="1" flipV="1">
              <a:off x="3897427" y="5436990"/>
              <a:ext cx="45719" cy="45719"/>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Oval 200"/>
            <p:cNvSpPr/>
            <p:nvPr/>
          </p:nvSpPr>
          <p:spPr>
            <a:xfrm rot="21357450" flipH="1" flipV="1">
              <a:off x="4016687" y="5744889"/>
              <a:ext cx="45719" cy="45719"/>
            </a:xfrm>
            <a:prstGeom prst="ellips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Parallelogram 201"/>
            <p:cNvSpPr/>
            <p:nvPr/>
          </p:nvSpPr>
          <p:spPr>
            <a:xfrm rot="18926802">
              <a:off x="4021131" y="5496993"/>
              <a:ext cx="130371" cy="60727"/>
            </a:xfrm>
            <a:prstGeom prst="parallelogram">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Oval 196"/>
            <p:cNvSpPr/>
            <p:nvPr/>
          </p:nvSpPr>
          <p:spPr>
            <a:xfrm>
              <a:off x="4172529" y="5842389"/>
              <a:ext cx="45719" cy="45719"/>
            </a:xfrm>
            <a:prstGeom prst="ellipse">
              <a:avLst/>
            </a:prstGeom>
            <a:solidFill>
              <a:srgbClr val="00B050"/>
            </a:solid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Oval 202"/>
            <p:cNvSpPr/>
            <p:nvPr/>
          </p:nvSpPr>
          <p:spPr>
            <a:xfrm rot="21357450" flipH="1" flipV="1">
              <a:off x="4078544" y="5753497"/>
              <a:ext cx="51517" cy="51435"/>
            </a:xfrm>
            <a:prstGeom prst="ellips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Oval 203"/>
            <p:cNvSpPr/>
            <p:nvPr/>
          </p:nvSpPr>
          <p:spPr>
            <a:xfrm rot="21357450" flipH="1" flipV="1">
              <a:off x="3875383" y="5504504"/>
              <a:ext cx="45719" cy="45719"/>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p:cNvSpPr txBox="1"/>
          <p:nvPr/>
        </p:nvSpPr>
        <p:spPr>
          <a:xfrm>
            <a:off x="4888374" y="5863787"/>
            <a:ext cx="289939" cy="369332"/>
          </a:xfrm>
          <a:prstGeom prst="rect">
            <a:avLst/>
          </a:prstGeom>
          <a:noFill/>
        </p:spPr>
        <p:txBody>
          <a:bodyPr wrap="square" rtlCol="0">
            <a:spAutoFit/>
          </a:bodyPr>
          <a:lstStyle/>
          <a:p>
            <a:r>
              <a:rPr lang="en-US" dirty="0"/>
              <a:t>S</a:t>
            </a:r>
          </a:p>
        </p:txBody>
      </p:sp>
      <p:sp>
        <p:nvSpPr>
          <p:cNvPr id="205" name="TextBox 204"/>
          <p:cNvSpPr txBox="1"/>
          <p:nvPr/>
        </p:nvSpPr>
        <p:spPr>
          <a:xfrm>
            <a:off x="3971848" y="5831521"/>
            <a:ext cx="480407" cy="369332"/>
          </a:xfrm>
          <a:prstGeom prst="rect">
            <a:avLst/>
          </a:prstGeom>
          <a:noFill/>
        </p:spPr>
        <p:txBody>
          <a:bodyPr wrap="square" rtlCol="0">
            <a:spAutoFit/>
          </a:bodyPr>
          <a:lstStyle/>
          <a:p>
            <a:r>
              <a:rPr lang="en-US" dirty="0"/>
              <a:t>S</a:t>
            </a:r>
            <a:r>
              <a:rPr lang="en-US" baseline="-25000" dirty="0"/>
              <a:t>4</a:t>
            </a:r>
          </a:p>
        </p:txBody>
      </p:sp>
      <p:sp>
        <p:nvSpPr>
          <p:cNvPr id="206" name="TextBox 205"/>
          <p:cNvSpPr txBox="1"/>
          <p:nvPr/>
        </p:nvSpPr>
        <p:spPr>
          <a:xfrm>
            <a:off x="2918736" y="5831521"/>
            <a:ext cx="497618" cy="369332"/>
          </a:xfrm>
          <a:prstGeom prst="rect">
            <a:avLst/>
          </a:prstGeom>
          <a:noFill/>
        </p:spPr>
        <p:txBody>
          <a:bodyPr wrap="square" rtlCol="0">
            <a:spAutoFit/>
          </a:bodyPr>
          <a:lstStyle/>
          <a:p>
            <a:r>
              <a:rPr lang="en-US" dirty="0"/>
              <a:t>S</a:t>
            </a:r>
            <a:r>
              <a:rPr lang="en-US" baseline="-25000" dirty="0"/>
              <a:t>3</a:t>
            </a:r>
          </a:p>
        </p:txBody>
      </p:sp>
      <p:grpSp>
        <p:nvGrpSpPr>
          <p:cNvPr id="207" name="Group 206"/>
          <p:cNvGrpSpPr/>
          <p:nvPr/>
        </p:nvGrpSpPr>
        <p:grpSpPr>
          <a:xfrm>
            <a:off x="5867496" y="6006257"/>
            <a:ext cx="282229" cy="261411"/>
            <a:chOff x="3857304" y="4343400"/>
            <a:chExt cx="282229" cy="261411"/>
          </a:xfrm>
        </p:grpSpPr>
        <p:sp>
          <p:nvSpPr>
            <p:cNvPr id="208" name="Oval 207"/>
            <p:cNvSpPr/>
            <p:nvPr/>
          </p:nvSpPr>
          <p:spPr>
            <a:xfrm>
              <a:off x="3857304" y="4343400"/>
              <a:ext cx="282229" cy="261411"/>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Flowchart: Delay 208"/>
            <p:cNvSpPr/>
            <p:nvPr/>
          </p:nvSpPr>
          <p:spPr>
            <a:xfrm rot="5400000">
              <a:off x="3972004" y="4381012"/>
              <a:ext cx="45719" cy="50840"/>
            </a:xfrm>
            <a:prstGeom prst="flowChartDelay">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Rectangle 209"/>
            <p:cNvSpPr/>
            <p:nvPr/>
          </p:nvSpPr>
          <p:spPr>
            <a:xfrm>
              <a:off x="3891492" y="4475203"/>
              <a:ext cx="70908" cy="4571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1" name="Group 210"/>
            <p:cNvGrpSpPr/>
            <p:nvPr/>
          </p:nvGrpSpPr>
          <p:grpSpPr>
            <a:xfrm>
              <a:off x="4018115" y="4455665"/>
              <a:ext cx="98643" cy="74704"/>
              <a:chOff x="4145283" y="4739468"/>
              <a:chExt cx="119271" cy="103690"/>
            </a:xfrm>
          </p:grpSpPr>
          <p:sp>
            <p:nvSpPr>
              <p:cNvPr id="212" name="Rectangle 211"/>
              <p:cNvSpPr/>
              <p:nvPr/>
            </p:nvSpPr>
            <p:spPr>
              <a:xfrm rot="16200000">
                <a:off x="4116298" y="4768453"/>
                <a:ext cx="103690" cy="4571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Rectangle 212"/>
              <p:cNvSpPr/>
              <p:nvPr/>
            </p:nvSpPr>
            <p:spPr>
              <a:xfrm>
                <a:off x="4191000" y="4768454"/>
                <a:ext cx="73554" cy="4571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14" name="TextBox 213"/>
          <p:cNvSpPr txBox="1"/>
          <p:nvPr/>
        </p:nvSpPr>
        <p:spPr>
          <a:xfrm>
            <a:off x="5816100" y="6297577"/>
            <a:ext cx="1718038" cy="507831"/>
          </a:xfrm>
          <a:prstGeom prst="rect">
            <a:avLst/>
          </a:prstGeom>
          <a:noFill/>
        </p:spPr>
        <p:txBody>
          <a:bodyPr wrap="square" rtlCol="0">
            <a:spAutoFit/>
          </a:bodyPr>
          <a:lstStyle/>
          <a:p>
            <a:r>
              <a:rPr lang="en-US" sz="900" dirty="0">
                <a:latin typeface="Times New Roman" pitchFamily="18" charset="0"/>
                <a:cs typeface="Times New Roman" pitchFamily="18" charset="0"/>
              </a:rPr>
              <a:t>20 Ampere </a:t>
            </a:r>
          </a:p>
          <a:p>
            <a:r>
              <a:rPr lang="en-US" sz="900" dirty="0">
                <a:latin typeface="Times New Roman" pitchFamily="18" charset="0"/>
                <a:cs typeface="Times New Roman" pitchFamily="18" charset="0"/>
              </a:rPr>
              <a:t>240 volt 2 pole 3-wire grounding type receptacle</a:t>
            </a:r>
          </a:p>
        </p:txBody>
      </p:sp>
      <p:pic>
        <p:nvPicPr>
          <p:cNvPr id="2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5384" y="5213834"/>
            <a:ext cx="722928" cy="1147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53" name="Group 252"/>
          <p:cNvGrpSpPr/>
          <p:nvPr/>
        </p:nvGrpSpPr>
        <p:grpSpPr>
          <a:xfrm>
            <a:off x="7599866" y="5213834"/>
            <a:ext cx="765974" cy="1333594"/>
            <a:chOff x="7523537" y="5057952"/>
            <a:chExt cx="842303" cy="1489476"/>
          </a:xfrm>
        </p:grpSpPr>
        <p:sp>
          <p:nvSpPr>
            <p:cNvPr id="232" name="Oval 231"/>
            <p:cNvSpPr/>
            <p:nvPr/>
          </p:nvSpPr>
          <p:spPr>
            <a:xfrm>
              <a:off x="7650420" y="6331106"/>
              <a:ext cx="76484" cy="60466"/>
            </a:xfrm>
            <a:prstGeom prst="ellipse">
              <a:avLst/>
            </a:prstGeom>
            <a:solidFill>
              <a:srgbClr val="00B050"/>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2" name="Group 251"/>
            <p:cNvGrpSpPr/>
            <p:nvPr/>
          </p:nvGrpSpPr>
          <p:grpSpPr>
            <a:xfrm>
              <a:off x="7523537" y="5057952"/>
              <a:ext cx="842303" cy="1489476"/>
              <a:chOff x="7523537" y="5057952"/>
              <a:chExt cx="842303" cy="1489476"/>
            </a:xfrm>
          </p:grpSpPr>
          <p:grpSp>
            <p:nvGrpSpPr>
              <p:cNvPr id="241" name="Group 240"/>
              <p:cNvGrpSpPr/>
              <p:nvPr/>
            </p:nvGrpSpPr>
            <p:grpSpPr>
              <a:xfrm>
                <a:off x="7738400" y="5895589"/>
                <a:ext cx="420660" cy="356954"/>
                <a:chOff x="7721934" y="5744858"/>
                <a:chExt cx="420660" cy="356954"/>
              </a:xfrm>
            </p:grpSpPr>
            <p:sp>
              <p:nvSpPr>
                <p:cNvPr id="237" name="Oval 236"/>
                <p:cNvSpPr/>
                <p:nvPr/>
              </p:nvSpPr>
              <p:spPr>
                <a:xfrm>
                  <a:off x="7721934" y="5744858"/>
                  <a:ext cx="420660" cy="356954"/>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Rectangle 237"/>
                <p:cNvSpPr/>
                <p:nvPr/>
              </p:nvSpPr>
              <p:spPr>
                <a:xfrm>
                  <a:off x="7852366" y="5820006"/>
                  <a:ext cx="22945" cy="15116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Rectangle 238"/>
                <p:cNvSpPr/>
                <p:nvPr/>
              </p:nvSpPr>
              <p:spPr>
                <a:xfrm>
                  <a:off x="7980065" y="5842634"/>
                  <a:ext cx="22945" cy="907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Flowchart: Delay 239"/>
                <p:cNvSpPr/>
                <p:nvPr/>
              </p:nvSpPr>
              <p:spPr>
                <a:xfrm rot="16200000">
                  <a:off x="7915052" y="5995673"/>
                  <a:ext cx="45350" cy="57363"/>
                </a:xfrm>
                <a:prstGeom prst="flowChartDelay">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7" name="Rectangle 226"/>
              <p:cNvSpPr/>
              <p:nvPr/>
            </p:nvSpPr>
            <p:spPr>
              <a:xfrm>
                <a:off x="7610622" y="5243707"/>
                <a:ext cx="654040" cy="105386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228" name="TextBox 227"/>
              <p:cNvSpPr txBox="1"/>
              <p:nvPr/>
            </p:nvSpPr>
            <p:spPr>
              <a:xfrm>
                <a:off x="7653548" y="6331984"/>
                <a:ext cx="557432" cy="215444"/>
              </a:xfrm>
              <a:prstGeom prst="rect">
                <a:avLst/>
              </a:prstGeom>
              <a:noFill/>
            </p:spPr>
            <p:txBody>
              <a:bodyPr wrap="square" rtlCol="0">
                <a:spAutoFit/>
              </a:bodyPr>
              <a:lstStyle/>
              <a:p>
                <a:pPr algn="ctr"/>
                <a:r>
                  <a:rPr lang="en-US" sz="800" dirty="0">
                    <a:latin typeface="Times New Roman" pitchFamily="18" charset="0"/>
                    <a:cs typeface="Times New Roman" pitchFamily="18" charset="0"/>
                  </a:rPr>
                  <a:t>LINE</a:t>
                </a:r>
              </a:p>
            </p:txBody>
          </p:sp>
          <p:sp>
            <p:nvSpPr>
              <p:cNvPr id="229" name="TextBox 228"/>
              <p:cNvSpPr txBox="1"/>
              <p:nvPr/>
            </p:nvSpPr>
            <p:spPr>
              <a:xfrm>
                <a:off x="7599866" y="5057952"/>
                <a:ext cx="664796" cy="215444"/>
              </a:xfrm>
              <a:prstGeom prst="rect">
                <a:avLst/>
              </a:prstGeom>
              <a:noFill/>
            </p:spPr>
            <p:txBody>
              <a:bodyPr wrap="square" rtlCol="0">
                <a:spAutoFit/>
              </a:bodyPr>
              <a:lstStyle/>
              <a:p>
                <a:pPr algn="ctr"/>
                <a:r>
                  <a:rPr lang="en-US" sz="800" dirty="0">
                    <a:latin typeface="Times New Roman" pitchFamily="18" charset="0"/>
                    <a:cs typeface="Times New Roman" pitchFamily="18" charset="0"/>
                  </a:rPr>
                  <a:t>LOAD</a:t>
                </a:r>
              </a:p>
            </p:txBody>
          </p:sp>
          <p:grpSp>
            <p:nvGrpSpPr>
              <p:cNvPr id="242" name="Group 241"/>
              <p:cNvGrpSpPr/>
              <p:nvPr/>
            </p:nvGrpSpPr>
            <p:grpSpPr>
              <a:xfrm>
                <a:off x="7733181" y="5290656"/>
                <a:ext cx="420660" cy="356954"/>
                <a:chOff x="7721934" y="5744858"/>
                <a:chExt cx="420660" cy="356954"/>
              </a:xfrm>
            </p:grpSpPr>
            <p:sp>
              <p:nvSpPr>
                <p:cNvPr id="243" name="Oval 242"/>
                <p:cNvSpPr/>
                <p:nvPr/>
              </p:nvSpPr>
              <p:spPr>
                <a:xfrm>
                  <a:off x="7721934" y="5744858"/>
                  <a:ext cx="420660" cy="356954"/>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Rectangle 243"/>
                <p:cNvSpPr/>
                <p:nvPr/>
              </p:nvSpPr>
              <p:spPr>
                <a:xfrm>
                  <a:off x="7852366" y="5820006"/>
                  <a:ext cx="22945" cy="15116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Rectangle 244"/>
                <p:cNvSpPr/>
                <p:nvPr/>
              </p:nvSpPr>
              <p:spPr>
                <a:xfrm>
                  <a:off x="7980065" y="5842634"/>
                  <a:ext cx="22945" cy="907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Flowchart: Delay 245"/>
                <p:cNvSpPr/>
                <p:nvPr/>
              </p:nvSpPr>
              <p:spPr>
                <a:xfrm rot="16200000">
                  <a:off x="7915052" y="5995673"/>
                  <a:ext cx="45350" cy="57363"/>
                </a:xfrm>
                <a:prstGeom prst="flowChartDelay">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7" name="TextBox 246"/>
              <p:cNvSpPr txBox="1"/>
              <p:nvPr/>
            </p:nvSpPr>
            <p:spPr>
              <a:xfrm>
                <a:off x="7662268" y="5684890"/>
                <a:ext cx="573462" cy="171876"/>
              </a:xfrm>
              <a:prstGeom prst="rect">
                <a:avLst/>
              </a:prstGeom>
              <a:noFill/>
              <a:ln>
                <a:solidFill>
                  <a:schemeClr val="tx1"/>
                </a:solidFill>
              </a:ln>
            </p:spPr>
            <p:txBody>
              <a:bodyPr wrap="square" rtlCol="0">
                <a:spAutoFit/>
              </a:bodyPr>
              <a:lstStyle/>
              <a:p>
                <a:r>
                  <a:rPr lang="en-US" sz="400" dirty="0">
                    <a:latin typeface="Times New Roman" panose="02020603050405020304" pitchFamily="18" charset="0"/>
                    <a:cs typeface="Times New Roman" panose="02020603050405020304" pitchFamily="18" charset="0"/>
                  </a:rPr>
                  <a:t>TEST   RESET</a:t>
                </a:r>
              </a:p>
            </p:txBody>
          </p:sp>
          <p:sp>
            <p:nvSpPr>
              <p:cNvPr id="248" name="Oval 247"/>
              <p:cNvSpPr/>
              <p:nvPr/>
            </p:nvSpPr>
            <p:spPr>
              <a:xfrm>
                <a:off x="7523537" y="5406401"/>
                <a:ext cx="76484" cy="60466"/>
              </a:xfrm>
              <a:prstGeom prst="ellipse">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Oval 248"/>
              <p:cNvSpPr/>
              <p:nvPr/>
            </p:nvSpPr>
            <p:spPr>
              <a:xfrm>
                <a:off x="7528683" y="6036167"/>
                <a:ext cx="76484" cy="60466"/>
              </a:xfrm>
              <a:prstGeom prst="ellipse">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Oval 249"/>
              <p:cNvSpPr/>
              <p:nvPr/>
            </p:nvSpPr>
            <p:spPr>
              <a:xfrm>
                <a:off x="8284768" y="5401448"/>
                <a:ext cx="76484" cy="60466"/>
              </a:xfrm>
              <a:prstGeom prst="ellipse">
                <a:avLst/>
              </a:prstGeom>
              <a:solidFill>
                <a:schemeClr val="bg2">
                  <a:lumMod val="50000"/>
                </a:schemeClr>
              </a:solidFill>
              <a:ln w="127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Oval 250"/>
              <p:cNvSpPr/>
              <p:nvPr/>
            </p:nvSpPr>
            <p:spPr>
              <a:xfrm>
                <a:off x="8289356" y="6013600"/>
                <a:ext cx="76484" cy="60466"/>
              </a:xfrm>
              <a:prstGeom prst="ellipse">
                <a:avLst/>
              </a:prstGeom>
              <a:solidFill>
                <a:schemeClr val="bg2">
                  <a:lumMod val="50000"/>
                </a:schemeClr>
              </a:solidFill>
              <a:ln w="127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55" name="Group 254"/>
          <p:cNvGrpSpPr/>
          <p:nvPr/>
        </p:nvGrpSpPr>
        <p:grpSpPr>
          <a:xfrm>
            <a:off x="255337" y="891294"/>
            <a:ext cx="632930" cy="1084007"/>
            <a:chOff x="7640900" y="502919"/>
            <a:chExt cx="914400" cy="1600200"/>
          </a:xfrm>
        </p:grpSpPr>
        <p:grpSp>
          <p:nvGrpSpPr>
            <p:cNvPr id="41" name="Group 40"/>
            <p:cNvGrpSpPr/>
            <p:nvPr/>
          </p:nvGrpSpPr>
          <p:grpSpPr>
            <a:xfrm>
              <a:off x="7640900" y="502919"/>
              <a:ext cx="914400" cy="1600200"/>
              <a:chOff x="4464885" y="2190502"/>
              <a:chExt cx="914400" cy="1600200"/>
            </a:xfrm>
          </p:grpSpPr>
          <p:grpSp>
            <p:nvGrpSpPr>
              <p:cNvPr id="7" name="Group 83"/>
              <p:cNvGrpSpPr/>
              <p:nvPr/>
            </p:nvGrpSpPr>
            <p:grpSpPr>
              <a:xfrm>
                <a:off x="4586805" y="3016412"/>
                <a:ext cx="670560" cy="567813"/>
                <a:chOff x="1600200" y="2057400"/>
                <a:chExt cx="838200" cy="838200"/>
              </a:xfrm>
              <a:noFill/>
            </p:grpSpPr>
            <p:sp>
              <p:nvSpPr>
                <p:cNvPr id="27" name="Oval 26"/>
                <p:cNvSpPr/>
                <p:nvPr/>
              </p:nvSpPr>
              <p:spPr>
                <a:xfrm>
                  <a:off x="1600200" y="2057400"/>
                  <a:ext cx="838200" cy="83820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1828800" y="2286000"/>
                  <a:ext cx="45719" cy="3810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2133600" y="2362200"/>
                  <a:ext cx="45719" cy="2286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lowchart: Delay 29"/>
                <p:cNvSpPr/>
                <p:nvPr/>
              </p:nvSpPr>
              <p:spPr>
                <a:xfrm rot="16200000">
                  <a:off x="1981200" y="2667000"/>
                  <a:ext cx="114300" cy="114300"/>
                </a:xfrm>
                <a:prstGeom prst="flowChartDelay">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84"/>
              <p:cNvGrpSpPr/>
              <p:nvPr/>
            </p:nvGrpSpPr>
            <p:grpSpPr>
              <a:xfrm>
                <a:off x="4586805" y="2396979"/>
                <a:ext cx="670560" cy="567813"/>
                <a:chOff x="1600200" y="2057400"/>
                <a:chExt cx="838200" cy="838200"/>
              </a:xfrm>
              <a:noFill/>
            </p:grpSpPr>
            <p:sp>
              <p:nvSpPr>
                <p:cNvPr id="23" name="Oval 22"/>
                <p:cNvSpPr/>
                <p:nvPr/>
              </p:nvSpPr>
              <p:spPr>
                <a:xfrm>
                  <a:off x="1600200" y="2057400"/>
                  <a:ext cx="838200" cy="83820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828800" y="2286000"/>
                  <a:ext cx="45719" cy="3810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133600" y="2362200"/>
                  <a:ext cx="45719" cy="2286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Delay 25"/>
                <p:cNvSpPr/>
                <p:nvPr/>
              </p:nvSpPr>
              <p:spPr>
                <a:xfrm rot="16200000">
                  <a:off x="1981200" y="2667000"/>
                  <a:ext cx="114300" cy="114300"/>
                </a:xfrm>
                <a:prstGeom prst="flowChartDelay">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98"/>
              <p:cNvGrpSpPr/>
              <p:nvPr/>
            </p:nvGrpSpPr>
            <p:grpSpPr>
              <a:xfrm>
                <a:off x="4708725" y="2190502"/>
                <a:ext cx="426720" cy="206477"/>
                <a:chOff x="3810000" y="1676400"/>
                <a:chExt cx="533400" cy="381000"/>
              </a:xfrm>
              <a:noFill/>
            </p:grpSpPr>
            <p:sp>
              <p:nvSpPr>
                <p:cNvPr id="20" name="Round Same Side Corner Rectangle 19"/>
                <p:cNvSpPr/>
                <p:nvPr/>
              </p:nvSpPr>
              <p:spPr>
                <a:xfrm>
                  <a:off x="3810000" y="1676400"/>
                  <a:ext cx="533400" cy="228600"/>
                </a:xfrm>
                <a:prstGeom prst="round2Same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962400" y="1905000"/>
                  <a:ext cx="228600" cy="152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038600" y="1752600"/>
                  <a:ext cx="76200" cy="7620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104"/>
              <p:cNvGrpSpPr/>
              <p:nvPr/>
            </p:nvGrpSpPr>
            <p:grpSpPr>
              <a:xfrm rot="10800000">
                <a:off x="4708725" y="3584225"/>
                <a:ext cx="426720" cy="206477"/>
                <a:chOff x="3810000" y="1676400"/>
                <a:chExt cx="533400" cy="381000"/>
              </a:xfrm>
              <a:noFill/>
            </p:grpSpPr>
            <p:sp>
              <p:nvSpPr>
                <p:cNvPr id="17" name="Round Same Side Corner Rectangle 16"/>
                <p:cNvSpPr/>
                <p:nvPr/>
              </p:nvSpPr>
              <p:spPr>
                <a:xfrm>
                  <a:off x="3810000" y="1676400"/>
                  <a:ext cx="533400" cy="228600"/>
                </a:xfrm>
                <a:prstGeom prst="round2Same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962400" y="1905000"/>
                  <a:ext cx="228600" cy="152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038600" y="1752600"/>
                  <a:ext cx="76200" cy="7620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Oval 10"/>
              <p:cNvSpPr/>
              <p:nvPr/>
            </p:nvSpPr>
            <p:spPr>
              <a:xfrm>
                <a:off x="5257365" y="2655076"/>
                <a:ext cx="121920" cy="103239"/>
              </a:xfrm>
              <a:prstGeom prst="ellips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464885" y="2655076"/>
                <a:ext cx="121920" cy="103239"/>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586805" y="3532605"/>
                <a:ext cx="121920" cy="103239"/>
              </a:xfrm>
              <a:prstGeom prst="ellipse">
                <a:avLst/>
              </a:prstGeom>
              <a:solidFill>
                <a:srgbClr val="00B050"/>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464885" y="3274508"/>
                <a:ext cx="121920" cy="103239"/>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nip Same Side Corner Rectangle 15"/>
              <p:cNvSpPr/>
              <p:nvPr/>
            </p:nvSpPr>
            <p:spPr>
              <a:xfrm rot="16200000">
                <a:off x="4570336" y="2929642"/>
                <a:ext cx="154858" cy="121920"/>
              </a:xfrm>
              <a:prstGeom prst="snip2Same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4" name="Oval 253"/>
            <p:cNvSpPr/>
            <p:nvPr/>
          </p:nvSpPr>
          <p:spPr>
            <a:xfrm>
              <a:off x="8433293" y="1561115"/>
              <a:ext cx="121920" cy="103239"/>
            </a:xfrm>
            <a:prstGeom prst="ellips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7"/>
          <p:cNvGrpSpPr/>
          <p:nvPr/>
        </p:nvGrpSpPr>
        <p:grpSpPr>
          <a:xfrm>
            <a:off x="8129014" y="4547668"/>
            <a:ext cx="889719" cy="683398"/>
            <a:chOff x="8061040" y="4267200"/>
            <a:chExt cx="889719" cy="683398"/>
          </a:xfrm>
        </p:grpSpPr>
        <p:grpSp>
          <p:nvGrpSpPr>
            <p:cNvPr id="256" name="Group 255"/>
            <p:cNvGrpSpPr/>
            <p:nvPr/>
          </p:nvGrpSpPr>
          <p:grpSpPr>
            <a:xfrm>
              <a:off x="8061040" y="4267200"/>
              <a:ext cx="376530" cy="663678"/>
              <a:chOff x="3886200" y="3810000"/>
              <a:chExt cx="609600" cy="990600"/>
            </a:xfrm>
          </p:grpSpPr>
          <p:sp>
            <p:nvSpPr>
              <p:cNvPr id="257" name="Oval 256"/>
              <p:cNvSpPr/>
              <p:nvPr/>
            </p:nvSpPr>
            <p:spPr>
              <a:xfrm>
                <a:off x="3886200" y="3810000"/>
                <a:ext cx="609600" cy="53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8" name="Straight Connector 257"/>
              <p:cNvCxnSpPr/>
              <p:nvPr/>
            </p:nvCxnSpPr>
            <p:spPr>
              <a:xfrm>
                <a:off x="4038600" y="3845804"/>
                <a:ext cx="0" cy="9547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a:off x="4343400" y="3866002"/>
                <a:ext cx="5611" cy="9345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5" name="TextBox 44"/>
            <p:cNvSpPr txBox="1"/>
            <p:nvPr/>
          </p:nvSpPr>
          <p:spPr>
            <a:xfrm>
              <a:off x="8396729" y="4673599"/>
              <a:ext cx="554030" cy="276999"/>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GFCI</a:t>
              </a:r>
            </a:p>
          </p:txBody>
        </p:sp>
      </p:grpSp>
      <p:grpSp>
        <p:nvGrpSpPr>
          <p:cNvPr id="260" name="Group 259"/>
          <p:cNvGrpSpPr/>
          <p:nvPr/>
        </p:nvGrpSpPr>
        <p:grpSpPr>
          <a:xfrm>
            <a:off x="7463733" y="4557012"/>
            <a:ext cx="612704" cy="683398"/>
            <a:chOff x="8061040" y="4267200"/>
            <a:chExt cx="612704" cy="683398"/>
          </a:xfrm>
        </p:grpSpPr>
        <p:grpSp>
          <p:nvGrpSpPr>
            <p:cNvPr id="261" name="Group 260"/>
            <p:cNvGrpSpPr/>
            <p:nvPr/>
          </p:nvGrpSpPr>
          <p:grpSpPr>
            <a:xfrm>
              <a:off x="8061040" y="4267200"/>
              <a:ext cx="376530" cy="663678"/>
              <a:chOff x="3886200" y="3810000"/>
              <a:chExt cx="609600" cy="990600"/>
            </a:xfrm>
          </p:grpSpPr>
          <p:sp>
            <p:nvSpPr>
              <p:cNvPr id="263" name="Oval 262"/>
              <p:cNvSpPr/>
              <p:nvPr/>
            </p:nvSpPr>
            <p:spPr>
              <a:xfrm>
                <a:off x="3886200" y="3810000"/>
                <a:ext cx="609600" cy="53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4" name="Straight Connector 263"/>
              <p:cNvCxnSpPr/>
              <p:nvPr/>
            </p:nvCxnSpPr>
            <p:spPr>
              <a:xfrm>
                <a:off x="4038600" y="3845804"/>
                <a:ext cx="0" cy="9547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a:off x="4343400" y="3866002"/>
                <a:ext cx="5611" cy="9345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62" name="TextBox 261"/>
            <p:cNvSpPr txBox="1"/>
            <p:nvPr/>
          </p:nvSpPr>
          <p:spPr>
            <a:xfrm>
              <a:off x="8396729" y="4673599"/>
              <a:ext cx="277015" cy="276999"/>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P</a:t>
              </a:r>
            </a:p>
          </p:txBody>
        </p:sp>
      </p:grpSp>
      <p:pic>
        <p:nvPicPr>
          <p:cNvPr id="1026" name="Picture 2" descr="en5145b0024"/>
          <p:cNvPicPr>
            <a:picLocks noChangeAspect="1" noChangeArrowheads="1"/>
          </p:cNvPicPr>
          <p:nvPr/>
        </p:nvPicPr>
        <p:blipFill>
          <a:blip r:embed="rId3">
            <a:extLst>
              <a:ext uri="{28A0092B-C50C-407E-A947-70E740481C1C}">
                <a14:useLocalDpi xmlns:a14="http://schemas.microsoft.com/office/drawing/2010/main" val="0"/>
              </a:ext>
            </a:extLst>
          </a:blip>
          <a:srcRect l="17458" t="2063" r="55959" b="59282"/>
          <a:stretch>
            <a:fillRect/>
          </a:stretch>
        </p:blipFill>
        <p:spPr bwMode="auto">
          <a:xfrm>
            <a:off x="1406668" y="212065"/>
            <a:ext cx="532129" cy="1240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recept2"/>
          <p:cNvPicPr>
            <a:picLocks noChangeAspect="1" noChangeArrowheads="1"/>
          </p:cNvPicPr>
          <p:nvPr/>
        </p:nvPicPr>
        <p:blipFill>
          <a:blip r:embed="rId4">
            <a:grayscl/>
            <a:biLevel thresh="50000"/>
            <a:extLst>
              <a:ext uri="{28A0092B-C50C-407E-A947-70E740481C1C}">
                <a14:useLocalDpi xmlns:a14="http://schemas.microsoft.com/office/drawing/2010/main" val="0"/>
              </a:ext>
            </a:extLst>
          </a:blip>
          <a:srcRect l="36363" t="33000" r="41559" b="14999"/>
          <a:stretch>
            <a:fillRect/>
          </a:stretch>
        </p:blipFill>
        <p:spPr bwMode="auto">
          <a:xfrm>
            <a:off x="2421874" y="318379"/>
            <a:ext cx="632835" cy="963195"/>
          </a:xfrm>
          <a:prstGeom prst="rect">
            <a:avLst/>
          </a:prstGeom>
          <a:gradFill rotWithShape="1">
            <a:gsLst>
              <a:gs pos="0">
                <a:srgbClr val="E2F20E"/>
              </a:gs>
              <a:gs pos="100000">
                <a:srgbClr val="E2F20E">
                  <a:gamma/>
                  <a:shade val="46275"/>
                  <a:invGamma/>
                </a:srgbClr>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28" name="Picture 4" descr="GFCI"/>
          <p:cNvPicPr>
            <a:picLocks noChangeAspect="1" noChangeArrowheads="1"/>
          </p:cNvPicPr>
          <p:nvPr/>
        </p:nvPicPr>
        <p:blipFill>
          <a:blip r:embed="rId5">
            <a:extLst>
              <a:ext uri="{28A0092B-C50C-407E-A947-70E740481C1C}">
                <a14:useLocalDpi xmlns:a14="http://schemas.microsoft.com/office/drawing/2010/main" val="0"/>
              </a:ext>
            </a:extLst>
          </a:blip>
          <a:srcRect l="67564"/>
          <a:stretch>
            <a:fillRect/>
          </a:stretch>
        </p:blipFill>
        <p:spPr bwMode="auto">
          <a:xfrm>
            <a:off x="8396990" y="5214458"/>
            <a:ext cx="721064" cy="1416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381000" y="762000"/>
            <a:ext cx="3048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381000" y="1905000"/>
            <a:ext cx="30480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81000" y="2895600"/>
            <a:ext cx="3048000" cy="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81000" y="3820357"/>
            <a:ext cx="30480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419600" y="457200"/>
            <a:ext cx="3968318" cy="646331"/>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Black insulated = ungrounded conductor “HOT”</a:t>
            </a:r>
          </a:p>
        </p:txBody>
      </p:sp>
      <p:sp>
        <p:nvSpPr>
          <p:cNvPr id="8" name="TextBox 7"/>
          <p:cNvSpPr txBox="1"/>
          <p:nvPr/>
        </p:nvSpPr>
        <p:spPr>
          <a:xfrm>
            <a:off x="4419600" y="1581834"/>
            <a:ext cx="3810000" cy="646331"/>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Red insulated = ungrounded conductor “HOT”</a:t>
            </a:r>
          </a:p>
        </p:txBody>
      </p:sp>
      <p:sp>
        <p:nvSpPr>
          <p:cNvPr id="9" name="TextBox 8"/>
          <p:cNvSpPr txBox="1"/>
          <p:nvPr/>
        </p:nvSpPr>
        <p:spPr>
          <a:xfrm>
            <a:off x="4428478" y="2578093"/>
            <a:ext cx="3810000" cy="646331"/>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White insulated = grounded conductor “NEUTRAL”</a:t>
            </a:r>
          </a:p>
        </p:txBody>
      </p:sp>
      <p:sp>
        <p:nvSpPr>
          <p:cNvPr id="10" name="TextBox 9"/>
          <p:cNvSpPr txBox="1"/>
          <p:nvPr/>
        </p:nvSpPr>
        <p:spPr>
          <a:xfrm>
            <a:off x="4428478" y="3620869"/>
            <a:ext cx="3810000" cy="1754326"/>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Green insulated or Bare Copper = Equipment ground or “Grounding” conductor. Normally non-current carrying conductor. Transmits current to the earth in the event of an electrical short circuit</a:t>
            </a:r>
          </a:p>
        </p:txBody>
      </p:sp>
    </p:spTree>
    <p:extLst>
      <p:ext uri="{BB962C8B-B14F-4D97-AF65-F5344CB8AC3E}">
        <p14:creationId xmlns:p14="http://schemas.microsoft.com/office/powerpoint/2010/main" val="2271830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TextBox 76"/>
          <p:cNvSpPr txBox="1"/>
          <p:nvPr/>
        </p:nvSpPr>
        <p:spPr>
          <a:xfrm>
            <a:off x="4804462" y="4867596"/>
            <a:ext cx="4034737" cy="830997"/>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Service Entrance Panel (SEP)</a:t>
            </a:r>
          </a:p>
          <a:p>
            <a:endParaRPr lang="en-US" sz="1200" dirty="0">
              <a:latin typeface="Times New Roman" panose="02020603050405020304" pitchFamily="18" charset="0"/>
              <a:cs typeface="Times New Roman" panose="02020603050405020304" pitchFamily="18" charset="0"/>
            </a:endParaRPr>
          </a:p>
        </p:txBody>
      </p:sp>
      <p:grpSp>
        <p:nvGrpSpPr>
          <p:cNvPr id="70" name="Group 69"/>
          <p:cNvGrpSpPr/>
          <p:nvPr/>
        </p:nvGrpSpPr>
        <p:grpSpPr>
          <a:xfrm>
            <a:off x="937044" y="80331"/>
            <a:ext cx="7639051" cy="6596063"/>
            <a:chOff x="438149" y="109536"/>
            <a:chExt cx="7639051" cy="6596063"/>
          </a:xfrm>
        </p:grpSpPr>
        <p:sp>
          <p:nvSpPr>
            <p:cNvPr id="2" name="TextBox 1"/>
            <p:cNvSpPr txBox="1"/>
            <p:nvPr/>
          </p:nvSpPr>
          <p:spPr>
            <a:xfrm>
              <a:off x="1714500" y="109536"/>
              <a:ext cx="5105400" cy="769441"/>
            </a:xfrm>
            <a:prstGeom prst="rect">
              <a:avLst/>
            </a:prstGeom>
            <a:noFill/>
          </p:spPr>
          <p:txBody>
            <a:bodyPr wrap="square" rtlCol="0">
              <a:spAutoFit/>
            </a:bodyPr>
            <a:lstStyle/>
            <a:p>
              <a:pPr algn="ctr"/>
              <a:r>
                <a:rPr lang="en-US" sz="4400" dirty="0">
                  <a:latin typeface="Times New Roman" panose="02020603050405020304" pitchFamily="18" charset="0"/>
                  <a:cs typeface="Times New Roman" panose="02020603050405020304" pitchFamily="18" charset="0"/>
                </a:rPr>
                <a:t>Electrical Symbols</a:t>
              </a:r>
            </a:p>
          </p:txBody>
        </p:sp>
        <p:sp>
          <p:nvSpPr>
            <p:cNvPr id="6" name="Oval 5"/>
            <p:cNvSpPr/>
            <p:nvPr/>
          </p:nvSpPr>
          <p:spPr>
            <a:xfrm>
              <a:off x="580126" y="1540877"/>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676400" y="1676400"/>
              <a:ext cx="1600200" cy="338554"/>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Ceiling Outlet</a:t>
              </a:r>
            </a:p>
          </p:txBody>
        </p:sp>
        <p:grpSp>
          <p:nvGrpSpPr>
            <p:cNvPr id="69" name="Group 68"/>
            <p:cNvGrpSpPr/>
            <p:nvPr/>
          </p:nvGrpSpPr>
          <p:grpSpPr>
            <a:xfrm>
              <a:off x="634760" y="2424022"/>
              <a:ext cx="867674" cy="155275"/>
              <a:chOff x="634760" y="2424022"/>
              <a:chExt cx="867674" cy="155275"/>
            </a:xfrm>
          </p:grpSpPr>
          <p:sp>
            <p:nvSpPr>
              <p:cNvPr id="8" name="Rectangle 7"/>
              <p:cNvSpPr/>
              <p:nvPr/>
            </p:nvSpPr>
            <p:spPr>
              <a:xfrm>
                <a:off x="634760" y="2424022"/>
                <a:ext cx="867674" cy="1552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53734" y="2463559"/>
                <a:ext cx="76200" cy="76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p:cNvSpPr txBox="1"/>
            <p:nvPr/>
          </p:nvSpPr>
          <p:spPr>
            <a:xfrm>
              <a:off x="1677119" y="2332382"/>
              <a:ext cx="2057400" cy="338554"/>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Fluorescent Fixture</a:t>
              </a:r>
            </a:p>
          </p:txBody>
        </p:sp>
        <p:grpSp>
          <p:nvGrpSpPr>
            <p:cNvPr id="52" name="Group 51"/>
            <p:cNvGrpSpPr/>
            <p:nvPr/>
          </p:nvGrpSpPr>
          <p:grpSpPr>
            <a:xfrm>
              <a:off x="557842" y="3296721"/>
              <a:ext cx="669626" cy="457200"/>
              <a:chOff x="533400" y="3459192"/>
              <a:chExt cx="669626" cy="457200"/>
            </a:xfrm>
          </p:grpSpPr>
          <p:sp>
            <p:nvSpPr>
              <p:cNvPr id="17" name="Oval 16"/>
              <p:cNvSpPr/>
              <p:nvPr/>
            </p:nvSpPr>
            <p:spPr>
              <a:xfrm>
                <a:off x="730730" y="3459192"/>
                <a:ext cx="472296" cy="457200"/>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flipH="1">
                <a:off x="533400" y="3810000"/>
                <a:ext cx="609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a:off x="557842" y="3847367"/>
              <a:ext cx="651654" cy="457200"/>
              <a:chOff x="598098" y="4068792"/>
              <a:chExt cx="651654" cy="457200"/>
            </a:xfrm>
          </p:grpSpPr>
          <p:sp>
            <p:nvSpPr>
              <p:cNvPr id="22" name="Oval 21"/>
              <p:cNvSpPr/>
              <p:nvPr/>
            </p:nvSpPr>
            <p:spPr>
              <a:xfrm>
                <a:off x="777456" y="4068792"/>
                <a:ext cx="472296" cy="457200"/>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p:nvPr/>
            </p:nvCxnSpPr>
            <p:spPr>
              <a:xfrm flipH="1">
                <a:off x="598098" y="4413849"/>
                <a:ext cx="609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610319" y="4191000"/>
                <a:ext cx="609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5" name="Group 44"/>
            <p:cNvGrpSpPr/>
            <p:nvPr/>
          </p:nvGrpSpPr>
          <p:grpSpPr>
            <a:xfrm>
              <a:off x="550294" y="4360655"/>
              <a:ext cx="666750" cy="486672"/>
              <a:chOff x="544902" y="4652517"/>
              <a:chExt cx="666750" cy="486672"/>
            </a:xfrm>
          </p:grpSpPr>
          <p:cxnSp>
            <p:nvCxnSpPr>
              <p:cNvPr id="28" name="Straight Connector 27"/>
              <p:cNvCxnSpPr/>
              <p:nvPr/>
            </p:nvCxnSpPr>
            <p:spPr>
              <a:xfrm flipH="1">
                <a:off x="544902" y="5023449"/>
                <a:ext cx="609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4" name="Group 43"/>
              <p:cNvGrpSpPr/>
              <p:nvPr/>
            </p:nvGrpSpPr>
            <p:grpSpPr>
              <a:xfrm>
                <a:off x="739355" y="4652517"/>
                <a:ext cx="472297" cy="486672"/>
                <a:chOff x="2015706" y="4771128"/>
                <a:chExt cx="472297" cy="486672"/>
              </a:xfrm>
            </p:grpSpPr>
            <p:grpSp>
              <p:nvGrpSpPr>
                <p:cNvPr id="43" name="Group 42"/>
                <p:cNvGrpSpPr/>
                <p:nvPr/>
              </p:nvGrpSpPr>
              <p:grpSpPr>
                <a:xfrm>
                  <a:off x="2015706" y="4771128"/>
                  <a:ext cx="460794" cy="473014"/>
                  <a:chOff x="2491236" y="5023449"/>
                  <a:chExt cx="460794" cy="473014"/>
                </a:xfrm>
              </p:grpSpPr>
              <p:sp>
                <p:nvSpPr>
                  <p:cNvPr id="38" name="Oval 37"/>
                  <p:cNvSpPr/>
                  <p:nvPr/>
                </p:nvSpPr>
                <p:spPr>
                  <a:xfrm>
                    <a:off x="2491237" y="5039263"/>
                    <a:ext cx="460793" cy="457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2491236" y="5023449"/>
                    <a:ext cx="460793" cy="345057"/>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Oval 26"/>
                <p:cNvSpPr/>
                <p:nvPr/>
              </p:nvSpPr>
              <p:spPr>
                <a:xfrm>
                  <a:off x="2015707" y="4800600"/>
                  <a:ext cx="472296" cy="457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9" name="Straight Connector 28"/>
              <p:cNvCxnSpPr/>
              <p:nvPr/>
            </p:nvCxnSpPr>
            <p:spPr>
              <a:xfrm flipH="1">
                <a:off x="557123" y="4800600"/>
                <a:ext cx="609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3" name="Group 52"/>
            <p:cNvGrpSpPr/>
            <p:nvPr/>
          </p:nvGrpSpPr>
          <p:grpSpPr>
            <a:xfrm>
              <a:off x="550294" y="4918183"/>
              <a:ext cx="1006056" cy="483557"/>
              <a:chOff x="551372" y="5303808"/>
              <a:chExt cx="1006056" cy="483557"/>
            </a:xfrm>
          </p:grpSpPr>
          <p:grpSp>
            <p:nvGrpSpPr>
              <p:cNvPr id="30" name="Group 29"/>
              <p:cNvGrpSpPr/>
              <p:nvPr/>
            </p:nvGrpSpPr>
            <p:grpSpPr>
              <a:xfrm>
                <a:off x="551372" y="5303808"/>
                <a:ext cx="651654" cy="457200"/>
                <a:chOff x="598098" y="4068792"/>
                <a:chExt cx="651654" cy="457200"/>
              </a:xfrm>
            </p:grpSpPr>
            <p:sp>
              <p:nvSpPr>
                <p:cNvPr id="31" name="Oval 30"/>
                <p:cNvSpPr/>
                <p:nvPr/>
              </p:nvSpPr>
              <p:spPr>
                <a:xfrm>
                  <a:off x="777456" y="4068792"/>
                  <a:ext cx="472296" cy="457200"/>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p:nvPr/>
              </p:nvCxnSpPr>
              <p:spPr>
                <a:xfrm flipH="1">
                  <a:off x="598098" y="4413849"/>
                  <a:ext cx="609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610319" y="4191000"/>
                  <a:ext cx="609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6" name="TextBox 45"/>
              <p:cNvSpPr txBox="1"/>
              <p:nvPr/>
            </p:nvSpPr>
            <p:spPr>
              <a:xfrm>
                <a:off x="1175709" y="5479588"/>
                <a:ext cx="381719" cy="307777"/>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S</a:t>
                </a:r>
              </a:p>
            </p:txBody>
          </p:sp>
        </p:grpSp>
        <p:grpSp>
          <p:nvGrpSpPr>
            <p:cNvPr id="54" name="Group 53"/>
            <p:cNvGrpSpPr/>
            <p:nvPr/>
          </p:nvGrpSpPr>
          <p:grpSpPr>
            <a:xfrm>
              <a:off x="563413" y="5468616"/>
              <a:ext cx="1368725" cy="537505"/>
              <a:chOff x="580126" y="5943600"/>
              <a:chExt cx="1368725" cy="537505"/>
            </a:xfrm>
          </p:grpSpPr>
          <p:grpSp>
            <p:nvGrpSpPr>
              <p:cNvPr id="47" name="Group 46"/>
              <p:cNvGrpSpPr/>
              <p:nvPr/>
            </p:nvGrpSpPr>
            <p:grpSpPr>
              <a:xfrm>
                <a:off x="580126" y="5943600"/>
                <a:ext cx="651654" cy="457200"/>
                <a:chOff x="598098" y="4068792"/>
                <a:chExt cx="651654" cy="457200"/>
              </a:xfrm>
            </p:grpSpPr>
            <p:sp>
              <p:nvSpPr>
                <p:cNvPr id="48" name="Oval 47"/>
                <p:cNvSpPr/>
                <p:nvPr/>
              </p:nvSpPr>
              <p:spPr>
                <a:xfrm>
                  <a:off x="777456" y="4068792"/>
                  <a:ext cx="472296" cy="457200"/>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p:cNvCxnSpPr/>
                <p:nvPr/>
              </p:nvCxnSpPr>
              <p:spPr>
                <a:xfrm flipH="1">
                  <a:off x="598098" y="4413849"/>
                  <a:ext cx="609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a:off x="610319" y="4191000"/>
                  <a:ext cx="609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1" name="TextBox 50"/>
              <p:cNvSpPr txBox="1"/>
              <p:nvPr/>
            </p:nvSpPr>
            <p:spPr>
              <a:xfrm>
                <a:off x="1189726" y="6173328"/>
                <a:ext cx="759125" cy="307777"/>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GFCI</a:t>
                </a:r>
              </a:p>
            </p:txBody>
          </p:sp>
        </p:grpSp>
        <p:grpSp>
          <p:nvGrpSpPr>
            <p:cNvPr id="62" name="Group 61"/>
            <p:cNvGrpSpPr/>
            <p:nvPr/>
          </p:nvGrpSpPr>
          <p:grpSpPr>
            <a:xfrm>
              <a:off x="580126" y="6057508"/>
              <a:ext cx="997969" cy="499678"/>
              <a:chOff x="564670" y="6175144"/>
              <a:chExt cx="997969" cy="499678"/>
            </a:xfrm>
          </p:grpSpPr>
          <p:grpSp>
            <p:nvGrpSpPr>
              <p:cNvPr id="55" name="Group 54"/>
              <p:cNvGrpSpPr/>
              <p:nvPr/>
            </p:nvGrpSpPr>
            <p:grpSpPr>
              <a:xfrm>
                <a:off x="564670" y="6175144"/>
                <a:ext cx="651654" cy="457200"/>
                <a:chOff x="598098" y="4068792"/>
                <a:chExt cx="651654" cy="457200"/>
              </a:xfrm>
            </p:grpSpPr>
            <p:sp>
              <p:nvSpPr>
                <p:cNvPr id="56" name="Oval 55"/>
                <p:cNvSpPr/>
                <p:nvPr/>
              </p:nvSpPr>
              <p:spPr>
                <a:xfrm>
                  <a:off x="777456" y="4068792"/>
                  <a:ext cx="472296" cy="457200"/>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Connector 56"/>
                <p:cNvCxnSpPr/>
                <p:nvPr/>
              </p:nvCxnSpPr>
              <p:spPr>
                <a:xfrm flipH="1">
                  <a:off x="598098" y="4413849"/>
                  <a:ext cx="609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a:off x="610319" y="4191000"/>
                  <a:ext cx="609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9" name="TextBox 58"/>
              <p:cNvSpPr txBox="1"/>
              <p:nvPr/>
            </p:nvSpPr>
            <p:spPr>
              <a:xfrm>
                <a:off x="1180920" y="6367045"/>
                <a:ext cx="381719" cy="307777"/>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P</a:t>
                </a:r>
              </a:p>
            </p:txBody>
          </p:sp>
        </p:grpSp>
        <p:sp>
          <p:nvSpPr>
            <p:cNvPr id="60" name="TextBox 59"/>
            <p:cNvSpPr txBox="1"/>
            <p:nvPr/>
          </p:nvSpPr>
          <p:spPr>
            <a:xfrm>
              <a:off x="1635605" y="3309575"/>
              <a:ext cx="2728463" cy="3308598"/>
            </a:xfrm>
            <a:prstGeom prst="rect">
              <a:avLst/>
            </a:prstGeom>
            <a:noFill/>
          </p:spPr>
          <p:txBody>
            <a:bodyPr wrap="square" rtlCol="0">
              <a:spAutoFit/>
            </a:bodyPr>
            <a:lstStyle/>
            <a:p>
              <a:pPr>
                <a:lnSpc>
                  <a:spcPct val="200000"/>
                </a:lnSpc>
              </a:pPr>
              <a:r>
                <a:rPr lang="en-US" sz="1400" dirty="0">
                  <a:latin typeface="Times New Roman" panose="02020603050405020304" pitchFamily="18" charset="0"/>
                  <a:cs typeface="Times New Roman" panose="02020603050405020304" pitchFamily="18" charset="0"/>
                </a:rPr>
                <a:t>Single Receptacle Outlet</a:t>
              </a:r>
            </a:p>
            <a:p>
              <a:pPr>
                <a:lnSpc>
                  <a:spcPct val="200000"/>
                </a:lnSpc>
              </a:pPr>
              <a:r>
                <a:rPr lang="en-US" sz="1400" dirty="0">
                  <a:latin typeface="Times New Roman" panose="02020603050405020304" pitchFamily="18" charset="0"/>
                  <a:cs typeface="Times New Roman" panose="02020603050405020304" pitchFamily="18" charset="0"/>
                </a:rPr>
                <a:t>Duplex Receptacle Outlet</a:t>
              </a:r>
            </a:p>
            <a:p>
              <a:pPr>
                <a:lnSpc>
                  <a:spcPct val="200000"/>
                </a:lnSpc>
              </a:pPr>
              <a:r>
                <a:rPr lang="en-US" sz="1400" dirty="0">
                  <a:latin typeface="Times New Roman" panose="02020603050405020304" pitchFamily="18" charset="0"/>
                  <a:cs typeface="Times New Roman" panose="02020603050405020304" pitchFamily="18" charset="0"/>
                </a:rPr>
                <a:t>Duplex Receptacle Outlet</a:t>
              </a:r>
            </a:p>
            <a:p>
              <a:r>
                <a:rPr lang="en-US" sz="1400" dirty="0">
                  <a:latin typeface="Times New Roman" panose="02020603050405020304" pitchFamily="18" charset="0"/>
                  <a:cs typeface="Times New Roman" panose="02020603050405020304" pitchFamily="18" charset="0"/>
                </a:rPr>
                <a:t>(split wired)</a:t>
              </a:r>
            </a:p>
            <a:p>
              <a:pPr>
                <a:lnSpc>
                  <a:spcPct val="200000"/>
                </a:lnSpc>
              </a:pPr>
              <a:r>
                <a:rPr lang="en-US" sz="1400" dirty="0">
                  <a:latin typeface="Times New Roman" panose="02020603050405020304" pitchFamily="18" charset="0"/>
                  <a:cs typeface="Times New Roman" panose="02020603050405020304" pitchFamily="18" charset="0"/>
                </a:rPr>
                <a:t>Switched Convenience Outlet</a:t>
              </a:r>
            </a:p>
            <a:p>
              <a:pPr>
                <a:lnSpc>
                  <a:spcPct val="250000"/>
                </a:lnSpc>
              </a:pPr>
              <a:r>
                <a:rPr lang="en-US" sz="1400" dirty="0">
                  <a:latin typeface="Times New Roman" panose="02020603050405020304" pitchFamily="18" charset="0"/>
                  <a:cs typeface="Times New Roman" panose="02020603050405020304" pitchFamily="18" charset="0"/>
                </a:rPr>
                <a:t>Ground Fault Circuit Interrupter</a:t>
              </a:r>
            </a:p>
            <a:p>
              <a:endParaRPr lang="en-US" sz="1600" dirty="0">
                <a:latin typeface="Times New Roman" panose="02020603050405020304" pitchFamily="18" charset="0"/>
                <a:cs typeface="Times New Roman" panose="02020603050405020304" pitchFamily="18" charset="0"/>
              </a:endParaRPr>
            </a:p>
            <a:p>
              <a:pPr>
                <a:lnSpc>
                  <a:spcPct val="200000"/>
                </a:lnSpc>
              </a:pPr>
              <a:r>
                <a:rPr lang="en-US" sz="1400" dirty="0">
                  <a:latin typeface="Times New Roman" panose="02020603050405020304" pitchFamily="18" charset="0"/>
                  <a:cs typeface="Times New Roman" panose="02020603050405020304" pitchFamily="18" charset="0"/>
                </a:rPr>
                <a:t>GFCI Protected Outlet</a:t>
              </a:r>
            </a:p>
          </p:txBody>
        </p:sp>
        <p:grpSp>
          <p:nvGrpSpPr>
            <p:cNvPr id="68" name="Group 67"/>
            <p:cNvGrpSpPr/>
            <p:nvPr/>
          </p:nvGrpSpPr>
          <p:grpSpPr>
            <a:xfrm>
              <a:off x="438149" y="878977"/>
              <a:ext cx="7639051" cy="5826622"/>
              <a:chOff x="438149" y="878977"/>
              <a:chExt cx="7639051" cy="5826622"/>
            </a:xfrm>
          </p:grpSpPr>
          <p:grpSp>
            <p:nvGrpSpPr>
              <p:cNvPr id="61" name="Group 60"/>
              <p:cNvGrpSpPr/>
              <p:nvPr/>
            </p:nvGrpSpPr>
            <p:grpSpPr>
              <a:xfrm>
                <a:off x="457199" y="893177"/>
                <a:ext cx="3810001" cy="5812422"/>
                <a:chOff x="457199" y="893177"/>
                <a:chExt cx="3582119" cy="5812422"/>
              </a:xfrm>
            </p:grpSpPr>
            <p:sp>
              <p:nvSpPr>
                <p:cNvPr id="14" name="Rectangle 13"/>
                <p:cNvSpPr/>
                <p:nvPr/>
              </p:nvSpPr>
              <p:spPr>
                <a:xfrm>
                  <a:off x="457199" y="2795882"/>
                  <a:ext cx="3582118" cy="369332"/>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57200" y="893177"/>
                  <a:ext cx="3582118" cy="369332"/>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57200" y="893177"/>
                  <a:ext cx="3582118" cy="1905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57199" y="2799380"/>
                  <a:ext cx="3582119" cy="390621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3" name="Group 62"/>
              <p:cNvGrpSpPr/>
              <p:nvPr/>
            </p:nvGrpSpPr>
            <p:grpSpPr>
              <a:xfrm>
                <a:off x="4267199" y="893177"/>
                <a:ext cx="3810001" cy="5812421"/>
                <a:chOff x="457199" y="893177"/>
                <a:chExt cx="3582119" cy="5812421"/>
              </a:xfrm>
            </p:grpSpPr>
            <p:sp>
              <p:nvSpPr>
                <p:cNvPr id="64" name="Rectangle 63"/>
                <p:cNvSpPr/>
                <p:nvPr/>
              </p:nvSpPr>
              <p:spPr>
                <a:xfrm>
                  <a:off x="457199" y="893177"/>
                  <a:ext cx="3582118" cy="369332"/>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457200" y="893177"/>
                  <a:ext cx="3582118" cy="36138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457199" y="4507002"/>
                  <a:ext cx="3582118" cy="369332"/>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457199" y="4507001"/>
                  <a:ext cx="3582119" cy="21985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p:cNvSpPr txBox="1"/>
              <p:nvPr/>
            </p:nvSpPr>
            <p:spPr>
              <a:xfrm>
                <a:off x="438149" y="878977"/>
                <a:ext cx="1899610"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Lighting Outlets </a:t>
                </a:r>
              </a:p>
            </p:txBody>
          </p:sp>
        </p:grpSp>
        <p:sp>
          <p:nvSpPr>
            <p:cNvPr id="16" name="TextBox 15"/>
            <p:cNvSpPr txBox="1"/>
            <p:nvPr/>
          </p:nvSpPr>
          <p:spPr>
            <a:xfrm>
              <a:off x="457200" y="2837398"/>
              <a:ext cx="2467874" cy="338554"/>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Receptacle Outlets</a:t>
              </a:r>
            </a:p>
          </p:txBody>
        </p:sp>
      </p:grpSp>
      <p:sp>
        <p:nvSpPr>
          <p:cNvPr id="71" name="TextBox 70"/>
          <p:cNvSpPr txBox="1"/>
          <p:nvPr/>
        </p:nvSpPr>
        <p:spPr>
          <a:xfrm>
            <a:off x="4773284" y="863972"/>
            <a:ext cx="1899610"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Switch Outlets</a:t>
            </a:r>
          </a:p>
        </p:txBody>
      </p:sp>
      <p:sp>
        <p:nvSpPr>
          <p:cNvPr id="72" name="TextBox 71"/>
          <p:cNvSpPr txBox="1"/>
          <p:nvPr/>
        </p:nvSpPr>
        <p:spPr>
          <a:xfrm>
            <a:off x="4937185" y="1262714"/>
            <a:ext cx="3276600" cy="3108543"/>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S	</a:t>
            </a:r>
            <a:r>
              <a:rPr lang="en-US" sz="2000" dirty="0">
                <a:latin typeface="Times New Roman" panose="02020603050405020304" pitchFamily="18" charset="0"/>
                <a:cs typeface="Times New Roman" panose="02020603050405020304" pitchFamily="18" charset="0"/>
              </a:rPr>
              <a:t>Single Pole Switch</a:t>
            </a:r>
          </a:p>
          <a:p>
            <a:pPr>
              <a:lnSpc>
                <a:spcPct val="150000"/>
              </a:lnSpc>
            </a:pPr>
            <a:r>
              <a:rPr lang="en-US" sz="2800" dirty="0">
                <a:latin typeface="Times New Roman" panose="02020603050405020304" pitchFamily="18" charset="0"/>
                <a:cs typeface="Times New Roman" panose="02020603050405020304" pitchFamily="18" charset="0"/>
              </a:rPr>
              <a:t>S</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Double Pole Switch</a:t>
            </a:r>
            <a:endParaRPr lang="en-US" sz="2800" dirty="0">
              <a:latin typeface="Times New Roman" panose="02020603050405020304" pitchFamily="18" charset="0"/>
              <a:cs typeface="Times New Roman" panose="02020603050405020304" pitchFamily="18" charset="0"/>
            </a:endParaRPr>
          </a:p>
          <a:p>
            <a:pPr>
              <a:lnSpc>
                <a:spcPct val="150000"/>
              </a:lnSpc>
            </a:pPr>
            <a:r>
              <a:rPr lang="en-US" sz="2800" dirty="0">
                <a:latin typeface="Times New Roman" panose="02020603050405020304" pitchFamily="18" charset="0"/>
                <a:cs typeface="Times New Roman" panose="02020603050405020304" pitchFamily="18" charset="0"/>
              </a:rPr>
              <a:t>S</a:t>
            </a:r>
            <a:r>
              <a:rPr lang="en-US" sz="2800" baseline="-25000" dirty="0">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Three-Way Switch</a:t>
            </a:r>
            <a:endParaRPr lang="en-US" sz="2800" dirty="0">
              <a:latin typeface="Times New Roman" panose="02020603050405020304" pitchFamily="18" charset="0"/>
              <a:cs typeface="Times New Roman" panose="02020603050405020304" pitchFamily="18" charset="0"/>
            </a:endParaRPr>
          </a:p>
          <a:p>
            <a:pPr>
              <a:lnSpc>
                <a:spcPct val="150000"/>
              </a:lnSpc>
            </a:pPr>
            <a:r>
              <a:rPr lang="en-US" sz="2800" dirty="0">
                <a:latin typeface="Times New Roman" panose="02020603050405020304" pitchFamily="18" charset="0"/>
                <a:cs typeface="Times New Roman" panose="02020603050405020304" pitchFamily="18" charset="0"/>
              </a:rPr>
              <a:t>S</a:t>
            </a:r>
            <a:r>
              <a:rPr lang="en-US" sz="2800" baseline="-25000" dirty="0">
                <a:latin typeface="Times New Roman" panose="02020603050405020304" pitchFamily="18" charset="0"/>
                <a:cs typeface="Times New Roman" panose="02020603050405020304" pitchFamily="18" charset="0"/>
              </a:rPr>
              <a:t>4</a:t>
            </a:r>
            <a:r>
              <a:rPr lang="en-US" sz="28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Four-Way Switch</a:t>
            </a:r>
          </a:p>
          <a:p>
            <a:pPr>
              <a:lnSpc>
                <a:spcPct val="150000"/>
              </a:lnSpc>
            </a:pPr>
            <a:r>
              <a:rPr lang="en-US" sz="28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Motor Switch</a:t>
            </a:r>
            <a:endParaRPr lang="en-US" sz="2800" dirty="0">
              <a:latin typeface="Times New Roman" panose="02020603050405020304" pitchFamily="18" charset="0"/>
              <a:cs typeface="Times New Roman" panose="02020603050405020304" pitchFamily="18" charset="0"/>
            </a:endParaRPr>
          </a:p>
        </p:txBody>
      </p:sp>
      <p:sp>
        <p:nvSpPr>
          <p:cNvPr id="73" name="Oval 72"/>
          <p:cNvSpPr/>
          <p:nvPr/>
        </p:nvSpPr>
        <p:spPr>
          <a:xfrm>
            <a:off x="4937185" y="3724716"/>
            <a:ext cx="473015" cy="43850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p:cNvSpPr txBox="1"/>
          <p:nvPr/>
        </p:nvSpPr>
        <p:spPr>
          <a:xfrm>
            <a:off x="4961089" y="3755704"/>
            <a:ext cx="449111"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M</a:t>
            </a:r>
          </a:p>
        </p:txBody>
      </p:sp>
      <p:sp>
        <p:nvSpPr>
          <p:cNvPr id="75" name="TextBox 74"/>
          <p:cNvSpPr txBox="1"/>
          <p:nvPr/>
        </p:nvSpPr>
        <p:spPr>
          <a:xfrm>
            <a:off x="4772562" y="4485410"/>
            <a:ext cx="3803531"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Service Entrance Panels</a:t>
            </a:r>
          </a:p>
        </p:txBody>
      </p:sp>
      <p:sp>
        <p:nvSpPr>
          <p:cNvPr id="76" name="Rectangle 75"/>
          <p:cNvSpPr/>
          <p:nvPr/>
        </p:nvSpPr>
        <p:spPr>
          <a:xfrm>
            <a:off x="4851459" y="5064423"/>
            <a:ext cx="854015" cy="334992"/>
          </a:xfrm>
          <a:prstGeom prst="rect">
            <a:avLst/>
          </a:prstGeom>
          <a:pattFill prst="wd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4900880" y="5590490"/>
            <a:ext cx="3546893" cy="1015663"/>
          </a:xfrm>
          <a:prstGeom prst="rect">
            <a:avLst/>
          </a:prstGeom>
          <a:noFill/>
          <a:ln w="38100" cmpd="dbl">
            <a:solidFill>
              <a:schemeClr val="tx1"/>
            </a:solidFill>
          </a:ln>
        </p:spPr>
        <p:txBody>
          <a:bodyPr wrap="square" rtlCol="0">
            <a:spAutoFit/>
          </a:bodyPr>
          <a:lstStyle/>
          <a:p>
            <a:r>
              <a:rPr lang="en-US" sz="1200" dirty="0">
                <a:latin typeface="Times New Roman" panose="02020603050405020304" pitchFamily="18" charset="0"/>
                <a:cs typeface="Times New Roman" panose="02020603050405020304" pitchFamily="18" charset="0"/>
              </a:rPr>
              <a:t>For more Information on Electrical Symbols:</a:t>
            </a:r>
          </a:p>
          <a:p>
            <a:r>
              <a:rPr lang="en-US" sz="1200" dirty="0">
                <a:latin typeface="Times New Roman" panose="02020603050405020304" pitchFamily="18" charset="0"/>
                <a:cs typeface="Times New Roman" panose="02020603050405020304" pitchFamily="18" charset="0"/>
              </a:rPr>
              <a:t>AAVIM Electrical Wiring </a:t>
            </a:r>
          </a:p>
          <a:p>
            <a:r>
              <a:rPr lang="en-US" sz="1200" dirty="0">
                <a:latin typeface="Times New Roman" panose="02020603050405020304" pitchFamily="18" charset="0"/>
                <a:cs typeface="Times New Roman" panose="02020603050405020304" pitchFamily="18" charset="0"/>
              </a:rPr>
              <a:t>AAVIM Electrical Controls</a:t>
            </a:r>
          </a:p>
          <a:p>
            <a:r>
              <a:rPr lang="en-US" sz="1200" dirty="0">
                <a:latin typeface="Times New Roman" panose="02020603050405020304" pitchFamily="18" charset="0"/>
                <a:cs typeface="Times New Roman" panose="02020603050405020304" pitchFamily="18" charset="0"/>
              </a:rPr>
              <a:t>Rural Electricity Resource Councils Agricultural Wiring Handbook </a:t>
            </a:r>
          </a:p>
        </p:txBody>
      </p:sp>
    </p:spTree>
    <p:extLst>
      <p:ext uri="{BB962C8B-B14F-4D97-AF65-F5344CB8AC3E}">
        <p14:creationId xmlns:p14="http://schemas.microsoft.com/office/powerpoint/2010/main" val="4034616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DA8C18-1E6A-4BB7-82A9-2BD019CF2C97}"/>
              </a:ext>
            </a:extLst>
          </p:cNvPr>
          <p:cNvSpPr txBox="1"/>
          <p:nvPr/>
        </p:nvSpPr>
        <p:spPr>
          <a:xfrm>
            <a:off x="685800" y="304800"/>
            <a:ext cx="7772400" cy="769441"/>
          </a:xfrm>
          <a:prstGeom prst="rect">
            <a:avLst/>
          </a:prstGeom>
          <a:noFill/>
        </p:spPr>
        <p:txBody>
          <a:bodyPr wrap="square" rtlCol="0">
            <a:spAutoFit/>
          </a:bodyPr>
          <a:lstStyle/>
          <a:p>
            <a:pPr algn="ctr"/>
            <a:r>
              <a:rPr lang="en-US" sz="4400" dirty="0"/>
              <a:t>Drawing Tools in Power Point</a:t>
            </a:r>
          </a:p>
        </p:txBody>
      </p:sp>
      <p:sp>
        <p:nvSpPr>
          <p:cNvPr id="25" name="Rectangle 24">
            <a:extLst>
              <a:ext uri="{FF2B5EF4-FFF2-40B4-BE49-F238E27FC236}">
                <a16:creationId xmlns:a16="http://schemas.microsoft.com/office/drawing/2014/main" id="{2899ECD2-2499-42DC-99AA-0077AD6DC452}"/>
              </a:ext>
            </a:extLst>
          </p:cNvPr>
          <p:cNvSpPr/>
          <p:nvPr/>
        </p:nvSpPr>
        <p:spPr>
          <a:xfrm>
            <a:off x="533400" y="2438400"/>
            <a:ext cx="1219200" cy="2743200"/>
          </a:xfrm>
          <a:prstGeom prst="rect">
            <a:avLst/>
          </a:prstGeom>
          <a:pattFill prst="wdDnDiag">
            <a:fgClr>
              <a:schemeClr val="tx1"/>
            </a:fgClr>
            <a:bgClr>
              <a:schemeClr val="bg1"/>
            </a:bgClr>
          </a:patt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ctagon 25">
            <a:extLst>
              <a:ext uri="{FF2B5EF4-FFF2-40B4-BE49-F238E27FC236}">
                <a16:creationId xmlns:a16="http://schemas.microsoft.com/office/drawing/2014/main" id="{FEABA1E2-B410-425C-8F3E-73D16DCEAB26}"/>
              </a:ext>
            </a:extLst>
          </p:cNvPr>
          <p:cNvSpPr/>
          <p:nvPr/>
        </p:nvSpPr>
        <p:spPr>
          <a:xfrm>
            <a:off x="4419600" y="1295400"/>
            <a:ext cx="1600200" cy="1676400"/>
          </a:xfrm>
          <a:prstGeom prst="oct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6B61C2B-44AB-4FA4-B1B4-6E63904389BF}"/>
              </a:ext>
            </a:extLst>
          </p:cNvPr>
          <p:cNvSpPr/>
          <p:nvPr/>
        </p:nvSpPr>
        <p:spPr>
          <a:xfrm>
            <a:off x="4648200" y="3581400"/>
            <a:ext cx="1371600" cy="2057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B17D94B0-E3DD-45B5-87FF-3F27B9E8748C}"/>
              </a:ext>
            </a:extLst>
          </p:cNvPr>
          <p:cNvSpPr/>
          <p:nvPr/>
        </p:nvSpPr>
        <p:spPr>
          <a:xfrm>
            <a:off x="6629400" y="3581400"/>
            <a:ext cx="2286000" cy="2133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rapezoid 28">
            <a:extLst>
              <a:ext uri="{FF2B5EF4-FFF2-40B4-BE49-F238E27FC236}">
                <a16:creationId xmlns:a16="http://schemas.microsoft.com/office/drawing/2014/main" id="{3DC16A11-621F-4A39-A6C6-4A1A96DAE9D4}"/>
              </a:ext>
            </a:extLst>
          </p:cNvPr>
          <p:cNvSpPr/>
          <p:nvPr/>
        </p:nvSpPr>
        <p:spPr>
          <a:xfrm rot="18484148">
            <a:off x="2971800" y="2209800"/>
            <a:ext cx="381000" cy="609600"/>
          </a:xfrm>
          <a:prstGeom prst="trapezoid">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rapezoid 29">
            <a:extLst>
              <a:ext uri="{FF2B5EF4-FFF2-40B4-BE49-F238E27FC236}">
                <a16:creationId xmlns:a16="http://schemas.microsoft.com/office/drawing/2014/main" id="{59143B61-7F0E-40F5-84AC-6DBFE8542FFF}"/>
              </a:ext>
            </a:extLst>
          </p:cNvPr>
          <p:cNvSpPr/>
          <p:nvPr/>
        </p:nvSpPr>
        <p:spPr>
          <a:xfrm rot="18484148">
            <a:off x="3009900" y="3650159"/>
            <a:ext cx="381000" cy="609600"/>
          </a:xfrm>
          <a:prstGeom prst="trapezoid">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rapezoid 30">
            <a:extLst>
              <a:ext uri="{FF2B5EF4-FFF2-40B4-BE49-F238E27FC236}">
                <a16:creationId xmlns:a16="http://schemas.microsoft.com/office/drawing/2014/main" id="{E96E1C9C-3006-4802-985A-42661A0FCF22}"/>
              </a:ext>
            </a:extLst>
          </p:cNvPr>
          <p:cNvSpPr/>
          <p:nvPr/>
        </p:nvSpPr>
        <p:spPr>
          <a:xfrm rot="18484148">
            <a:off x="2452924" y="4876800"/>
            <a:ext cx="381000" cy="609600"/>
          </a:xfrm>
          <a:prstGeom prst="trapezoid">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9987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rot="16200000">
            <a:off x="8138152" y="2012882"/>
            <a:ext cx="609600" cy="932590"/>
            <a:chOff x="3886200" y="3810000"/>
            <a:chExt cx="609600" cy="797926"/>
          </a:xfrm>
        </p:grpSpPr>
        <p:sp>
          <p:nvSpPr>
            <p:cNvPr id="20" name="Oval 19"/>
            <p:cNvSpPr/>
            <p:nvPr/>
          </p:nvSpPr>
          <p:spPr>
            <a:xfrm>
              <a:off x="3886200" y="3810000"/>
              <a:ext cx="609600" cy="53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p:nvCxnSpPr>
          <p:spPr>
            <a:xfrm>
              <a:off x="4038600" y="3845804"/>
              <a:ext cx="0" cy="7621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343400" y="3866002"/>
              <a:ext cx="0" cy="7419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8" name="Group 47"/>
          <p:cNvGrpSpPr/>
          <p:nvPr/>
        </p:nvGrpSpPr>
        <p:grpSpPr>
          <a:xfrm>
            <a:off x="228600" y="228600"/>
            <a:ext cx="8686800" cy="4583356"/>
            <a:chOff x="228600" y="228600"/>
            <a:chExt cx="8686800" cy="4583356"/>
          </a:xfrm>
        </p:grpSpPr>
        <p:sp>
          <p:nvSpPr>
            <p:cNvPr id="2" name="Rectangle 1"/>
            <p:cNvSpPr/>
            <p:nvPr/>
          </p:nvSpPr>
          <p:spPr>
            <a:xfrm>
              <a:off x="228600" y="228600"/>
              <a:ext cx="8686800" cy="457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838200" y="1311721"/>
              <a:ext cx="685800" cy="2030114"/>
            </a:xfrm>
            <a:prstGeom prst="rect">
              <a:avLst/>
            </a:prstGeom>
            <a:pattFill prst="wd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3886200" y="3879366"/>
              <a:ext cx="609600" cy="932590"/>
              <a:chOff x="3886200" y="3810000"/>
              <a:chExt cx="609600" cy="797926"/>
            </a:xfrm>
          </p:grpSpPr>
          <p:sp>
            <p:nvSpPr>
              <p:cNvPr id="4" name="Oval 3"/>
              <p:cNvSpPr/>
              <p:nvPr/>
            </p:nvSpPr>
            <p:spPr>
              <a:xfrm>
                <a:off x="3886200" y="3810000"/>
                <a:ext cx="609600" cy="53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4038600" y="3845804"/>
                <a:ext cx="0" cy="7621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343400" y="3866002"/>
                <a:ext cx="0" cy="7419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 name="Freeform 24"/>
            <p:cNvSpPr/>
            <p:nvPr/>
          </p:nvSpPr>
          <p:spPr>
            <a:xfrm>
              <a:off x="1269507" y="3346882"/>
              <a:ext cx="2601157" cy="870314"/>
            </a:xfrm>
            <a:custGeom>
              <a:avLst/>
              <a:gdLst>
                <a:gd name="connsiteX0" fmla="*/ 0 w 2601157"/>
                <a:gd name="connsiteY0" fmla="*/ 0 h 870314"/>
                <a:gd name="connsiteX1" fmla="*/ 781235 w 2601157"/>
                <a:gd name="connsiteY1" fmla="*/ 772357 h 870314"/>
                <a:gd name="connsiteX2" fmla="*/ 2601157 w 2601157"/>
                <a:gd name="connsiteY2" fmla="*/ 834501 h 870314"/>
              </a:gdLst>
              <a:ahLst/>
              <a:cxnLst>
                <a:cxn ang="0">
                  <a:pos x="connsiteX0" y="connsiteY0"/>
                </a:cxn>
                <a:cxn ang="0">
                  <a:pos x="connsiteX1" y="connsiteY1"/>
                </a:cxn>
                <a:cxn ang="0">
                  <a:pos x="connsiteX2" y="connsiteY2"/>
                </a:cxn>
              </a:cxnLst>
              <a:rect l="l" t="t" r="r" b="b"/>
              <a:pathLst>
                <a:path w="2601157" h="870314">
                  <a:moveTo>
                    <a:pt x="0" y="0"/>
                  </a:moveTo>
                  <a:cubicBezTo>
                    <a:pt x="173854" y="316636"/>
                    <a:pt x="347709" y="633273"/>
                    <a:pt x="781235" y="772357"/>
                  </a:cubicBezTo>
                  <a:cubicBezTo>
                    <a:pt x="1214761" y="911441"/>
                    <a:pt x="1907959" y="872971"/>
                    <a:pt x="2601157" y="834501"/>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Freeform 28"/>
          <p:cNvSpPr/>
          <p:nvPr/>
        </p:nvSpPr>
        <p:spPr>
          <a:xfrm>
            <a:off x="4199138" y="2473035"/>
            <a:ext cx="3790765" cy="1397629"/>
          </a:xfrm>
          <a:custGeom>
            <a:avLst/>
            <a:gdLst>
              <a:gd name="connsiteX0" fmla="*/ 0 w 3790765"/>
              <a:gd name="connsiteY0" fmla="*/ 1397629 h 1397629"/>
              <a:gd name="connsiteX1" fmla="*/ 1882066 w 3790765"/>
              <a:gd name="connsiteY1" fmla="*/ 216899 h 1397629"/>
              <a:gd name="connsiteX2" fmla="*/ 3790765 w 3790765"/>
              <a:gd name="connsiteY2" fmla="*/ 3835 h 1397629"/>
            </a:gdLst>
            <a:ahLst/>
            <a:cxnLst>
              <a:cxn ang="0">
                <a:pos x="connsiteX0" y="connsiteY0"/>
              </a:cxn>
              <a:cxn ang="0">
                <a:pos x="connsiteX1" y="connsiteY1"/>
              </a:cxn>
              <a:cxn ang="0">
                <a:pos x="connsiteX2" y="connsiteY2"/>
              </a:cxn>
            </a:cxnLst>
            <a:rect l="l" t="t" r="r" b="b"/>
            <a:pathLst>
              <a:path w="3790765" h="1397629">
                <a:moveTo>
                  <a:pt x="0" y="1397629"/>
                </a:moveTo>
                <a:cubicBezTo>
                  <a:pt x="625136" y="923413"/>
                  <a:pt x="1250272" y="449198"/>
                  <a:pt x="1882066" y="216899"/>
                </a:cubicBezTo>
                <a:cubicBezTo>
                  <a:pt x="2513860" y="-15400"/>
                  <a:pt x="3152312" y="-5783"/>
                  <a:pt x="3790765" y="3835"/>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p:cNvGrpSpPr/>
          <p:nvPr/>
        </p:nvGrpSpPr>
        <p:grpSpPr>
          <a:xfrm>
            <a:off x="2526372" y="5494109"/>
            <a:ext cx="3578308" cy="620990"/>
            <a:chOff x="2286000" y="4947304"/>
            <a:chExt cx="3578308" cy="620990"/>
          </a:xfrm>
        </p:grpSpPr>
        <p:grpSp>
          <p:nvGrpSpPr>
            <p:cNvPr id="30" name="Group 29"/>
            <p:cNvGrpSpPr/>
            <p:nvPr/>
          </p:nvGrpSpPr>
          <p:grpSpPr>
            <a:xfrm rot="16200000">
              <a:off x="5218806" y="4855026"/>
              <a:ext cx="457200" cy="805547"/>
              <a:chOff x="3886200" y="3810000"/>
              <a:chExt cx="609600" cy="797926"/>
            </a:xfrm>
          </p:grpSpPr>
          <p:sp>
            <p:nvSpPr>
              <p:cNvPr id="31" name="Oval 30"/>
              <p:cNvSpPr/>
              <p:nvPr/>
            </p:nvSpPr>
            <p:spPr>
              <a:xfrm>
                <a:off x="3886200" y="3810000"/>
                <a:ext cx="609600" cy="53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p:nvPr/>
            </p:nvCxnSpPr>
            <p:spPr>
              <a:xfrm>
                <a:off x="4038600" y="3845804"/>
                <a:ext cx="0" cy="7621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343400" y="3866002"/>
                <a:ext cx="0" cy="7419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p:cNvGrpSpPr/>
            <p:nvPr/>
          </p:nvGrpSpPr>
          <p:grpSpPr>
            <a:xfrm rot="16200000">
              <a:off x="3133295" y="4867705"/>
              <a:ext cx="457199" cy="780190"/>
              <a:chOff x="3886200" y="3810000"/>
              <a:chExt cx="609600" cy="797926"/>
            </a:xfrm>
          </p:grpSpPr>
          <p:sp>
            <p:nvSpPr>
              <p:cNvPr id="35" name="Oval 34"/>
              <p:cNvSpPr/>
              <p:nvPr/>
            </p:nvSpPr>
            <p:spPr>
              <a:xfrm>
                <a:off x="3886200" y="3810000"/>
                <a:ext cx="609600" cy="53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p:nvPr/>
            </p:nvCxnSpPr>
            <p:spPr>
              <a:xfrm>
                <a:off x="4038600" y="3845804"/>
                <a:ext cx="0" cy="7621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343400" y="3866002"/>
                <a:ext cx="0" cy="7419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9" name="Straight Connector 38"/>
            <p:cNvCxnSpPr/>
            <p:nvPr/>
          </p:nvCxnSpPr>
          <p:spPr>
            <a:xfrm>
              <a:off x="2286000" y="4947304"/>
              <a:ext cx="35783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2286000" y="5562600"/>
              <a:ext cx="3578308"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850180" y="4947304"/>
              <a:ext cx="0" cy="1961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850179" y="5372100"/>
              <a:ext cx="0" cy="196194"/>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3751990" y="4947307"/>
              <a:ext cx="0" cy="1961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751990" y="5372100"/>
              <a:ext cx="0" cy="196194"/>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1981200" y="533400"/>
            <a:ext cx="5638800"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Floor Plan: Indicates how conductors should be sourced</a:t>
            </a:r>
          </a:p>
        </p:txBody>
      </p:sp>
    </p:spTree>
    <p:extLst>
      <p:ext uri="{BB962C8B-B14F-4D97-AF65-F5344CB8AC3E}">
        <p14:creationId xmlns:p14="http://schemas.microsoft.com/office/powerpoint/2010/main" val="4055023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609600"/>
            <a:ext cx="8001000" cy="5940088"/>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Basic Rules for Wiring Circuits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1. The grounded conductor (white) must travel uninterrupted from any device where current is utilized, back to the source (service entrance panel)</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2. Grounded conductors connect to silver or white terminals on devices.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3. Ungrounded “Hot” conductors (black, red) attach to brass or black terminals.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4. Manual toggle switches do not require grounded “Neutral” conductors.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5. Power enters a single pole toggle switch by means of an ungrounded conductor on one terminal and leaves the switch by means of an ungrounded conductor on the other terminal.</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6. Do not connect an ungrounded conductor directly from the source (circuit breaker) to a lighting device unless it is intended to be “Hot” at all times.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7. Metal boxes must be “bonded” or grounded to the earth by means of a grounding conductor and grounding type devices must be grounded by means of a grounding conductor.</a:t>
            </a:r>
          </a:p>
        </p:txBody>
      </p:sp>
    </p:spTree>
    <p:extLst>
      <p:ext uri="{BB962C8B-B14F-4D97-AF65-F5344CB8AC3E}">
        <p14:creationId xmlns:p14="http://schemas.microsoft.com/office/powerpoint/2010/main" val="1171922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100">
            <a:extLst>
              <a:ext uri="{FF2B5EF4-FFF2-40B4-BE49-F238E27FC236}">
                <a16:creationId xmlns:a16="http://schemas.microsoft.com/office/drawing/2014/main" id="{B3BD51D1-F37C-4327-8CF6-7514B20BA86C}"/>
              </a:ext>
            </a:extLst>
          </p:cNvPr>
          <p:cNvSpPr/>
          <p:nvPr/>
        </p:nvSpPr>
        <p:spPr>
          <a:xfrm>
            <a:off x="685800" y="2286000"/>
            <a:ext cx="762000" cy="1981200"/>
          </a:xfrm>
          <a:prstGeom prst="rect">
            <a:avLst/>
          </a:prstGeom>
          <a:pattFill prst="wd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2DC2CBD5-26C8-408F-AEDE-F5FABCAD7B9E}"/>
              </a:ext>
            </a:extLst>
          </p:cNvPr>
          <p:cNvSpPr/>
          <p:nvPr/>
        </p:nvSpPr>
        <p:spPr>
          <a:xfrm>
            <a:off x="6502400" y="4267200"/>
            <a:ext cx="990600" cy="16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B43D3DF6-28D4-4457-80D1-4C45FCEF6BCD}"/>
              </a:ext>
            </a:extLst>
          </p:cNvPr>
          <p:cNvSpPr/>
          <p:nvPr/>
        </p:nvSpPr>
        <p:spPr>
          <a:xfrm>
            <a:off x="3378200" y="4267200"/>
            <a:ext cx="990600" cy="16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0B4D6196-CAFB-4C5F-B537-783217894946}"/>
              </a:ext>
            </a:extLst>
          </p:cNvPr>
          <p:cNvSpPr/>
          <p:nvPr/>
        </p:nvSpPr>
        <p:spPr>
          <a:xfrm>
            <a:off x="6502400" y="4267200"/>
            <a:ext cx="990600" cy="16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7" name="Straight Connector 106">
            <a:extLst>
              <a:ext uri="{FF2B5EF4-FFF2-40B4-BE49-F238E27FC236}">
                <a16:creationId xmlns:a16="http://schemas.microsoft.com/office/drawing/2014/main" id="{0085C19E-3FDB-4F62-B804-FA7427FA3BBA}"/>
              </a:ext>
            </a:extLst>
          </p:cNvPr>
          <p:cNvCxnSpPr/>
          <p:nvPr/>
        </p:nvCxnSpPr>
        <p:spPr>
          <a:xfrm>
            <a:off x="1295400" y="4267200"/>
            <a:ext cx="0" cy="21336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3A5B36CB-91A2-4357-ADA6-0F10884A3917}"/>
              </a:ext>
            </a:extLst>
          </p:cNvPr>
          <p:cNvCxnSpPr/>
          <p:nvPr/>
        </p:nvCxnSpPr>
        <p:spPr>
          <a:xfrm>
            <a:off x="1295400" y="6400800"/>
            <a:ext cx="25781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F05E235B-1C7A-4315-8AE3-443CFC4FA722}"/>
              </a:ext>
            </a:extLst>
          </p:cNvPr>
          <p:cNvCxnSpPr>
            <a:endCxn id="104" idx="2"/>
          </p:cNvCxnSpPr>
          <p:nvPr/>
        </p:nvCxnSpPr>
        <p:spPr>
          <a:xfrm flipV="1">
            <a:off x="3873500" y="5867400"/>
            <a:ext cx="0" cy="533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41FB7418-97DC-4268-8ABE-0ECF6ACEAFD2}"/>
              </a:ext>
            </a:extLst>
          </p:cNvPr>
          <p:cNvCxnSpPr>
            <a:stCxn id="104" idx="0"/>
          </p:cNvCxnSpPr>
          <p:nvPr/>
        </p:nvCxnSpPr>
        <p:spPr>
          <a:xfrm flipV="1">
            <a:off x="3873500" y="914400"/>
            <a:ext cx="0" cy="33528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7AB72684-DFA7-4D87-BA05-8F50EBC68672}"/>
              </a:ext>
            </a:extLst>
          </p:cNvPr>
          <p:cNvCxnSpPr>
            <a:cxnSpLocks/>
          </p:cNvCxnSpPr>
          <p:nvPr/>
        </p:nvCxnSpPr>
        <p:spPr>
          <a:xfrm>
            <a:off x="3873500" y="914400"/>
            <a:ext cx="3124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12E24FAF-9CC5-407F-903C-E59C3CB36B89}"/>
              </a:ext>
            </a:extLst>
          </p:cNvPr>
          <p:cNvCxnSpPr>
            <a:endCxn id="105" idx="0"/>
          </p:cNvCxnSpPr>
          <p:nvPr/>
        </p:nvCxnSpPr>
        <p:spPr>
          <a:xfrm>
            <a:off x="6997700" y="914400"/>
            <a:ext cx="0" cy="33528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grpSp>
        <p:nvGrpSpPr>
          <p:cNvPr id="119" name="Group 118">
            <a:extLst>
              <a:ext uri="{FF2B5EF4-FFF2-40B4-BE49-F238E27FC236}">
                <a16:creationId xmlns:a16="http://schemas.microsoft.com/office/drawing/2014/main" id="{8B330F97-B0B1-473D-B472-86D695C368E1}"/>
              </a:ext>
            </a:extLst>
          </p:cNvPr>
          <p:cNvGrpSpPr/>
          <p:nvPr/>
        </p:nvGrpSpPr>
        <p:grpSpPr>
          <a:xfrm>
            <a:off x="7952740" y="4267200"/>
            <a:ext cx="914400" cy="1600200"/>
            <a:chOff x="7656575" y="2177845"/>
            <a:chExt cx="914400" cy="1600200"/>
          </a:xfrm>
        </p:grpSpPr>
        <p:sp>
          <p:nvSpPr>
            <p:cNvPr id="120" name="Oval 119">
              <a:extLst>
                <a:ext uri="{FF2B5EF4-FFF2-40B4-BE49-F238E27FC236}">
                  <a16:creationId xmlns:a16="http://schemas.microsoft.com/office/drawing/2014/main" id="{317EBE27-7E02-4B18-A239-BD7B5EDAC287}"/>
                </a:ext>
              </a:extLst>
            </p:cNvPr>
            <p:cNvSpPr/>
            <p:nvPr/>
          </p:nvSpPr>
          <p:spPr>
            <a:xfrm>
              <a:off x="8437570" y="3263387"/>
              <a:ext cx="121920" cy="103239"/>
            </a:xfrm>
            <a:prstGeom prst="ellips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1" name="Group 120">
              <a:extLst>
                <a:ext uri="{FF2B5EF4-FFF2-40B4-BE49-F238E27FC236}">
                  <a16:creationId xmlns:a16="http://schemas.microsoft.com/office/drawing/2014/main" id="{D0A12731-FA3D-4CD6-AC9F-ECDF44AD5B44}"/>
                </a:ext>
              </a:extLst>
            </p:cNvPr>
            <p:cNvGrpSpPr/>
            <p:nvPr/>
          </p:nvGrpSpPr>
          <p:grpSpPr>
            <a:xfrm>
              <a:off x="7656575" y="2177845"/>
              <a:ext cx="914400" cy="1600200"/>
              <a:chOff x="7504175" y="2025445"/>
              <a:chExt cx="914400" cy="1600200"/>
            </a:xfrm>
          </p:grpSpPr>
          <p:grpSp>
            <p:nvGrpSpPr>
              <p:cNvPr id="122" name="Group 83">
                <a:extLst>
                  <a:ext uri="{FF2B5EF4-FFF2-40B4-BE49-F238E27FC236}">
                    <a16:creationId xmlns:a16="http://schemas.microsoft.com/office/drawing/2014/main" id="{CCFE1DA5-E825-421E-B6E3-6F0EAA103787}"/>
                  </a:ext>
                </a:extLst>
              </p:cNvPr>
              <p:cNvGrpSpPr/>
              <p:nvPr/>
            </p:nvGrpSpPr>
            <p:grpSpPr>
              <a:xfrm>
                <a:off x="7626095" y="2851355"/>
                <a:ext cx="670560" cy="567813"/>
                <a:chOff x="1600200" y="2057400"/>
                <a:chExt cx="838200" cy="838200"/>
              </a:xfrm>
              <a:noFill/>
            </p:grpSpPr>
            <p:sp>
              <p:nvSpPr>
                <p:cNvPr id="142" name="Oval 141">
                  <a:extLst>
                    <a:ext uri="{FF2B5EF4-FFF2-40B4-BE49-F238E27FC236}">
                      <a16:creationId xmlns:a16="http://schemas.microsoft.com/office/drawing/2014/main" id="{A532A47C-9A16-4F38-886F-D63867AED511}"/>
                    </a:ext>
                  </a:extLst>
                </p:cNvPr>
                <p:cNvSpPr/>
                <p:nvPr/>
              </p:nvSpPr>
              <p:spPr>
                <a:xfrm>
                  <a:off x="1600200" y="2057400"/>
                  <a:ext cx="838200" cy="83820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829F1F28-FD72-4B43-8771-7BFF06B3D5D1}"/>
                    </a:ext>
                  </a:extLst>
                </p:cNvPr>
                <p:cNvSpPr/>
                <p:nvPr/>
              </p:nvSpPr>
              <p:spPr>
                <a:xfrm>
                  <a:off x="1828800" y="2286000"/>
                  <a:ext cx="45719" cy="3810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a:extLst>
                    <a:ext uri="{FF2B5EF4-FFF2-40B4-BE49-F238E27FC236}">
                      <a16:creationId xmlns:a16="http://schemas.microsoft.com/office/drawing/2014/main" id="{F7D896C3-FECB-41FC-8DFB-14E6DD10F389}"/>
                    </a:ext>
                  </a:extLst>
                </p:cNvPr>
                <p:cNvSpPr/>
                <p:nvPr/>
              </p:nvSpPr>
              <p:spPr>
                <a:xfrm>
                  <a:off x="2133600" y="2362200"/>
                  <a:ext cx="45719" cy="2286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Flowchart: Delay 144">
                  <a:extLst>
                    <a:ext uri="{FF2B5EF4-FFF2-40B4-BE49-F238E27FC236}">
                      <a16:creationId xmlns:a16="http://schemas.microsoft.com/office/drawing/2014/main" id="{FE204251-4FC5-4287-847C-6BB56CD9A73B}"/>
                    </a:ext>
                  </a:extLst>
                </p:cNvPr>
                <p:cNvSpPr/>
                <p:nvPr/>
              </p:nvSpPr>
              <p:spPr>
                <a:xfrm rot="16200000">
                  <a:off x="1981200" y="2667000"/>
                  <a:ext cx="114300" cy="114300"/>
                </a:xfrm>
                <a:prstGeom prst="flowChartDelay">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3" name="Group 84">
                <a:extLst>
                  <a:ext uri="{FF2B5EF4-FFF2-40B4-BE49-F238E27FC236}">
                    <a16:creationId xmlns:a16="http://schemas.microsoft.com/office/drawing/2014/main" id="{1E037A36-8ACD-4C56-8492-B6DD966767E8}"/>
                  </a:ext>
                </a:extLst>
              </p:cNvPr>
              <p:cNvGrpSpPr/>
              <p:nvPr/>
            </p:nvGrpSpPr>
            <p:grpSpPr>
              <a:xfrm>
                <a:off x="7626095" y="2231922"/>
                <a:ext cx="670560" cy="567813"/>
                <a:chOff x="1600200" y="2057400"/>
                <a:chExt cx="838200" cy="838200"/>
              </a:xfrm>
              <a:noFill/>
            </p:grpSpPr>
            <p:sp>
              <p:nvSpPr>
                <p:cNvPr id="138" name="Oval 137">
                  <a:extLst>
                    <a:ext uri="{FF2B5EF4-FFF2-40B4-BE49-F238E27FC236}">
                      <a16:creationId xmlns:a16="http://schemas.microsoft.com/office/drawing/2014/main" id="{888176D6-CFF2-4819-9303-C0DF1A841B22}"/>
                    </a:ext>
                  </a:extLst>
                </p:cNvPr>
                <p:cNvSpPr/>
                <p:nvPr/>
              </p:nvSpPr>
              <p:spPr>
                <a:xfrm>
                  <a:off x="1600200" y="2057400"/>
                  <a:ext cx="838200" cy="83820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DA1DFECD-9792-4E97-8590-9FA37DE5B286}"/>
                    </a:ext>
                  </a:extLst>
                </p:cNvPr>
                <p:cNvSpPr/>
                <p:nvPr/>
              </p:nvSpPr>
              <p:spPr>
                <a:xfrm>
                  <a:off x="1828800" y="2286000"/>
                  <a:ext cx="45719" cy="3810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a:extLst>
                    <a:ext uri="{FF2B5EF4-FFF2-40B4-BE49-F238E27FC236}">
                      <a16:creationId xmlns:a16="http://schemas.microsoft.com/office/drawing/2014/main" id="{306C3F71-4629-4B04-857F-D2F8E682A2F3}"/>
                    </a:ext>
                  </a:extLst>
                </p:cNvPr>
                <p:cNvSpPr/>
                <p:nvPr/>
              </p:nvSpPr>
              <p:spPr>
                <a:xfrm>
                  <a:off x="2133600" y="2362200"/>
                  <a:ext cx="45719" cy="2286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Delay 140">
                  <a:extLst>
                    <a:ext uri="{FF2B5EF4-FFF2-40B4-BE49-F238E27FC236}">
                      <a16:creationId xmlns:a16="http://schemas.microsoft.com/office/drawing/2014/main" id="{B8FBEF6A-A4A0-4535-BC01-C536EFEDDB2D}"/>
                    </a:ext>
                  </a:extLst>
                </p:cNvPr>
                <p:cNvSpPr/>
                <p:nvPr/>
              </p:nvSpPr>
              <p:spPr>
                <a:xfrm rot="16200000">
                  <a:off x="1981200" y="2667000"/>
                  <a:ext cx="114300" cy="114300"/>
                </a:xfrm>
                <a:prstGeom prst="flowChartDelay">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4" name="Group 98">
                <a:extLst>
                  <a:ext uri="{FF2B5EF4-FFF2-40B4-BE49-F238E27FC236}">
                    <a16:creationId xmlns:a16="http://schemas.microsoft.com/office/drawing/2014/main" id="{E98FF69D-2E16-4465-8F5E-E5525A6C9DC3}"/>
                  </a:ext>
                </a:extLst>
              </p:cNvPr>
              <p:cNvGrpSpPr/>
              <p:nvPr/>
            </p:nvGrpSpPr>
            <p:grpSpPr>
              <a:xfrm>
                <a:off x="7748015" y="2025445"/>
                <a:ext cx="426720" cy="206477"/>
                <a:chOff x="3810000" y="1676400"/>
                <a:chExt cx="533400" cy="381000"/>
              </a:xfrm>
              <a:noFill/>
            </p:grpSpPr>
            <p:sp>
              <p:nvSpPr>
                <p:cNvPr id="135" name="Round Same Side Corner Rectangle 145">
                  <a:extLst>
                    <a:ext uri="{FF2B5EF4-FFF2-40B4-BE49-F238E27FC236}">
                      <a16:creationId xmlns:a16="http://schemas.microsoft.com/office/drawing/2014/main" id="{6C1D3720-16A6-4440-9883-0473F00945F7}"/>
                    </a:ext>
                  </a:extLst>
                </p:cNvPr>
                <p:cNvSpPr/>
                <p:nvPr/>
              </p:nvSpPr>
              <p:spPr>
                <a:xfrm>
                  <a:off x="3810000" y="1676400"/>
                  <a:ext cx="533400" cy="228600"/>
                </a:xfrm>
                <a:prstGeom prst="round2Same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a:extLst>
                    <a:ext uri="{FF2B5EF4-FFF2-40B4-BE49-F238E27FC236}">
                      <a16:creationId xmlns:a16="http://schemas.microsoft.com/office/drawing/2014/main" id="{5F477C16-D6BF-4E62-B005-869C7F36B9B5}"/>
                    </a:ext>
                  </a:extLst>
                </p:cNvPr>
                <p:cNvSpPr/>
                <p:nvPr/>
              </p:nvSpPr>
              <p:spPr>
                <a:xfrm>
                  <a:off x="3962400" y="1905000"/>
                  <a:ext cx="228600" cy="152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a:extLst>
                    <a:ext uri="{FF2B5EF4-FFF2-40B4-BE49-F238E27FC236}">
                      <a16:creationId xmlns:a16="http://schemas.microsoft.com/office/drawing/2014/main" id="{422858CE-0E40-4D4D-BF96-1BE08F6A360C}"/>
                    </a:ext>
                  </a:extLst>
                </p:cNvPr>
                <p:cNvSpPr/>
                <p:nvPr/>
              </p:nvSpPr>
              <p:spPr>
                <a:xfrm>
                  <a:off x="4038600" y="1752600"/>
                  <a:ext cx="76200" cy="7620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5" name="Group 104">
                <a:extLst>
                  <a:ext uri="{FF2B5EF4-FFF2-40B4-BE49-F238E27FC236}">
                    <a16:creationId xmlns:a16="http://schemas.microsoft.com/office/drawing/2014/main" id="{F43D7CA7-B927-4718-87C9-8E734003C673}"/>
                  </a:ext>
                </a:extLst>
              </p:cNvPr>
              <p:cNvGrpSpPr/>
              <p:nvPr/>
            </p:nvGrpSpPr>
            <p:grpSpPr>
              <a:xfrm rot="10800000">
                <a:off x="7748015" y="3419168"/>
                <a:ext cx="426720" cy="206477"/>
                <a:chOff x="3810000" y="1676400"/>
                <a:chExt cx="533400" cy="381000"/>
              </a:xfrm>
              <a:noFill/>
            </p:grpSpPr>
            <p:sp>
              <p:nvSpPr>
                <p:cNvPr id="132" name="Round Same Side Corner Rectangle 142">
                  <a:extLst>
                    <a:ext uri="{FF2B5EF4-FFF2-40B4-BE49-F238E27FC236}">
                      <a16:creationId xmlns:a16="http://schemas.microsoft.com/office/drawing/2014/main" id="{F8280595-01D6-41CE-B829-DF31CCC08BD8}"/>
                    </a:ext>
                  </a:extLst>
                </p:cNvPr>
                <p:cNvSpPr/>
                <p:nvPr/>
              </p:nvSpPr>
              <p:spPr>
                <a:xfrm>
                  <a:off x="3810000" y="1676400"/>
                  <a:ext cx="533400" cy="228600"/>
                </a:xfrm>
                <a:prstGeom prst="round2Same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05E01C72-56CD-4B93-8396-45C44FCD519F}"/>
                    </a:ext>
                  </a:extLst>
                </p:cNvPr>
                <p:cNvSpPr/>
                <p:nvPr/>
              </p:nvSpPr>
              <p:spPr>
                <a:xfrm>
                  <a:off x="3962400" y="1905000"/>
                  <a:ext cx="228600" cy="152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a:extLst>
                    <a:ext uri="{FF2B5EF4-FFF2-40B4-BE49-F238E27FC236}">
                      <a16:creationId xmlns:a16="http://schemas.microsoft.com/office/drawing/2014/main" id="{934AEB9F-74AC-45AF-8A7C-68E4C71AF4EB}"/>
                    </a:ext>
                  </a:extLst>
                </p:cNvPr>
                <p:cNvSpPr/>
                <p:nvPr/>
              </p:nvSpPr>
              <p:spPr>
                <a:xfrm>
                  <a:off x="4038600" y="1752600"/>
                  <a:ext cx="76200" cy="7620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6" name="Oval 125">
                <a:extLst>
                  <a:ext uri="{FF2B5EF4-FFF2-40B4-BE49-F238E27FC236}">
                    <a16:creationId xmlns:a16="http://schemas.microsoft.com/office/drawing/2014/main" id="{1D780D49-0A19-4453-9145-10F5B59FB5AC}"/>
                  </a:ext>
                </a:extLst>
              </p:cNvPr>
              <p:cNvSpPr/>
              <p:nvPr/>
            </p:nvSpPr>
            <p:spPr>
              <a:xfrm>
                <a:off x="8296655" y="2490019"/>
                <a:ext cx="121920" cy="103239"/>
              </a:xfrm>
              <a:prstGeom prst="ellips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a:extLst>
                  <a:ext uri="{FF2B5EF4-FFF2-40B4-BE49-F238E27FC236}">
                    <a16:creationId xmlns:a16="http://schemas.microsoft.com/office/drawing/2014/main" id="{9CF74188-FDB0-4027-8A72-0CA3DB4032A6}"/>
                  </a:ext>
                </a:extLst>
              </p:cNvPr>
              <p:cNvSpPr/>
              <p:nvPr/>
            </p:nvSpPr>
            <p:spPr>
              <a:xfrm>
                <a:off x="7504175" y="2490019"/>
                <a:ext cx="121920" cy="103239"/>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a:extLst>
                  <a:ext uri="{FF2B5EF4-FFF2-40B4-BE49-F238E27FC236}">
                    <a16:creationId xmlns:a16="http://schemas.microsoft.com/office/drawing/2014/main" id="{4B16808A-57DD-4773-B542-2C1B8C518047}"/>
                  </a:ext>
                </a:extLst>
              </p:cNvPr>
              <p:cNvSpPr/>
              <p:nvPr/>
            </p:nvSpPr>
            <p:spPr>
              <a:xfrm>
                <a:off x="7626095" y="3367548"/>
                <a:ext cx="121920" cy="103239"/>
              </a:xfrm>
              <a:prstGeom prst="ellipse">
                <a:avLst/>
              </a:prstGeom>
              <a:solidFill>
                <a:srgbClr val="00B050"/>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a:extLst>
                  <a:ext uri="{FF2B5EF4-FFF2-40B4-BE49-F238E27FC236}">
                    <a16:creationId xmlns:a16="http://schemas.microsoft.com/office/drawing/2014/main" id="{707AC28A-5CD6-49BE-8052-777D0911BC03}"/>
                  </a:ext>
                </a:extLst>
              </p:cNvPr>
              <p:cNvSpPr/>
              <p:nvPr/>
            </p:nvSpPr>
            <p:spPr>
              <a:xfrm>
                <a:off x="7504175" y="3109451"/>
                <a:ext cx="121920" cy="103239"/>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Snip Same Side Corner Rectangle 140">
                <a:extLst>
                  <a:ext uri="{FF2B5EF4-FFF2-40B4-BE49-F238E27FC236}">
                    <a16:creationId xmlns:a16="http://schemas.microsoft.com/office/drawing/2014/main" id="{7DCA3FCC-BAD5-4144-9A6E-56FE4E43516A}"/>
                  </a:ext>
                </a:extLst>
              </p:cNvPr>
              <p:cNvSpPr/>
              <p:nvPr/>
            </p:nvSpPr>
            <p:spPr>
              <a:xfrm rot="5400000">
                <a:off x="8158266" y="2764585"/>
                <a:ext cx="154858" cy="121920"/>
              </a:xfrm>
              <a:prstGeom prst="snip2Same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Snip Same Side Corner Rectangle 141">
                <a:extLst>
                  <a:ext uri="{FF2B5EF4-FFF2-40B4-BE49-F238E27FC236}">
                    <a16:creationId xmlns:a16="http://schemas.microsoft.com/office/drawing/2014/main" id="{2A4FB9A6-818A-4A34-A1FA-C091558F41F2}"/>
                  </a:ext>
                </a:extLst>
              </p:cNvPr>
              <p:cNvSpPr/>
              <p:nvPr/>
            </p:nvSpPr>
            <p:spPr>
              <a:xfrm rot="16200000">
                <a:off x="7609626" y="2764585"/>
                <a:ext cx="154858" cy="121920"/>
              </a:xfrm>
              <a:prstGeom prst="snip2Same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46" name="Group 145">
            <a:extLst>
              <a:ext uri="{FF2B5EF4-FFF2-40B4-BE49-F238E27FC236}">
                <a16:creationId xmlns:a16="http://schemas.microsoft.com/office/drawing/2014/main" id="{71D1EB96-3250-400A-AF0E-FC6DB2105088}"/>
              </a:ext>
            </a:extLst>
          </p:cNvPr>
          <p:cNvGrpSpPr/>
          <p:nvPr/>
        </p:nvGrpSpPr>
        <p:grpSpPr>
          <a:xfrm>
            <a:off x="4925060" y="4349790"/>
            <a:ext cx="914400" cy="1600200"/>
            <a:chOff x="7656575" y="2177845"/>
            <a:chExt cx="914400" cy="1600200"/>
          </a:xfrm>
        </p:grpSpPr>
        <p:sp>
          <p:nvSpPr>
            <p:cNvPr id="147" name="Oval 146">
              <a:extLst>
                <a:ext uri="{FF2B5EF4-FFF2-40B4-BE49-F238E27FC236}">
                  <a16:creationId xmlns:a16="http://schemas.microsoft.com/office/drawing/2014/main" id="{557E4C6E-73D6-4552-8D2D-6EA57EF2D2D6}"/>
                </a:ext>
              </a:extLst>
            </p:cNvPr>
            <p:cNvSpPr/>
            <p:nvPr/>
          </p:nvSpPr>
          <p:spPr>
            <a:xfrm>
              <a:off x="8437570" y="3263387"/>
              <a:ext cx="121920" cy="103239"/>
            </a:xfrm>
            <a:prstGeom prst="ellips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8" name="Group 147">
              <a:extLst>
                <a:ext uri="{FF2B5EF4-FFF2-40B4-BE49-F238E27FC236}">
                  <a16:creationId xmlns:a16="http://schemas.microsoft.com/office/drawing/2014/main" id="{6D42E70A-5B47-4F4E-937A-49AD8CCC5CCB}"/>
                </a:ext>
              </a:extLst>
            </p:cNvPr>
            <p:cNvGrpSpPr/>
            <p:nvPr/>
          </p:nvGrpSpPr>
          <p:grpSpPr>
            <a:xfrm>
              <a:off x="7656575" y="2177845"/>
              <a:ext cx="914400" cy="1600200"/>
              <a:chOff x="7504175" y="2025445"/>
              <a:chExt cx="914400" cy="1600200"/>
            </a:xfrm>
          </p:grpSpPr>
          <p:grpSp>
            <p:nvGrpSpPr>
              <p:cNvPr id="149" name="Group 83">
                <a:extLst>
                  <a:ext uri="{FF2B5EF4-FFF2-40B4-BE49-F238E27FC236}">
                    <a16:creationId xmlns:a16="http://schemas.microsoft.com/office/drawing/2014/main" id="{8AD4E2DD-1FF5-4DAE-AA8F-7E23DCF942AA}"/>
                  </a:ext>
                </a:extLst>
              </p:cNvPr>
              <p:cNvGrpSpPr/>
              <p:nvPr/>
            </p:nvGrpSpPr>
            <p:grpSpPr>
              <a:xfrm>
                <a:off x="7626095" y="2851355"/>
                <a:ext cx="670560" cy="567813"/>
                <a:chOff x="1600200" y="2057400"/>
                <a:chExt cx="838200" cy="838200"/>
              </a:xfrm>
              <a:noFill/>
            </p:grpSpPr>
            <p:sp>
              <p:nvSpPr>
                <p:cNvPr id="169" name="Oval 168">
                  <a:extLst>
                    <a:ext uri="{FF2B5EF4-FFF2-40B4-BE49-F238E27FC236}">
                      <a16:creationId xmlns:a16="http://schemas.microsoft.com/office/drawing/2014/main" id="{18ACCA5E-15A2-4C2E-BB83-D7847C72AD68}"/>
                    </a:ext>
                  </a:extLst>
                </p:cNvPr>
                <p:cNvSpPr/>
                <p:nvPr/>
              </p:nvSpPr>
              <p:spPr>
                <a:xfrm>
                  <a:off x="1600200" y="2057400"/>
                  <a:ext cx="838200" cy="83820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ectangle 169">
                  <a:extLst>
                    <a:ext uri="{FF2B5EF4-FFF2-40B4-BE49-F238E27FC236}">
                      <a16:creationId xmlns:a16="http://schemas.microsoft.com/office/drawing/2014/main" id="{959139D0-AEE6-46EF-A5AB-B3BCE8EDCB56}"/>
                    </a:ext>
                  </a:extLst>
                </p:cNvPr>
                <p:cNvSpPr/>
                <p:nvPr/>
              </p:nvSpPr>
              <p:spPr>
                <a:xfrm>
                  <a:off x="1828800" y="2286000"/>
                  <a:ext cx="45719" cy="3810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a:extLst>
                    <a:ext uri="{FF2B5EF4-FFF2-40B4-BE49-F238E27FC236}">
                      <a16:creationId xmlns:a16="http://schemas.microsoft.com/office/drawing/2014/main" id="{B904FFEB-EC60-4680-B167-B6FEC343B532}"/>
                    </a:ext>
                  </a:extLst>
                </p:cNvPr>
                <p:cNvSpPr/>
                <p:nvPr/>
              </p:nvSpPr>
              <p:spPr>
                <a:xfrm>
                  <a:off x="2133600" y="2362200"/>
                  <a:ext cx="45719" cy="2286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Flowchart: Delay 171">
                  <a:extLst>
                    <a:ext uri="{FF2B5EF4-FFF2-40B4-BE49-F238E27FC236}">
                      <a16:creationId xmlns:a16="http://schemas.microsoft.com/office/drawing/2014/main" id="{05FE84C7-D5F5-4745-8B11-9FF8C5E4AB1E}"/>
                    </a:ext>
                  </a:extLst>
                </p:cNvPr>
                <p:cNvSpPr/>
                <p:nvPr/>
              </p:nvSpPr>
              <p:spPr>
                <a:xfrm rot="16200000">
                  <a:off x="1981200" y="2667000"/>
                  <a:ext cx="114300" cy="114300"/>
                </a:xfrm>
                <a:prstGeom prst="flowChartDelay">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0" name="Group 84">
                <a:extLst>
                  <a:ext uri="{FF2B5EF4-FFF2-40B4-BE49-F238E27FC236}">
                    <a16:creationId xmlns:a16="http://schemas.microsoft.com/office/drawing/2014/main" id="{5D789376-1BB5-4E31-8DAD-B8AE877F5DBF}"/>
                  </a:ext>
                </a:extLst>
              </p:cNvPr>
              <p:cNvGrpSpPr/>
              <p:nvPr/>
            </p:nvGrpSpPr>
            <p:grpSpPr>
              <a:xfrm>
                <a:off x="7626095" y="2231922"/>
                <a:ext cx="670560" cy="567813"/>
                <a:chOff x="1600200" y="2057400"/>
                <a:chExt cx="838200" cy="838200"/>
              </a:xfrm>
              <a:noFill/>
            </p:grpSpPr>
            <p:sp>
              <p:nvSpPr>
                <p:cNvPr id="165" name="Oval 164">
                  <a:extLst>
                    <a:ext uri="{FF2B5EF4-FFF2-40B4-BE49-F238E27FC236}">
                      <a16:creationId xmlns:a16="http://schemas.microsoft.com/office/drawing/2014/main" id="{BBF0EA0B-9189-4186-9D8F-E9E5545DFB68}"/>
                    </a:ext>
                  </a:extLst>
                </p:cNvPr>
                <p:cNvSpPr/>
                <p:nvPr/>
              </p:nvSpPr>
              <p:spPr>
                <a:xfrm>
                  <a:off x="1600200" y="2057400"/>
                  <a:ext cx="838200" cy="83820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Rectangle 165">
                  <a:extLst>
                    <a:ext uri="{FF2B5EF4-FFF2-40B4-BE49-F238E27FC236}">
                      <a16:creationId xmlns:a16="http://schemas.microsoft.com/office/drawing/2014/main" id="{7441AC7D-7438-46B4-9A1A-B96C0A3832EC}"/>
                    </a:ext>
                  </a:extLst>
                </p:cNvPr>
                <p:cNvSpPr/>
                <p:nvPr/>
              </p:nvSpPr>
              <p:spPr>
                <a:xfrm>
                  <a:off x="1828800" y="2286000"/>
                  <a:ext cx="45719" cy="3810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166">
                  <a:extLst>
                    <a:ext uri="{FF2B5EF4-FFF2-40B4-BE49-F238E27FC236}">
                      <a16:creationId xmlns:a16="http://schemas.microsoft.com/office/drawing/2014/main" id="{1F11F548-5BAD-492A-93CB-8F9D9C77E79D}"/>
                    </a:ext>
                  </a:extLst>
                </p:cNvPr>
                <p:cNvSpPr/>
                <p:nvPr/>
              </p:nvSpPr>
              <p:spPr>
                <a:xfrm>
                  <a:off x="2133600" y="2362200"/>
                  <a:ext cx="45719" cy="2286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Flowchart: Delay 167">
                  <a:extLst>
                    <a:ext uri="{FF2B5EF4-FFF2-40B4-BE49-F238E27FC236}">
                      <a16:creationId xmlns:a16="http://schemas.microsoft.com/office/drawing/2014/main" id="{CDFA246E-8E81-439C-B4A7-B6B734C4336D}"/>
                    </a:ext>
                  </a:extLst>
                </p:cNvPr>
                <p:cNvSpPr/>
                <p:nvPr/>
              </p:nvSpPr>
              <p:spPr>
                <a:xfrm rot="16200000">
                  <a:off x="1981200" y="2667000"/>
                  <a:ext cx="114300" cy="114300"/>
                </a:xfrm>
                <a:prstGeom prst="flowChartDelay">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1" name="Group 98">
                <a:extLst>
                  <a:ext uri="{FF2B5EF4-FFF2-40B4-BE49-F238E27FC236}">
                    <a16:creationId xmlns:a16="http://schemas.microsoft.com/office/drawing/2014/main" id="{D79A93E5-2881-4518-A7CE-5598512EEE88}"/>
                  </a:ext>
                </a:extLst>
              </p:cNvPr>
              <p:cNvGrpSpPr/>
              <p:nvPr/>
            </p:nvGrpSpPr>
            <p:grpSpPr>
              <a:xfrm>
                <a:off x="7748015" y="2025445"/>
                <a:ext cx="426720" cy="206477"/>
                <a:chOff x="3810000" y="1676400"/>
                <a:chExt cx="533400" cy="381000"/>
              </a:xfrm>
              <a:noFill/>
            </p:grpSpPr>
            <p:sp>
              <p:nvSpPr>
                <p:cNvPr id="162" name="Round Same Side Corner Rectangle 145">
                  <a:extLst>
                    <a:ext uri="{FF2B5EF4-FFF2-40B4-BE49-F238E27FC236}">
                      <a16:creationId xmlns:a16="http://schemas.microsoft.com/office/drawing/2014/main" id="{19BE5255-FFC8-4B17-B6D7-AE08A1AC994D}"/>
                    </a:ext>
                  </a:extLst>
                </p:cNvPr>
                <p:cNvSpPr/>
                <p:nvPr/>
              </p:nvSpPr>
              <p:spPr>
                <a:xfrm>
                  <a:off x="3810000" y="1676400"/>
                  <a:ext cx="533400" cy="228600"/>
                </a:xfrm>
                <a:prstGeom prst="round2Same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ectangle 162">
                  <a:extLst>
                    <a:ext uri="{FF2B5EF4-FFF2-40B4-BE49-F238E27FC236}">
                      <a16:creationId xmlns:a16="http://schemas.microsoft.com/office/drawing/2014/main" id="{6E821E46-297B-4C90-9B68-0299A623B484}"/>
                    </a:ext>
                  </a:extLst>
                </p:cNvPr>
                <p:cNvSpPr/>
                <p:nvPr/>
              </p:nvSpPr>
              <p:spPr>
                <a:xfrm>
                  <a:off x="3962400" y="1905000"/>
                  <a:ext cx="228600" cy="152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163">
                  <a:extLst>
                    <a:ext uri="{FF2B5EF4-FFF2-40B4-BE49-F238E27FC236}">
                      <a16:creationId xmlns:a16="http://schemas.microsoft.com/office/drawing/2014/main" id="{062521D0-8421-4DFD-98A1-D0910597DDEF}"/>
                    </a:ext>
                  </a:extLst>
                </p:cNvPr>
                <p:cNvSpPr/>
                <p:nvPr/>
              </p:nvSpPr>
              <p:spPr>
                <a:xfrm>
                  <a:off x="4038600" y="1752600"/>
                  <a:ext cx="76200" cy="7620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2" name="Group 104">
                <a:extLst>
                  <a:ext uri="{FF2B5EF4-FFF2-40B4-BE49-F238E27FC236}">
                    <a16:creationId xmlns:a16="http://schemas.microsoft.com/office/drawing/2014/main" id="{5FB442D9-3253-4B4E-8D77-FF4EEA669FCB}"/>
                  </a:ext>
                </a:extLst>
              </p:cNvPr>
              <p:cNvGrpSpPr/>
              <p:nvPr/>
            </p:nvGrpSpPr>
            <p:grpSpPr>
              <a:xfrm rot="10800000">
                <a:off x="7748015" y="3419168"/>
                <a:ext cx="426720" cy="206477"/>
                <a:chOff x="3810000" y="1676400"/>
                <a:chExt cx="533400" cy="381000"/>
              </a:xfrm>
              <a:noFill/>
            </p:grpSpPr>
            <p:sp>
              <p:nvSpPr>
                <p:cNvPr id="159" name="Round Same Side Corner Rectangle 142">
                  <a:extLst>
                    <a:ext uri="{FF2B5EF4-FFF2-40B4-BE49-F238E27FC236}">
                      <a16:creationId xmlns:a16="http://schemas.microsoft.com/office/drawing/2014/main" id="{CA861FFE-D5A6-40E6-B101-E52120B0EE23}"/>
                    </a:ext>
                  </a:extLst>
                </p:cNvPr>
                <p:cNvSpPr/>
                <p:nvPr/>
              </p:nvSpPr>
              <p:spPr>
                <a:xfrm>
                  <a:off x="3810000" y="1676400"/>
                  <a:ext cx="533400" cy="228600"/>
                </a:xfrm>
                <a:prstGeom prst="round2Same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159">
                  <a:extLst>
                    <a:ext uri="{FF2B5EF4-FFF2-40B4-BE49-F238E27FC236}">
                      <a16:creationId xmlns:a16="http://schemas.microsoft.com/office/drawing/2014/main" id="{27ED913F-109C-4705-BB6F-2742B150A797}"/>
                    </a:ext>
                  </a:extLst>
                </p:cNvPr>
                <p:cNvSpPr/>
                <p:nvPr/>
              </p:nvSpPr>
              <p:spPr>
                <a:xfrm>
                  <a:off x="3962400" y="1905000"/>
                  <a:ext cx="228600" cy="152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a:extLst>
                    <a:ext uri="{FF2B5EF4-FFF2-40B4-BE49-F238E27FC236}">
                      <a16:creationId xmlns:a16="http://schemas.microsoft.com/office/drawing/2014/main" id="{00A08D74-D24C-4561-BCA9-7E8167A91571}"/>
                    </a:ext>
                  </a:extLst>
                </p:cNvPr>
                <p:cNvSpPr/>
                <p:nvPr/>
              </p:nvSpPr>
              <p:spPr>
                <a:xfrm>
                  <a:off x="4038600" y="1752600"/>
                  <a:ext cx="76200" cy="7620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3" name="Oval 152">
                <a:extLst>
                  <a:ext uri="{FF2B5EF4-FFF2-40B4-BE49-F238E27FC236}">
                    <a16:creationId xmlns:a16="http://schemas.microsoft.com/office/drawing/2014/main" id="{A5C050FF-D2A3-47EB-98FC-4CD34CEB0852}"/>
                  </a:ext>
                </a:extLst>
              </p:cNvPr>
              <p:cNvSpPr/>
              <p:nvPr/>
            </p:nvSpPr>
            <p:spPr>
              <a:xfrm>
                <a:off x="8296655" y="2490019"/>
                <a:ext cx="121920" cy="103239"/>
              </a:xfrm>
              <a:prstGeom prst="ellips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a:extLst>
                  <a:ext uri="{FF2B5EF4-FFF2-40B4-BE49-F238E27FC236}">
                    <a16:creationId xmlns:a16="http://schemas.microsoft.com/office/drawing/2014/main" id="{36F5E04C-228D-41F8-BC76-9A7BFDBAB7E9}"/>
                  </a:ext>
                </a:extLst>
              </p:cNvPr>
              <p:cNvSpPr/>
              <p:nvPr/>
            </p:nvSpPr>
            <p:spPr>
              <a:xfrm>
                <a:off x="7504175" y="2490019"/>
                <a:ext cx="121920" cy="103239"/>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a:extLst>
                  <a:ext uri="{FF2B5EF4-FFF2-40B4-BE49-F238E27FC236}">
                    <a16:creationId xmlns:a16="http://schemas.microsoft.com/office/drawing/2014/main" id="{70491E1E-8699-4EBE-AEAE-09862B1A69E8}"/>
                  </a:ext>
                </a:extLst>
              </p:cNvPr>
              <p:cNvSpPr/>
              <p:nvPr/>
            </p:nvSpPr>
            <p:spPr>
              <a:xfrm>
                <a:off x="7626095" y="3367548"/>
                <a:ext cx="121920" cy="103239"/>
              </a:xfrm>
              <a:prstGeom prst="ellipse">
                <a:avLst/>
              </a:prstGeom>
              <a:solidFill>
                <a:srgbClr val="00B050"/>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a:extLst>
                  <a:ext uri="{FF2B5EF4-FFF2-40B4-BE49-F238E27FC236}">
                    <a16:creationId xmlns:a16="http://schemas.microsoft.com/office/drawing/2014/main" id="{BFE06369-7B14-4AFB-9D17-F00AB1445627}"/>
                  </a:ext>
                </a:extLst>
              </p:cNvPr>
              <p:cNvSpPr/>
              <p:nvPr/>
            </p:nvSpPr>
            <p:spPr>
              <a:xfrm>
                <a:off x="7504175" y="3109451"/>
                <a:ext cx="121920" cy="103239"/>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Snip Same Side Corner Rectangle 140">
                <a:extLst>
                  <a:ext uri="{FF2B5EF4-FFF2-40B4-BE49-F238E27FC236}">
                    <a16:creationId xmlns:a16="http://schemas.microsoft.com/office/drawing/2014/main" id="{47E88742-45C4-44DB-B74C-9349A5F265A7}"/>
                  </a:ext>
                </a:extLst>
              </p:cNvPr>
              <p:cNvSpPr/>
              <p:nvPr/>
            </p:nvSpPr>
            <p:spPr>
              <a:xfrm rot="5400000">
                <a:off x="8158266" y="2764585"/>
                <a:ext cx="154858" cy="121920"/>
              </a:xfrm>
              <a:prstGeom prst="snip2Same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Snip Same Side Corner Rectangle 141">
                <a:extLst>
                  <a:ext uri="{FF2B5EF4-FFF2-40B4-BE49-F238E27FC236}">
                    <a16:creationId xmlns:a16="http://schemas.microsoft.com/office/drawing/2014/main" id="{B3D03A5A-C561-4FF5-9E57-53E13F5AC6D3}"/>
                  </a:ext>
                </a:extLst>
              </p:cNvPr>
              <p:cNvSpPr/>
              <p:nvPr/>
            </p:nvSpPr>
            <p:spPr>
              <a:xfrm rot="16200000">
                <a:off x="7609626" y="2764585"/>
                <a:ext cx="154858" cy="121920"/>
              </a:xfrm>
              <a:prstGeom prst="snip2Same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73" name="Freeform: Shape 172">
            <a:extLst>
              <a:ext uri="{FF2B5EF4-FFF2-40B4-BE49-F238E27FC236}">
                <a16:creationId xmlns:a16="http://schemas.microsoft.com/office/drawing/2014/main" id="{CC4DCA3F-65C6-4EBB-B2C8-38B0B4F76681}"/>
              </a:ext>
            </a:extLst>
          </p:cNvPr>
          <p:cNvSpPr/>
          <p:nvPr/>
        </p:nvSpPr>
        <p:spPr>
          <a:xfrm>
            <a:off x="2794000" y="4998720"/>
            <a:ext cx="1036320" cy="873760"/>
          </a:xfrm>
          <a:custGeom>
            <a:avLst/>
            <a:gdLst>
              <a:gd name="connsiteX0" fmla="*/ 1036320 w 1036320"/>
              <a:gd name="connsiteY0" fmla="*/ 873760 h 873760"/>
              <a:gd name="connsiteX1" fmla="*/ 751840 w 1036320"/>
              <a:gd name="connsiteY1" fmla="*/ 375920 h 873760"/>
              <a:gd name="connsiteX2" fmla="*/ 0 w 1036320"/>
              <a:gd name="connsiteY2" fmla="*/ 0 h 873760"/>
            </a:gdLst>
            <a:ahLst/>
            <a:cxnLst>
              <a:cxn ang="0">
                <a:pos x="connsiteX0" y="connsiteY0"/>
              </a:cxn>
              <a:cxn ang="0">
                <a:pos x="connsiteX1" y="connsiteY1"/>
              </a:cxn>
              <a:cxn ang="0">
                <a:pos x="connsiteX2" y="connsiteY2"/>
              </a:cxn>
            </a:cxnLst>
            <a:rect l="l" t="t" r="r" b="b"/>
            <a:pathLst>
              <a:path w="1036320" h="873760">
                <a:moveTo>
                  <a:pt x="1036320" y="873760"/>
                </a:moveTo>
                <a:cubicBezTo>
                  <a:pt x="980440" y="697653"/>
                  <a:pt x="924560" y="521547"/>
                  <a:pt x="751840" y="375920"/>
                </a:cubicBezTo>
                <a:cubicBezTo>
                  <a:pt x="579120" y="230293"/>
                  <a:pt x="289560" y="115146"/>
                  <a:pt x="0" y="0"/>
                </a:cubicBezTo>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Freeform: Shape 173">
            <a:extLst>
              <a:ext uri="{FF2B5EF4-FFF2-40B4-BE49-F238E27FC236}">
                <a16:creationId xmlns:a16="http://schemas.microsoft.com/office/drawing/2014/main" id="{1EC11B54-8F0B-45B3-B6CA-5968FA5C205A}"/>
              </a:ext>
            </a:extLst>
          </p:cNvPr>
          <p:cNvSpPr/>
          <p:nvPr/>
        </p:nvSpPr>
        <p:spPr>
          <a:xfrm>
            <a:off x="2844800" y="4246880"/>
            <a:ext cx="991036" cy="751840"/>
          </a:xfrm>
          <a:custGeom>
            <a:avLst/>
            <a:gdLst>
              <a:gd name="connsiteX0" fmla="*/ 985520 w 991036"/>
              <a:gd name="connsiteY0" fmla="*/ 0 h 751840"/>
              <a:gd name="connsiteX1" fmla="*/ 843280 w 991036"/>
              <a:gd name="connsiteY1" fmla="*/ 599440 h 751840"/>
              <a:gd name="connsiteX2" fmla="*/ 0 w 991036"/>
              <a:gd name="connsiteY2" fmla="*/ 751840 h 751840"/>
            </a:gdLst>
            <a:ahLst/>
            <a:cxnLst>
              <a:cxn ang="0">
                <a:pos x="connsiteX0" y="connsiteY0"/>
              </a:cxn>
              <a:cxn ang="0">
                <a:pos x="connsiteX1" y="connsiteY1"/>
              </a:cxn>
              <a:cxn ang="0">
                <a:pos x="connsiteX2" y="connsiteY2"/>
              </a:cxn>
            </a:cxnLst>
            <a:rect l="l" t="t" r="r" b="b"/>
            <a:pathLst>
              <a:path w="991036" h="751840">
                <a:moveTo>
                  <a:pt x="985520" y="0"/>
                </a:moveTo>
                <a:cubicBezTo>
                  <a:pt x="996526" y="237066"/>
                  <a:pt x="1007533" y="474133"/>
                  <a:pt x="843280" y="599440"/>
                </a:cubicBezTo>
                <a:cubicBezTo>
                  <a:pt x="679027" y="724747"/>
                  <a:pt x="339513" y="738293"/>
                  <a:pt x="0" y="751840"/>
                </a:cubicBezTo>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Freeform: Shape 174">
            <a:extLst>
              <a:ext uri="{FF2B5EF4-FFF2-40B4-BE49-F238E27FC236}">
                <a16:creationId xmlns:a16="http://schemas.microsoft.com/office/drawing/2014/main" id="{1FABAFCA-709D-47A1-BF11-C45586E38F12}"/>
              </a:ext>
            </a:extLst>
          </p:cNvPr>
          <p:cNvSpPr/>
          <p:nvPr/>
        </p:nvSpPr>
        <p:spPr>
          <a:xfrm>
            <a:off x="2875280" y="4968240"/>
            <a:ext cx="2153920" cy="1049255"/>
          </a:xfrm>
          <a:custGeom>
            <a:avLst/>
            <a:gdLst>
              <a:gd name="connsiteX0" fmla="*/ 0 w 2153920"/>
              <a:gd name="connsiteY0" fmla="*/ 0 h 1049255"/>
              <a:gd name="connsiteX1" fmla="*/ 741680 w 2153920"/>
              <a:gd name="connsiteY1" fmla="*/ 314960 h 1049255"/>
              <a:gd name="connsiteX2" fmla="*/ 1148080 w 2153920"/>
              <a:gd name="connsiteY2" fmla="*/ 701040 h 1049255"/>
              <a:gd name="connsiteX3" fmla="*/ 1676400 w 2153920"/>
              <a:gd name="connsiteY3" fmla="*/ 1046480 h 1049255"/>
              <a:gd name="connsiteX4" fmla="*/ 2153920 w 2153920"/>
              <a:gd name="connsiteY4" fmla="*/ 508000 h 1049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3920" h="1049255">
                <a:moveTo>
                  <a:pt x="0" y="0"/>
                </a:moveTo>
                <a:cubicBezTo>
                  <a:pt x="275166" y="99060"/>
                  <a:pt x="550333" y="198120"/>
                  <a:pt x="741680" y="314960"/>
                </a:cubicBezTo>
                <a:cubicBezTo>
                  <a:pt x="933027" y="431800"/>
                  <a:pt x="992293" y="579120"/>
                  <a:pt x="1148080" y="701040"/>
                </a:cubicBezTo>
                <a:cubicBezTo>
                  <a:pt x="1303867" y="822960"/>
                  <a:pt x="1508760" y="1078653"/>
                  <a:pt x="1676400" y="1046480"/>
                </a:cubicBezTo>
                <a:cubicBezTo>
                  <a:pt x="1844040" y="1014307"/>
                  <a:pt x="1998980" y="761153"/>
                  <a:pt x="2153920" y="508000"/>
                </a:cubicBezTo>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Trapezoid 175">
            <a:extLst>
              <a:ext uri="{FF2B5EF4-FFF2-40B4-BE49-F238E27FC236}">
                <a16:creationId xmlns:a16="http://schemas.microsoft.com/office/drawing/2014/main" id="{CDA07128-77EF-4A70-B6D9-148D787C08C2}"/>
              </a:ext>
            </a:extLst>
          </p:cNvPr>
          <p:cNvSpPr/>
          <p:nvPr/>
        </p:nvSpPr>
        <p:spPr>
          <a:xfrm rot="16538582">
            <a:off x="2570480" y="4752258"/>
            <a:ext cx="304799" cy="533391"/>
          </a:xfrm>
          <a:prstGeom prst="trapezoid">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Freeform: Shape 176">
            <a:extLst>
              <a:ext uri="{FF2B5EF4-FFF2-40B4-BE49-F238E27FC236}">
                <a16:creationId xmlns:a16="http://schemas.microsoft.com/office/drawing/2014/main" id="{925D40AA-3F83-4171-AF96-35FAAE35C6EB}"/>
              </a:ext>
            </a:extLst>
          </p:cNvPr>
          <p:cNvSpPr/>
          <p:nvPr/>
        </p:nvSpPr>
        <p:spPr>
          <a:xfrm>
            <a:off x="6614245" y="4236720"/>
            <a:ext cx="1391835" cy="1443590"/>
          </a:xfrm>
          <a:custGeom>
            <a:avLst/>
            <a:gdLst>
              <a:gd name="connsiteX0" fmla="*/ 385995 w 1391835"/>
              <a:gd name="connsiteY0" fmla="*/ 0 h 1443590"/>
              <a:gd name="connsiteX1" fmla="*/ 10075 w 1391835"/>
              <a:gd name="connsiteY1" fmla="*/ 548640 h 1443590"/>
              <a:gd name="connsiteX2" fmla="*/ 152315 w 1391835"/>
              <a:gd name="connsiteY2" fmla="*/ 1249680 h 1443590"/>
              <a:gd name="connsiteX3" fmla="*/ 619675 w 1391835"/>
              <a:gd name="connsiteY3" fmla="*/ 1442720 h 1443590"/>
              <a:gd name="connsiteX4" fmla="*/ 1391835 w 1391835"/>
              <a:gd name="connsiteY4" fmla="*/ 1198880 h 14435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1835" h="1443590">
                <a:moveTo>
                  <a:pt x="385995" y="0"/>
                </a:moveTo>
                <a:cubicBezTo>
                  <a:pt x="217508" y="170180"/>
                  <a:pt x="49022" y="340360"/>
                  <a:pt x="10075" y="548640"/>
                </a:cubicBezTo>
                <a:cubicBezTo>
                  <a:pt x="-28872" y="756920"/>
                  <a:pt x="50715" y="1100667"/>
                  <a:pt x="152315" y="1249680"/>
                </a:cubicBezTo>
                <a:cubicBezTo>
                  <a:pt x="253915" y="1398693"/>
                  <a:pt x="413088" y="1451187"/>
                  <a:pt x="619675" y="1442720"/>
                </a:cubicBezTo>
                <a:cubicBezTo>
                  <a:pt x="826262" y="1434253"/>
                  <a:pt x="1109048" y="1316566"/>
                  <a:pt x="1391835" y="1198880"/>
                </a:cubicBezTo>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Freeform: Shape 177">
            <a:extLst>
              <a:ext uri="{FF2B5EF4-FFF2-40B4-BE49-F238E27FC236}">
                <a16:creationId xmlns:a16="http://schemas.microsoft.com/office/drawing/2014/main" id="{7DE64A81-1427-4BBF-AD8F-45FF0DEAB9A3}"/>
              </a:ext>
            </a:extLst>
          </p:cNvPr>
          <p:cNvSpPr/>
          <p:nvPr/>
        </p:nvSpPr>
        <p:spPr>
          <a:xfrm>
            <a:off x="3840480" y="5402354"/>
            <a:ext cx="2255576" cy="1247135"/>
          </a:xfrm>
          <a:custGeom>
            <a:avLst/>
            <a:gdLst>
              <a:gd name="connsiteX0" fmla="*/ 0 w 2255576"/>
              <a:gd name="connsiteY0" fmla="*/ 490446 h 1247135"/>
              <a:gd name="connsiteX1" fmla="*/ 91440 w 2255576"/>
              <a:gd name="connsiteY1" fmla="*/ 124686 h 1247135"/>
              <a:gd name="connsiteX2" fmla="*/ 477520 w 2255576"/>
              <a:gd name="connsiteY2" fmla="*/ 12926 h 1247135"/>
              <a:gd name="connsiteX3" fmla="*/ 883920 w 2255576"/>
              <a:gd name="connsiteY3" fmla="*/ 388846 h 1247135"/>
              <a:gd name="connsiteX4" fmla="*/ 1087120 w 2255576"/>
              <a:gd name="connsiteY4" fmla="*/ 1008606 h 1247135"/>
              <a:gd name="connsiteX5" fmla="*/ 1564640 w 2255576"/>
              <a:gd name="connsiteY5" fmla="*/ 1242286 h 1247135"/>
              <a:gd name="connsiteX6" fmla="*/ 1940560 w 2255576"/>
              <a:gd name="connsiteY6" fmla="*/ 1120366 h 1247135"/>
              <a:gd name="connsiteX7" fmla="*/ 2255520 w 2255576"/>
              <a:gd name="connsiteY7" fmla="*/ 602206 h 1247135"/>
              <a:gd name="connsiteX8" fmla="*/ 1960880 w 2255576"/>
              <a:gd name="connsiteY8" fmla="*/ 53566 h 124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5576" h="1247135">
                <a:moveTo>
                  <a:pt x="0" y="490446"/>
                </a:moveTo>
                <a:cubicBezTo>
                  <a:pt x="5926" y="347359"/>
                  <a:pt x="11853" y="204273"/>
                  <a:pt x="91440" y="124686"/>
                </a:cubicBezTo>
                <a:cubicBezTo>
                  <a:pt x="171027" y="45099"/>
                  <a:pt x="345440" y="-31101"/>
                  <a:pt x="477520" y="12926"/>
                </a:cubicBezTo>
                <a:cubicBezTo>
                  <a:pt x="609600" y="56953"/>
                  <a:pt x="782320" y="222899"/>
                  <a:pt x="883920" y="388846"/>
                </a:cubicBezTo>
                <a:cubicBezTo>
                  <a:pt x="985520" y="554793"/>
                  <a:pt x="973667" y="866366"/>
                  <a:pt x="1087120" y="1008606"/>
                </a:cubicBezTo>
                <a:cubicBezTo>
                  <a:pt x="1200573" y="1150846"/>
                  <a:pt x="1422400" y="1223659"/>
                  <a:pt x="1564640" y="1242286"/>
                </a:cubicBezTo>
                <a:cubicBezTo>
                  <a:pt x="1706880" y="1260913"/>
                  <a:pt x="1825413" y="1227046"/>
                  <a:pt x="1940560" y="1120366"/>
                </a:cubicBezTo>
                <a:cubicBezTo>
                  <a:pt x="2055707" y="1013686"/>
                  <a:pt x="2252133" y="780006"/>
                  <a:pt x="2255520" y="602206"/>
                </a:cubicBezTo>
                <a:cubicBezTo>
                  <a:pt x="2258907" y="424406"/>
                  <a:pt x="2109893" y="238986"/>
                  <a:pt x="1960880" y="53566"/>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Freeform: Shape 178">
            <a:extLst>
              <a:ext uri="{FF2B5EF4-FFF2-40B4-BE49-F238E27FC236}">
                <a16:creationId xmlns:a16="http://schemas.microsoft.com/office/drawing/2014/main" id="{29F1F6E9-7B88-47BF-A0BA-24C1CD870EB5}"/>
              </a:ext>
            </a:extLst>
          </p:cNvPr>
          <p:cNvSpPr/>
          <p:nvPr/>
        </p:nvSpPr>
        <p:spPr>
          <a:xfrm>
            <a:off x="3830320" y="3774872"/>
            <a:ext cx="2245779" cy="1132408"/>
          </a:xfrm>
          <a:custGeom>
            <a:avLst/>
            <a:gdLst>
              <a:gd name="connsiteX0" fmla="*/ 2011680 w 2245779"/>
              <a:gd name="connsiteY0" fmla="*/ 1132408 h 1132408"/>
              <a:gd name="connsiteX1" fmla="*/ 2245360 w 2245779"/>
              <a:gd name="connsiteY1" fmla="*/ 573608 h 1132408"/>
              <a:gd name="connsiteX2" fmla="*/ 1960880 w 2245779"/>
              <a:gd name="connsiteY2" fmla="*/ 85928 h 1132408"/>
              <a:gd name="connsiteX3" fmla="*/ 1371600 w 2245779"/>
              <a:gd name="connsiteY3" fmla="*/ 35128 h 1132408"/>
              <a:gd name="connsiteX4" fmla="*/ 1026160 w 2245779"/>
              <a:gd name="connsiteY4" fmla="*/ 461848 h 1132408"/>
              <a:gd name="connsiteX5" fmla="*/ 751840 w 2245779"/>
              <a:gd name="connsiteY5" fmla="*/ 929208 h 1132408"/>
              <a:gd name="connsiteX6" fmla="*/ 274320 w 2245779"/>
              <a:gd name="connsiteY6" fmla="*/ 1020648 h 1132408"/>
              <a:gd name="connsiteX7" fmla="*/ 0 w 2245779"/>
              <a:gd name="connsiteY7" fmla="*/ 461848 h 1132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5779" h="1132408">
                <a:moveTo>
                  <a:pt x="2011680" y="1132408"/>
                </a:moveTo>
                <a:cubicBezTo>
                  <a:pt x="2132753" y="940214"/>
                  <a:pt x="2253827" y="748021"/>
                  <a:pt x="2245360" y="573608"/>
                </a:cubicBezTo>
                <a:cubicBezTo>
                  <a:pt x="2236893" y="399195"/>
                  <a:pt x="2106507" y="175675"/>
                  <a:pt x="1960880" y="85928"/>
                </a:cubicBezTo>
                <a:cubicBezTo>
                  <a:pt x="1815253" y="-3819"/>
                  <a:pt x="1527387" y="-27525"/>
                  <a:pt x="1371600" y="35128"/>
                </a:cubicBezTo>
                <a:cubicBezTo>
                  <a:pt x="1215813" y="97781"/>
                  <a:pt x="1129453" y="312835"/>
                  <a:pt x="1026160" y="461848"/>
                </a:cubicBezTo>
                <a:cubicBezTo>
                  <a:pt x="922867" y="610861"/>
                  <a:pt x="877147" y="836075"/>
                  <a:pt x="751840" y="929208"/>
                </a:cubicBezTo>
                <a:cubicBezTo>
                  <a:pt x="626533" y="1022341"/>
                  <a:pt x="399627" y="1098541"/>
                  <a:pt x="274320" y="1020648"/>
                </a:cubicBezTo>
                <a:cubicBezTo>
                  <a:pt x="149013" y="942755"/>
                  <a:pt x="74506" y="702301"/>
                  <a:pt x="0" y="461848"/>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Freeform: Shape 179">
            <a:extLst>
              <a:ext uri="{FF2B5EF4-FFF2-40B4-BE49-F238E27FC236}">
                <a16:creationId xmlns:a16="http://schemas.microsoft.com/office/drawing/2014/main" id="{68F5B66B-5D6D-42C0-8A9B-32AF34EC57DB}"/>
              </a:ext>
            </a:extLst>
          </p:cNvPr>
          <p:cNvSpPr/>
          <p:nvPr/>
        </p:nvSpPr>
        <p:spPr>
          <a:xfrm>
            <a:off x="6949440" y="4277360"/>
            <a:ext cx="2012480" cy="2166878"/>
          </a:xfrm>
          <a:custGeom>
            <a:avLst/>
            <a:gdLst>
              <a:gd name="connsiteX0" fmla="*/ 0 w 2012480"/>
              <a:gd name="connsiteY0" fmla="*/ 0 h 2166878"/>
              <a:gd name="connsiteX1" fmla="*/ 254000 w 2012480"/>
              <a:gd name="connsiteY1" fmla="*/ 914400 h 2166878"/>
              <a:gd name="connsiteX2" fmla="*/ 386080 w 2012480"/>
              <a:gd name="connsiteY2" fmla="*/ 1564640 h 2166878"/>
              <a:gd name="connsiteX3" fmla="*/ 751840 w 2012480"/>
              <a:gd name="connsiteY3" fmla="*/ 2032000 h 2166878"/>
              <a:gd name="connsiteX4" fmla="*/ 1402080 w 2012480"/>
              <a:gd name="connsiteY4" fmla="*/ 2164080 h 2166878"/>
              <a:gd name="connsiteX5" fmla="*/ 1849120 w 2012480"/>
              <a:gd name="connsiteY5" fmla="*/ 1940560 h 2166878"/>
              <a:gd name="connsiteX6" fmla="*/ 2011680 w 2012480"/>
              <a:gd name="connsiteY6" fmla="*/ 1483360 h 2166878"/>
              <a:gd name="connsiteX7" fmla="*/ 1899920 w 2012480"/>
              <a:gd name="connsiteY7" fmla="*/ 1097280 h 2166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2480" h="2166878">
                <a:moveTo>
                  <a:pt x="0" y="0"/>
                </a:moveTo>
                <a:cubicBezTo>
                  <a:pt x="94826" y="326813"/>
                  <a:pt x="189653" y="653627"/>
                  <a:pt x="254000" y="914400"/>
                </a:cubicBezTo>
                <a:cubicBezTo>
                  <a:pt x="318347" y="1175173"/>
                  <a:pt x="303107" y="1378373"/>
                  <a:pt x="386080" y="1564640"/>
                </a:cubicBezTo>
                <a:cubicBezTo>
                  <a:pt x="469053" y="1750907"/>
                  <a:pt x="582507" y="1932093"/>
                  <a:pt x="751840" y="2032000"/>
                </a:cubicBezTo>
                <a:cubicBezTo>
                  <a:pt x="921173" y="2131907"/>
                  <a:pt x="1219200" y="2179320"/>
                  <a:pt x="1402080" y="2164080"/>
                </a:cubicBezTo>
                <a:cubicBezTo>
                  <a:pt x="1584960" y="2148840"/>
                  <a:pt x="1747520" y="2054013"/>
                  <a:pt x="1849120" y="1940560"/>
                </a:cubicBezTo>
                <a:cubicBezTo>
                  <a:pt x="1950720" y="1827107"/>
                  <a:pt x="2003213" y="1623907"/>
                  <a:pt x="2011680" y="1483360"/>
                </a:cubicBezTo>
                <a:cubicBezTo>
                  <a:pt x="2020147" y="1342813"/>
                  <a:pt x="1960033" y="1220046"/>
                  <a:pt x="1899920" y="109728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Freeform: Shape 180">
            <a:extLst>
              <a:ext uri="{FF2B5EF4-FFF2-40B4-BE49-F238E27FC236}">
                <a16:creationId xmlns:a16="http://schemas.microsoft.com/office/drawing/2014/main" id="{F6A77442-8EFC-4FB3-9687-FA6E67BFEC29}"/>
              </a:ext>
            </a:extLst>
          </p:cNvPr>
          <p:cNvSpPr/>
          <p:nvPr/>
        </p:nvSpPr>
        <p:spPr>
          <a:xfrm>
            <a:off x="3830320" y="5008880"/>
            <a:ext cx="904240" cy="883920"/>
          </a:xfrm>
          <a:custGeom>
            <a:avLst/>
            <a:gdLst>
              <a:gd name="connsiteX0" fmla="*/ 0 w 904240"/>
              <a:gd name="connsiteY0" fmla="*/ 883920 h 883920"/>
              <a:gd name="connsiteX1" fmla="*/ 193040 w 904240"/>
              <a:gd name="connsiteY1" fmla="*/ 162560 h 883920"/>
              <a:gd name="connsiteX2" fmla="*/ 904240 w 904240"/>
              <a:gd name="connsiteY2" fmla="*/ 0 h 883920"/>
            </a:gdLst>
            <a:ahLst/>
            <a:cxnLst>
              <a:cxn ang="0">
                <a:pos x="connsiteX0" y="connsiteY0"/>
              </a:cxn>
              <a:cxn ang="0">
                <a:pos x="connsiteX1" y="connsiteY1"/>
              </a:cxn>
              <a:cxn ang="0">
                <a:pos x="connsiteX2" y="connsiteY2"/>
              </a:cxn>
            </a:cxnLst>
            <a:rect l="l" t="t" r="r" b="b"/>
            <a:pathLst>
              <a:path w="904240" h="883920">
                <a:moveTo>
                  <a:pt x="0" y="883920"/>
                </a:moveTo>
                <a:cubicBezTo>
                  <a:pt x="21166" y="596900"/>
                  <a:pt x="42333" y="309880"/>
                  <a:pt x="193040" y="162560"/>
                </a:cubicBezTo>
                <a:cubicBezTo>
                  <a:pt x="343747" y="15240"/>
                  <a:pt x="623993" y="7620"/>
                  <a:pt x="904240" y="0"/>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Freeform: Shape 181">
            <a:extLst>
              <a:ext uri="{FF2B5EF4-FFF2-40B4-BE49-F238E27FC236}">
                <a16:creationId xmlns:a16="http://schemas.microsoft.com/office/drawing/2014/main" id="{73533F0F-E532-46DA-806B-D35F425449F5}"/>
              </a:ext>
            </a:extLst>
          </p:cNvPr>
          <p:cNvSpPr/>
          <p:nvPr/>
        </p:nvSpPr>
        <p:spPr>
          <a:xfrm>
            <a:off x="3778109" y="4226560"/>
            <a:ext cx="936131" cy="741680"/>
          </a:xfrm>
          <a:custGeom>
            <a:avLst/>
            <a:gdLst>
              <a:gd name="connsiteX0" fmla="*/ 42051 w 936131"/>
              <a:gd name="connsiteY0" fmla="*/ 0 h 741680"/>
              <a:gd name="connsiteX1" fmla="*/ 103011 w 936131"/>
              <a:gd name="connsiteY1" fmla="*/ 528320 h 741680"/>
              <a:gd name="connsiteX2" fmla="*/ 936131 w 936131"/>
              <a:gd name="connsiteY2" fmla="*/ 741680 h 741680"/>
            </a:gdLst>
            <a:ahLst/>
            <a:cxnLst>
              <a:cxn ang="0">
                <a:pos x="connsiteX0" y="connsiteY0"/>
              </a:cxn>
              <a:cxn ang="0">
                <a:pos x="connsiteX1" y="connsiteY1"/>
              </a:cxn>
              <a:cxn ang="0">
                <a:pos x="connsiteX2" y="connsiteY2"/>
              </a:cxn>
            </a:cxnLst>
            <a:rect l="l" t="t" r="r" b="b"/>
            <a:pathLst>
              <a:path w="936131" h="741680">
                <a:moveTo>
                  <a:pt x="42051" y="0"/>
                </a:moveTo>
                <a:cubicBezTo>
                  <a:pt x="-1976" y="202353"/>
                  <a:pt x="-46002" y="404707"/>
                  <a:pt x="103011" y="528320"/>
                </a:cubicBezTo>
                <a:cubicBezTo>
                  <a:pt x="252024" y="651933"/>
                  <a:pt x="594077" y="696806"/>
                  <a:pt x="936131" y="741680"/>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Oval 182">
            <a:extLst>
              <a:ext uri="{FF2B5EF4-FFF2-40B4-BE49-F238E27FC236}">
                <a16:creationId xmlns:a16="http://schemas.microsoft.com/office/drawing/2014/main" id="{26922097-D98C-41DA-8BCF-4F47CC9258C5}"/>
              </a:ext>
            </a:extLst>
          </p:cNvPr>
          <p:cNvSpPr/>
          <p:nvPr/>
        </p:nvSpPr>
        <p:spPr>
          <a:xfrm>
            <a:off x="3482340" y="5619953"/>
            <a:ext cx="121920" cy="103239"/>
          </a:xfrm>
          <a:prstGeom prst="ellipse">
            <a:avLst/>
          </a:prstGeom>
          <a:solidFill>
            <a:srgbClr val="00B050"/>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Freeform: Shape 183">
            <a:extLst>
              <a:ext uri="{FF2B5EF4-FFF2-40B4-BE49-F238E27FC236}">
                <a16:creationId xmlns:a16="http://schemas.microsoft.com/office/drawing/2014/main" id="{7AB455CB-0605-4A3B-94DB-E96198B4A74D}"/>
              </a:ext>
            </a:extLst>
          </p:cNvPr>
          <p:cNvSpPr/>
          <p:nvPr/>
        </p:nvSpPr>
        <p:spPr>
          <a:xfrm>
            <a:off x="3583228" y="4940043"/>
            <a:ext cx="1120852" cy="739397"/>
          </a:xfrm>
          <a:custGeom>
            <a:avLst/>
            <a:gdLst>
              <a:gd name="connsiteX0" fmla="*/ 1120852 w 1120852"/>
              <a:gd name="connsiteY0" fmla="*/ 48517 h 739397"/>
              <a:gd name="connsiteX1" fmla="*/ 440132 w 1120852"/>
              <a:gd name="connsiteY1" fmla="*/ 28197 h 739397"/>
              <a:gd name="connsiteX2" fmla="*/ 64212 w 1120852"/>
              <a:gd name="connsiteY2" fmla="*/ 383797 h 739397"/>
              <a:gd name="connsiteX3" fmla="*/ 3252 w 1120852"/>
              <a:gd name="connsiteY3" fmla="*/ 739397 h 739397"/>
            </a:gdLst>
            <a:ahLst/>
            <a:cxnLst>
              <a:cxn ang="0">
                <a:pos x="connsiteX0" y="connsiteY0"/>
              </a:cxn>
              <a:cxn ang="0">
                <a:pos x="connsiteX1" y="connsiteY1"/>
              </a:cxn>
              <a:cxn ang="0">
                <a:pos x="connsiteX2" y="connsiteY2"/>
              </a:cxn>
              <a:cxn ang="0">
                <a:pos x="connsiteX3" y="connsiteY3"/>
              </a:cxn>
            </a:cxnLst>
            <a:rect l="l" t="t" r="r" b="b"/>
            <a:pathLst>
              <a:path w="1120852" h="739397">
                <a:moveTo>
                  <a:pt x="1120852" y="48517"/>
                </a:moveTo>
                <a:cubicBezTo>
                  <a:pt x="868545" y="10417"/>
                  <a:pt x="616239" y="-27683"/>
                  <a:pt x="440132" y="28197"/>
                </a:cubicBezTo>
                <a:cubicBezTo>
                  <a:pt x="264025" y="84077"/>
                  <a:pt x="137025" y="265264"/>
                  <a:pt x="64212" y="383797"/>
                </a:cubicBezTo>
                <a:cubicBezTo>
                  <a:pt x="-8601" y="502330"/>
                  <a:pt x="-2675" y="620863"/>
                  <a:pt x="3252" y="739397"/>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Freeform: Shape 184">
            <a:extLst>
              <a:ext uri="{FF2B5EF4-FFF2-40B4-BE49-F238E27FC236}">
                <a16:creationId xmlns:a16="http://schemas.microsoft.com/office/drawing/2014/main" id="{85F4EE29-6E07-46F6-9278-A729EB1895C7}"/>
              </a:ext>
            </a:extLst>
          </p:cNvPr>
          <p:cNvSpPr/>
          <p:nvPr/>
        </p:nvSpPr>
        <p:spPr>
          <a:xfrm>
            <a:off x="3818731" y="4994786"/>
            <a:ext cx="1281589" cy="1364902"/>
          </a:xfrm>
          <a:custGeom>
            <a:avLst/>
            <a:gdLst>
              <a:gd name="connsiteX0" fmla="*/ 834549 w 1281589"/>
              <a:gd name="connsiteY0" fmla="*/ 3934 h 1364902"/>
              <a:gd name="connsiteX1" fmla="*/ 113189 w 1281589"/>
              <a:gd name="connsiteY1" fmla="*/ 95374 h 1364902"/>
              <a:gd name="connsiteX2" fmla="*/ 31909 w 1281589"/>
              <a:gd name="connsiteY2" fmla="*/ 644014 h 1364902"/>
              <a:gd name="connsiteX3" fmla="*/ 417989 w 1281589"/>
              <a:gd name="connsiteY3" fmla="*/ 1304414 h 1364902"/>
              <a:gd name="connsiteX4" fmla="*/ 1058069 w 1281589"/>
              <a:gd name="connsiteY4" fmla="*/ 1273934 h 1364902"/>
              <a:gd name="connsiteX5" fmla="*/ 1281589 w 1281589"/>
              <a:gd name="connsiteY5" fmla="*/ 765934 h 136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1589" h="1364902">
                <a:moveTo>
                  <a:pt x="834549" y="3934"/>
                </a:moveTo>
                <a:cubicBezTo>
                  <a:pt x="540755" y="-3686"/>
                  <a:pt x="246962" y="-11306"/>
                  <a:pt x="113189" y="95374"/>
                </a:cubicBezTo>
                <a:cubicBezTo>
                  <a:pt x="-20584" y="202054"/>
                  <a:pt x="-18891" y="442507"/>
                  <a:pt x="31909" y="644014"/>
                </a:cubicBezTo>
                <a:cubicBezTo>
                  <a:pt x="82709" y="845521"/>
                  <a:pt x="246962" y="1199427"/>
                  <a:pt x="417989" y="1304414"/>
                </a:cubicBezTo>
                <a:cubicBezTo>
                  <a:pt x="589016" y="1409401"/>
                  <a:pt x="914136" y="1363681"/>
                  <a:pt x="1058069" y="1273934"/>
                </a:cubicBezTo>
                <a:cubicBezTo>
                  <a:pt x="1202002" y="1184187"/>
                  <a:pt x="1241795" y="975060"/>
                  <a:pt x="1281589" y="765934"/>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Trapezoid 185">
            <a:extLst>
              <a:ext uri="{FF2B5EF4-FFF2-40B4-BE49-F238E27FC236}">
                <a16:creationId xmlns:a16="http://schemas.microsoft.com/office/drawing/2014/main" id="{23ABEC6B-73F3-4C1C-83F7-8CC315BB4BEC}"/>
              </a:ext>
            </a:extLst>
          </p:cNvPr>
          <p:cNvSpPr/>
          <p:nvPr/>
        </p:nvSpPr>
        <p:spPr>
          <a:xfrm rot="5400000">
            <a:off x="4369308" y="4742184"/>
            <a:ext cx="304799" cy="533391"/>
          </a:xfrm>
          <a:prstGeom prst="trapezoid">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Freeform: Shape 186">
            <a:extLst>
              <a:ext uri="{FF2B5EF4-FFF2-40B4-BE49-F238E27FC236}">
                <a16:creationId xmlns:a16="http://schemas.microsoft.com/office/drawing/2014/main" id="{7908DB04-2060-4332-8381-719755BFF53D}"/>
              </a:ext>
            </a:extLst>
          </p:cNvPr>
          <p:cNvSpPr/>
          <p:nvPr/>
        </p:nvSpPr>
        <p:spPr>
          <a:xfrm>
            <a:off x="6615387" y="4236720"/>
            <a:ext cx="476293" cy="1656080"/>
          </a:xfrm>
          <a:custGeom>
            <a:avLst/>
            <a:gdLst>
              <a:gd name="connsiteX0" fmla="*/ 334053 w 476293"/>
              <a:gd name="connsiteY0" fmla="*/ 0 h 1656080"/>
              <a:gd name="connsiteX1" fmla="*/ 110533 w 476293"/>
              <a:gd name="connsiteY1" fmla="*/ 670560 h 1656080"/>
              <a:gd name="connsiteX2" fmla="*/ 19093 w 476293"/>
              <a:gd name="connsiteY2" fmla="*/ 1280160 h 1656080"/>
              <a:gd name="connsiteX3" fmla="*/ 476293 w 476293"/>
              <a:gd name="connsiteY3" fmla="*/ 1656080 h 1656080"/>
            </a:gdLst>
            <a:ahLst/>
            <a:cxnLst>
              <a:cxn ang="0">
                <a:pos x="connsiteX0" y="connsiteY0"/>
              </a:cxn>
              <a:cxn ang="0">
                <a:pos x="connsiteX1" y="connsiteY1"/>
              </a:cxn>
              <a:cxn ang="0">
                <a:pos x="connsiteX2" y="connsiteY2"/>
              </a:cxn>
              <a:cxn ang="0">
                <a:pos x="connsiteX3" y="connsiteY3"/>
              </a:cxn>
            </a:cxnLst>
            <a:rect l="l" t="t" r="r" b="b"/>
            <a:pathLst>
              <a:path w="476293" h="1656080">
                <a:moveTo>
                  <a:pt x="334053" y="0"/>
                </a:moveTo>
                <a:cubicBezTo>
                  <a:pt x="248539" y="228600"/>
                  <a:pt x="163026" y="457200"/>
                  <a:pt x="110533" y="670560"/>
                </a:cubicBezTo>
                <a:cubicBezTo>
                  <a:pt x="58040" y="883920"/>
                  <a:pt x="-41867" y="1115907"/>
                  <a:pt x="19093" y="1280160"/>
                </a:cubicBezTo>
                <a:cubicBezTo>
                  <a:pt x="80053" y="1444413"/>
                  <a:pt x="278173" y="1550246"/>
                  <a:pt x="476293" y="1656080"/>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Oval 187">
            <a:extLst>
              <a:ext uri="{FF2B5EF4-FFF2-40B4-BE49-F238E27FC236}">
                <a16:creationId xmlns:a16="http://schemas.microsoft.com/office/drawing/2014/main" id="{B39556D0-C2BD-4EF2-BEC7-29CCF27E893C}"/>
              </a:ext>
            </a:extLst>
          </p:cNvPr>
          <p:cNvSpPr/>
          <p:nvPr/>
        </p:nvSpPr>
        <p:spPr>
          <a:xfrm>
            <a:off x="6946900" y="5834298"/>
            <a:ext cx="121920" cy="103239"/>
          </a:xfrm>
          <a:prstGeom prst="ellipse">
            <a:avLst/>
          </a:prstGeom>
          <a:solidFill>
            <a:srgbClr val="00B050"/>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9956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41177" y="152400"/>
            <a:ext cx="8610600" cy="4648200"/>
            <a:chOff x="241177" y="152400"/>
            <a:chExt cx="8610600" cy="4648200"/>
          </a:xfrm>
        </p:grpSpPr>
        <p:sp>
          <p:nvSpPr>
            <p:cNvPr id="4" name="Rectangle 3"/>
            <p:cNvSpPr/>
            <p:nvPr/>
          </p:nvSpPr>
          <p:spPr>
            <a:xfrm>
              <a:off x="241177" y="152400"/>
              <a:ext cx="8610600" cy="4648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003177" y="1600200"/>
              <a:ext cx="685800" cy="2030114"/>
            </a:xfrm>
            <a:prstGeom prst="rect">
              <a:avLst/>
            </a:prstGeom>
            <a:pattFill prst="wd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355977" y="1676400"/>
              <a:ext cx="1066800" cy="1143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943600" y="3886200"/>
              <a:ext cx="533400" cy="707886"/>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S</a:t>
              </a:r>
            </a:p>
          </p:txBody>
        </p:sp>
        <p:cxnSp>
          <p:nvCxnSpPr>
            <p:cNvPr id="8" name="Straight Connector 7"/>
            <p:cNvCxnSpPr/>
            <p:nvPr/>
          </p:nvCxnSpPr>
          <p:spPr>
            <a:xfrm>
              <a:off x="6172200" y="4403586"/>
              <a:ext cx="0" cy="381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486103" y="609600"/>
              <a:ext cx="3048297" cy="646331"/>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120 V circuit: Light controlled by single pole switch.</a:t>
              </a:r>
            </a:p>
          </p:txBody>
        </p:sp>
        <p:sp>
          <p:nvSpPr>
            <p:cNvPr id="10" name="TextBox 9"/>
            <p:cNvSpPr txBox="1"/>
            <p:nvPr/>
          </p:nvSpPr>
          <p:spPr>
            <a:xfrm>
              <a:off x="4428625" y="2063234"/>
              <a:ext cx="914400"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60 Watt</a:t>
              </a:r>
            </a:p>
          </p:txBody>
        </p:sp>
      </p:grpSp>
      <p:sp>
        <p:nvSpPr>
          <p:cNvPr id="13" name="Freeform 12"/>
          <p:cNvSpPr/>
          <p:nvPr/>
        </p:nvSpPr>
        <p:spPr>
          <a:xfrm>
            <a:off x="1429305" y="744986"/>
            <a:ext cx="3391270" cy="941771"/>
          </a:xfrm>
          <a:custGeom>
            <a:avLst/>
            <a:gdLst>
              <a:gd name="connsiteX0" fmla="*/ 0 w 3391270"/>
              <a:gd name="connsiteY0" fmla="*/ 817484 h 941771"/>
              <a:gd name="connsiteX1" fmla="*/ 1811045 w 3391270"/>
              <a:gd name="connsiteY1" fmla="*/ 738 h 941771"/>
              <a:gd name="connsiteX2" fmla="*/ 3391270 w 3391270"/>
              <a:gd name="connsiteY2" fmla="*/ 941771 h 941771"/>
            </a:gdLst>
            <a:ahLst/>
            <a:cxnLst>
              <a:cxn ang="0">
                <a:pos x="connsiteX0" y="connsiteY0"/>
              </a:cxn>
              <a:cxn ang="0">
                <a:pos x="connsiteX1" y="connsiteY1"/>
              </a:cxn>
              <a:cxn ang="0">
                <a:pos x="connsiteX2" y="connsiteY2"/>
              </a:cxn>
            </a:cxnLst>
            <a:rect l="l" t="t" r="r" b="b"/>
            <a:pathLst>
              <a:path w="3391270" h="941771">
                <a:moveTo>
                  <a:pt x="0" y="817484"/>
                </a:moveTo>
                <a:cubicBezTo>
                  <a:pt x="622916" y="398754"/>
                  <a:pt x="1245833" y="-19976"/>
                  <a:pt x="1811045" y="738"/>
                </a:cubicBezTo>
                <a:cubicBezTo>
                  <a:pt x="2376257" y="21452"/>
                  <a:pt x="2883763" y="481611"/>
                  <a:pt x="3391270" y="941771"/>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5007006" y="2823099"/>
            <a:ext cx="1047565" cy="1526959"/>
          </a:xfrm>
          <a:custGeom>
            <a:avLst/>
            <a:gdLst>
              <a:gd name="connsiteX0" fmla="*/ 0 w 1047565"/>
              <a:gd name="connsiteY0" fmla="*/ 0 h 1526959"/>
              <a:gd name="connsiteX1" fmla="*/ 301841 w 1047565"/>
              <a:gd name="connsiteY1" fmla="*/ 1091953 h 1526959"/>
              <a:gd name="connsiteX2" fmla="*/ 1047565 w 1047565"/>
              <a:gd name="connsiteY2" fmla="*/ 1526959 h 1526959"/>
            </a:gdLst>
            <a:ahLst/>
            <a:cxnLst>
              <a:cxn ang="0">
                <a:pos x="connsiteX0" y="connsiteY0"/>
              </a:cxn>
              <a:cxn ang="0">
                <a:pos x="connsiteX1" y="connsiteY1"/>
              </a:cxn>
              <a:cxn ang="0">
                <a:pos x="connsiteX2" y="connsiteY2"/>
              </a:cxn>
            </a:cxnLst>
            <a:rect l="l" t="t" r="r" b="b"/>
            <a:pathLst>
              <a:path w="1047565" h="1526959">
                <a:moveTo>
                  <a:pt x="0" y="0"/>
                </a:moveTo>
                <a:cubicBezTo>
                  <a:pt x="63623" y="418730"/>
                  <a:pt x="127247" y="837460"/>
                  <a:pt x="301841" y="1091953"/>
                </a:cubicBezTo>
                <a:cubicBezTo>
                  <a:pt x="476435" y="1346446"/>
                  <a:pt x="762000" y="1436702"/>
                  <a:pt x="1047565" y="1526959"/>
                </a:cubicBezTo>
              </a:path>
            </a:pathLst>
          </a:custGeom>
          <a:no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1143000" y="4953000"/>
            <a:ext cx="5905500" cy="1371600"/>
            <a:chOff x="1143000" y="4953000"/>
            <a:chExt cx="5905500" cy="1371600"/>
          </a:xfrm>
        </p:grpSpPr>
        <p:cxnSp>
          <p:nvCxnSpPr>
            <p:cNvPr id="16" name="Straight Connector 15"/>
            <p:cNvCxnSpPr/>
            <p:nvPr/>
          </p:nvCxnSpPr>
          <p:spPr>
            <a:xfrm>
              <a:off x="1333500" y="5181600"/>
              <a:ext cx="2400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3712716" y="4953000"/>
              <a:ext cx="57150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343400" y="5181600"/>
              <a:ext cx="2400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6438900" y="5486400"/>
              <a:ext cx="6096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p:nvPr/>
          </p:nvCxnSpPr>
          <p:spPr>
            <a:xfrm>
              <a:off x="6743700" y="5181600"/>
              <a:ext cx="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743700" y="6019800"/>
              <a:ext cx="0" cy="30480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143000" y="6324600"/>
              <a:ext cx="560070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143000" y="5181600"/>
              <a:ext cx="0" cy="114300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342447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871</TotalTime>
  <Words>671</Words>
  <Application>Microsoft Office PowerPoint</Application>
  <PresentationFormat>On-screen Show (4:3)</PresentationFormat>
  <Paragraphs>95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temp</dc:creator>
  <cp:lastModifiedBy>BellS</cp:lastModifiedBy>
  <cp:revision>29</cp:revision>
  <dcterms:created xsi:type="dcterms:W3CDTF">2011-09-16T13:14:02Z</dcterms:created>
  <dcterms:modified xsi:type="dcterms:W3CDTF">2020-03-25T21:09:41Z</dcterms:modified>
</cp:coreProperties>
</file>