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6" r:id="rId3"/>
    <p:sldId id="256" r:id="rId4"/>
    <p:sldId id="257" r:id="rId5"/>
    <p:sldId id="258" r:id="rId6"/>
    <p:sldId id="259" r:id="rId7"/>
    <p:sldId id="260" r:id="rId8"/>
    <p:sldId id="261" r:id="rId9"/>
    <p:sldId id="264" r:id="rId10"/>
    <p:sldId id="265" r:id="rId11"/>
    <p:sldId id="266" r:id="rId12"/>
    <p:sldId id="262" r:id="rId13"/>
    <p:sldId id="263" r:id="rId14"/>
    <p:sldId id="267" r:id="rId15"/>
    <p:sldId id="268" r:id="rId16"/>
    <p:sldId id="269" r:id="rId17"/>
    <p:sldId id="271" r:id="rId18"/>
    <p:sldId id="275" r:id="rId19"/>
    <p:sldId id="276" r:id="rId20"/>
    <p:sldId id="273" r:id="rId21"/>
    <p:sldId id="272" r:id="rId22"/>
    <p:sldId id="274" r:id="rId23"/>
    <p:sldId id="270" r:id="rId24"/>
    <p:sldId id="277" r:id="rId25"/>
    <p:sldId id="278" r:id="rId26"/>
    <p:sldId id="279" r:id="rId27"/>
    <p:sldId id="304" r:id="rId28"/>
    <p:sldId id="300" r:id="rId29"/>
    <p:sldId id="301" r:id="rId30"/>
    <p:sldId id="280" r:id="rId31"/>
    <p:sldId id="281" r:id="rId32"/>
    <p:sldId id="282" r:id="rId33"/>
    <p:sldId id="283" r:id="rId34"/>
    <p:sldId id="284" r:id="rId35"/>
    <p:sldId id="285" r:id="rId36"/>
    <p:sldId id="290" r:id="rId37"/>
    <p:sldId id="291" r:id="rId38"/>
    <p:sldId id="294" r:id="rId39"/>
    <p:sldId id="293" r:id="rId40"/>
    <p:sldId id="292" r:id="rId41"/>
    <p:sldId id="295" r:id="rId42"/>
    <p:sldId id="296" r:id="rId43"/>
    <p:sldId id="297" r:id="rId44"/>
    <p:sldId id="298" r:id="rId45"/>
    <p:sldId id="299" r:id="rId46"/>
    <p:sldId id="287" r:id="rId47"/>
    <p:sldId id="30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ney Bell" initials="SB" lastIdx="1" clrIdx="0">
    <p:extLst>
      <p:ext uri="{19B8F6BF-5375-455C-9EA6-DF929625EA0E}">
        <p15:presenceInfo xmlns:p15="http://schemas.microsoft.com/office/powerpoint/2012/main" userId="Sidney B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6T16:03:26.174" idx="1">
    <p:pos x="4275" y="192"/>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2F42-4160-40CE-ABF9-81E1543181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74BC8B-E2DC-4CC1-82DB-FE0C9B19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28DAF7-BF2C-46F4-8D57-738453F50E37}"/>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5" name="Footer Placeholder 4">
            <a:extLst>
              <a:ext uri="{FF2B5EF4-FFF2-40B4-BE49-F238E27FC236}">
                <a16:creationId xmlns:a16="http://schemas.microsoft.com/office/drawing/2014/main" id="{B28B881D-3D5C-4410-A5DA-3F6775ADB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01B5F-B5BE-4F15-915F-F239C4E98AFA}"/>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332052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9AAF-5618-4BCA-89EA-C1D76CE6FB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AEA269-AE68-450F-9EF7-F7C0E80D7E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D0101-951F-4C22-8DB4-9494969516AD}"/>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5" name="Footer Placeholder 4">
            <a:extLst>
              <a:ext uri="{FF2B5EF4-FFF2-40B4-BE49-F238E27FC236}">
                <a16:creationId xmlns:a16="http://schemas.microsoft.com/office/drawing/2014/main" id="{D8B5AB46-BF6E-40F7-BD14-934C3A78B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A2408-F556-455E-A922-991D0FFCE4CB}"/>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73951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B39B7-C197-4C49-B0E9-A2153E0BD8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6456E9-CD98-4A0C-B3F1-4EF4C8F538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2BC95-93A5-4EAC-83E1-CDC58559FC94}"/>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5" name="Footer Placeholder 4">
            <a:extLst>
              <a:ext uri="{FF2B5EF4-FFF2-40B4-BE49-F238E27FC236}">
                <a16:creationId xmlns:a16="http://schemas.microsoft.com/office/drawing/2014/main" id="{366AC7CD-7419-4460-8EF7-A78E34F93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D94FE-4C28-4E79-8CB2-F5D22C6F344E}"/>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323517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49210-DC4D-445D-8B6C-AB2FB4569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0163A-54E5-47D2-A9FE-1FE8E2E097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7904E-9874-4E25-9D50-5983298A0D07}"/>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5" name="Footer Placeholder 4">
            <a:extLst>
              <a:ext uri="{FF2B5EF4-FFF2-40B4-BE49-F238E27FC236}">
                <a16:creationId xmlns:a16="http://schemas.microsoft.com/office/drawing/2014/main" id="{AF57C95A-C920-4DD5-8B6D-A61269BC9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492FC1-D655-46CC-88F5-3BA3B29EDEA3}"/>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157720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36F3F-5DEB-47FB-8A2C-E461C61A8A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65B1D5-8DA3-4A26-AA3D-5A4997647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0B76A-EA99-4DBB-837C-362F46D5B6F3}"/>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5" name="Footer Placeholder 4">
            <a:extLst>
              <a:ext uri="{FF2B5EF4-FFF2-40B4-BE49-F238E27FC236}">
                <a16:creationId xmlns:a16="http://schemas.microsoft.com/office/drawing/2014/main" id="{E2826164-2106-4745-8366-00D1CF97D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B8F66-2C58-4725-94EC-B09490D2B151}"/>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166793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E579-88CC-4D81-94EC-8C105B9711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E6598-D2AF-4845-BB01-E399AD02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F0A12-EA2C-4CEA-AE0A-05B8DF0D97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06D4DE-ACC9-4B95-A44C-311750938807}"/>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6" name="Footer Placeholder 5">
            <a:extLst>
              <a:ext uri="{FF2B5EF4-FFF2-40B4-BE49-F238E27FC236}">
                <a16:creationId xmlns:a16="http://schemas.microsoft.com/office/drawing/2014/main" id="{FAC201A1-E2C9-4222-90BD-538DCA8A2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2257F-3A57-4CDE-B89B-90A9F268BD7A}"/>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657172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E557-D04A-4722-8814-5B06CEBFAD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D4D3BC-EDB6-4848-ABCA-1326F7EB6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CFFDDC-A6E5-41F2-B995-E10F249EFC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285303-F27B-4BDA-AA20-5E34DD1ADE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CC7EFE-2A2E-4D5A-B5BD-FE1CD6D10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C1D654-BEFC-4578-A714-89932C725C9F}"/>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8" name="Footer Placeholder 7">
            <a:extLst>
              <a:ext uri="{FF2B5EF4-FFF2-40B4-BE49-F238E27FC236}">
                <a16:creationId xmlns:a16="http://schemas.microsoft.com/office/drawing/2014/main" id="{AE674D65-7334-4503-AA75-0E7858776C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1BA41F-8D08-491C-9DCE-128D8F62BFE5}"/>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334871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596FC-82CF-449C-8A55-D31DF4672A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A5055-1C90-4C38-8EB8-34E625999D70}"/>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4" name="Footer Placeholder 3">
            <a:extLst>
              <a:ext uri="{FF2B5EF4-FFF2-40B4-BE49-F238E27FC236}">
                <a16:creationId xmlns:a16="http://schemas.microsoft.com/office/drawing/2014/main" id="{2EDE41A6-5CB2-4EDB-8F36-7474A3B6C1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51A12E-8DB4-44E8-B29C-8069A3E16BA4}"/>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13318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0EACC5-408B-4B24-A4B2-C861FB651EA7}"/>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3" name="Footer Placeholder 2">
            <a:extLst>
              <a:ext uri="{FF2B5EF4-FFF2-40B4-BE49-F238E27FC236}">
                <a16:creationId xmlns:a16="http://schemas.microsoft.com/office/drawing/2014/main" id="{AA592B52-C72A-4722-A649-B09AC47B92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52C854-8692-4832-AA6D-F4F6D9FDAD83}"/>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73677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E18F-AE36-44A1-9880-46C077BDA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CD8E6A-D586-488F-9D2D-EC13192AB0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766EAD-7D35-492B-90A3-B55E6FA3F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B71C0C-3836-4114-9FB9-C2A392689115}"/>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6" name="Footer Placeholder 5">
            <a:extLst>
              <a:ext uri="{FF2B5EF4-FFF2-40B4-BE49-F238E27FC236}">
                <a16:creationId xmlns:a16="http://schemas.microsoft.com/office/drawing/2014/main" id="{21D05985-48AA-42E0-9628-6409DF1A2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7FC3C-7C5B-4B64-8C96-715315FFB86F}"/>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309970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50B7-23D3-4C77-8243-351731A556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B496F-29F7-4D6A-AE47-F12CD4705F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888319-CE13-4311-82BB-BAAEA0FB1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B6F689-4F4E-470B-8EBD-F3669BDCB8B3}"/>
              </a:ext>
            </a:extLst>
          </p:cNvPr>
          <p:cNvSpPr>
            <a:spLocks noGrp="1"/>
          </p:cNvSpPr>
          <p:nvPr>
            <p:ph type="dt" sz="half" idx="10"/>
          </p:nvPr>
        </p:nvSpPr>
        <p:spPr/>
        <p:txBody>
          <a:bodyPr/>
          <a:lstStyle/>
          <a:p>
            <a:fld id="{7D16B90B-7987-4303-BB25-473A16907F01}" type="datetimeFigureOut">
              <a:rPr lang="en-US" smtClean="0"/>
              <a:t>8/28/2020</a:t>
            </a:fld>
            <a:endParaRPr lang="en-US"/>
          </a:p>
        </p:txBody>
      </p:sp>
      <p:sp>
        <p:nvSpPr>
          <p:cNvPr id="6" name="Footer Placeholder 5">
            <a:extLst>
              <a:ext uri="{FF2B5EF4-FFF2-40B4-BE49-F238E27FC236}">
                <a16:creationId xmlns:a16="http://schemas.microsoft.com/office/drawing/2014/main" id="{9C01350C-43CB-4AF5-904E-4DEAA7E6D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98A3D-CEF4-440E-AF05-6CADD5A250DD}"/>
              </a:ext>
            </a:extLst>
          </p:cNvPr>
          <p:cNvSpPr>
            <a:spLocks noGrp="1"/>
          </p:cNvSpPr>
          <p:nvPr>
            <p:ph type="sldNum" sz="quarter" idx="12"/>
          </p:nvPr>
        </p:nvSpPr>
        <p:spPr/>
        <p:txBody>
          <a:bodyPr/>
          <a:lstStyle/>
          <a:p>
            <a:fld id="{5E086EA7-C7EC-43BB-A681-0CA1BA68054F}" type="slidenum">
              <a:rPr lang="en-US" smtClean="0"/>
              <a:t>‹#›</a:t>
            </a:fld>
            <a:endParaRPr lang="en-US"/>
          </a:p>
        </p:txBody>
      </p:sp>
    </p:spTree>
    <p:extLst>
      <p:ext uri="{BB962C8B-B14F-4D97-AF65-F5344CB8AC3E}">
        <p14:creationId xmlns:p14="http://schemas.microsoft.com/office/powerpoint/2010/main" val="349084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574D-905D-4BC6-89A7-2EC514DB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E51A8-E91F-4643-961F-3174F48AA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7CFB9-25F8-48B8-8254-15FCBA1DB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6B90B-7987-4303-BB25-473A16907F01}" type="datetimeFigureOut">
              <a:rPr lang="en-US" smtClean="0"/>
              <a:t>8/28/2020</a:t>
            </a:fld>
            <a:endParaRPr lang="en-US"/>
          </a:p>
        </p:txBody>
      </p:sp>
      <p:sp>
        <p:nvSpPr>
          <p:cNvPr id="5" name="Footer Placeholder 4">
            <a:extLst>
              <a:ext uri="{FF2B5EF4-FFF2-40B4-BE49-F238E27FC236}">
                <a16:creationId xmlns:a16="http://schemas.microsoft.com/office/drawing/2014/main" id="{B8518B2B-6DB7-45BB-97F1-23053EC800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A43D6-9449-403F-B1DF-B96ED9CE44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86EA7-C7EC-43BB-A681-0CA1BA68054F}" type="slidenum">
              <a:rPr lang="en-US" smtClean="0"/>
              <a:t>‹#›</a:t>
            </a:fld>
            <a:endParaRPr lang="en-US"/>
          </a:p>
        </p:txBody>
      </p:sp>
    </p:spTree>
    <p:extLst>
      <p:ext uri="{BB962C8B-B14F-4D97-AF65-F5344CB8AC3E}">
        <p14:creationId xmlns:p14="http://schemas.microsoft.com/office/powerpoint/2010/main" val="25423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53C6B-F5BA-487B-B1AC-4A4537CDBB8D}"/>
              </a:ext>
            </a:extLst>
          </p:cNvPr>
          <p:cNvSpPr txBox="1"/>
          <p:nvPr/>
        </p:nvSpPr>
        <p:spPr>
          <a:xfrm>
            <a:off x="2044460" y="1164566"/>
            <a:ext cx="7366959" cy="4247317"/>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Ohm’s Law</a:t>
            </a:r>
          </a:p>
          <a:p>
            <a:pPr algn="ctr"/>
            <a:endParaRPr lang="en-US" sz="5400" dirty="0">
              <a:latin typeface="Times New Roman" panose="02020603050405020304" pitchFamily="18" charset="0"/>
              <a:cs typeface="Times New Roman" panose="02020603050405020304" pitchFamily="18" charset="0"/>
            </a:endParaRPr>
          </a:p>
          <a:p>
            <a:pPr algn="ctr"/>
            <a:r>
              <a:rPr lang="en-US" sz="5400" dirty="0">
                <a:latin typeface="Times New Roman" panose="02020603050405020304" pitchFamily="18" charset="0"/>
                <a:cs typeface="Times New Roman" panose="02020603050405020304" pitchFamily="18" charset="0"/>
              </a:rPr>
              <a:t>Determining Watts, Amperes and Power Factors using Ohm’s Law</a:t>
            </a:r>
          </a:p>
        </p:txBody>
      </p:sp>
      <p:sp>
        <p:nvSpPr>
          <p:cNvPr id="3" name="TextBox 2">
            <a:extLst>
              <a:ext uri="{FF2B5EF4-FFF2-40B4-BE49-F238E27FC236}">
                <a16:creationId xmlns:a16="http://schemas.microsoft.com/office/drawing/2014/main" id="{76FB7710-593D-4390-8498-1BC566B11898}"/>
              </a:ext>
            </a:extLst>
          </p:cNvPr>
          <p:cNvSpPr txBox="1"/>
          <p:nvPr/>
        </p:nvSpPr>
        <p:spPr>
          <a:xfrm>
            <a:off x="181155" y="6262777"/>
            <a:ext cx="2484407"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 Bell </a:t>
            </a:r>
          </a:p>
          <a:p>
            <a:r>
              <a:rPr lang="en-US" sz="1200" dirty="0">
                <a:latin typeface="Times New Roman" panose="02020603050405020304" pitchFamily="18" charset="0"/>
                <a:cs typeface="Times New Roman" panose="02020603050405020304" pitchFamily="18" charset="0"/>
              </a:rPr>
              <a:t>Georgia Agricultural Education</a:t>
            </a:r>
          </a:p>
        </p:txBody>
      </p:sp>
    </p:spTree>
    <p:extLst>
      <p:ext uri="{BB962C8B-B14F-4D97-AF65-F5344CB8AC3E}">
        <p14:creationId xmlns:p14="http://schemas.microsoft.com/office/powerpoint/2010/main" val="380762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FBC648F8-BEDF-451D-B604-4EC003FF64BD}"/>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271B343-DCCF-4723-A5A7-56639A2BD71A}"/>
              </a:ext>
            </a:extLst>
          </p:cNvPr>
          <p:cNvGrpSpPr/>
          <p:nvPr/>
        </p:nvGrpSpPr>
        <p:grpSpPr>
          <a:xfrm>
            <a:off x="1147067" y="933358"/>
            <a:ext cx="1891673" cy="4629181"/>
            <a:chOff x="8543366" y="891727"/>
            <a:chExt cx="1891673" cy="4629181"/>
          </a:xfrm>
        </p:grpSpPr>
        <p:grpSp>
          <p:nvGrpSpPr>
            <p:cNvPr id="3" name="Group 2">
              <a:extLst>
                <a:ext uri="{FF2B5EF4-FFF2-40B4-BE49-F238E27FC236}">
                  <a16:creationId xmlns:a16="http://schemas.microsoft.com/office/drawing/2014/main" id="{60E9CCC4-201F-4305-B534-CA3E31162EB0}"/>
                </a:ext>
              </a:extLst>
            </p:cNvPr>
            <p:cNvGrpSpPr/>
            <p:nvPr/>
          </p:nvGrpSpPr>
          <p:grpSpPr>
            <a:xfrm rot="16200000">
              <a:off x="8504068" y="2101501"/>
              <a:ext cx="534206" cy="415837"/>
              <a:chOff x="912628" y="280631"/>
              <a:chExt cx="382474" cy="332948"/>
            </a:xfrm>
          </p:grpSpPr>
          <p:sp>
            <p:nvSpPr>
              <p:cNvPr id="68" name="Rectangle 67">
                <a:extLst>
                  <a:ext uri="{FF2B5EF4-FFF2-40B4-BE49-F238E27FC236}">
                    <a16:creationId xmlns:a16="http://schemas.microsoft.com/office/drawing/2014/main" id="{5C7ACB8F-CD89-4806-B39C-8E4C67916096}"/>
                  </a:ext>
                </a:extLst>
              </p:cNvPr>
              <p:cNvSpPr/>
              <p:nvPr/>
            </p:nvSpPr>
            <p:spPr>
              <a:xfrm rot="5400000" flipH="1">
                <a:off x="1013211" y="422410"/>
                <a:ext cx="181308" cy="201029"/>
              </a:xfrm>
              <a:prstGeom prst="rect">
                <a:avLst/>
              </a:prstGeom>
              <a:gradFill flip="none" rotWithShape="1">
                <a:gsLst>
                  <a:gs pos="5000">
                    <a:schemeClr val="tx1">
                      <a:lumMod val="50000"/>
                      <a:lumOff val="50000"/>
                      <a:shade val="30000"/>
                      <a:satMod val="115000"/>
                    </a:schemeClr>
                  </a:gs>
                  <a:gs pos="69000">
                    <a:schemeClr val="accent6">
                      <a:lumMod val="60000"/>
                      <a:lumOff val="40000"/>
                    </a:schemeClr>
                  </a:gs>
                  <a:gs pos="33000">
                    <a:schemeClr val="accent6">
                      <a:lumMod val="60000"/>
                      <a:lumOff val="40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9" name="Rectangle 68">
                <a:extLst>
                  <a:ext uri="{FF2B5EF4-FFF2-40B4-BE49-F238E27FC236}">
                    <a16:creationId xmlns:a16="http://schemas.microsoft.com/office/drawing/2014/main" id="{BC709A95-A18E-4E67-89F0-5F854537F46F}"/>
                  </a:ext>
                </a:extLst>
              </p:cNvPr>
              <p:cNvSpPr/>
              <p:nvPr/>
            </p:nvSpPr>
            <p:spPr>
              <a:xfrm rot="5400000" flipH="1">
                <a:off x="1081020" y="216893"/>
                <a:ext cx="45690" cy="382473"/>
              </a:xfrm>
              <a:prstGeom prst="rect">
                <a:avLst/>
              </a:prstGeom>
              <a:gradFill>
                <a:gsLst>
                  <a:gs pos="5000">
                    <a:schemeClr val="tx1">
                      <a:lumMod val="50000"/>
                      <a:lumOff val="50000"/>
                      <a:shade val="30000"/>
                      <a:satMod val="115000"/>
                    </a:schemeClr>
                  </a:gs>
                  <a:gs pos="69000">
                    <a:schemeClr val="accent6">
                      <a:lumMod val="60000"/>
                      <a:lumOff val="40000"/>
                    </a:schemeClr>
                  </a:gs>
                  <a:gs pos="33000">
                    <a:schemeClr val="accent6">
                      <a:lumMod val="60000"/>
                      <a:lumOff val="40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Arc 69">
                <a:extLst>
                  <a:ext uri="{FF2B5EF4-FFF2-40B4-BE49-F238E27FC236}">
                    <a16:creationId xmlns:a16="http://schemas.microsoft.com/office/drawing/2014/main" id="{6914A642-DD57-4A83-901B-C251EE2D0A20}"/>
                  </a:ext>
                </a:extLst>
              </p:cNvPr>
              <p:cNvSpPr/>
              <p:nvPr/>
            </p:nvSpPr>
            <p:spPr>
              <a:xfrm rot="5400000" flipH="1">
                <a:off x="1029168" y="194049"/>
                <a:ext cx="149395" cy="382473"/>
              </a:xfrm>
              <a:prstGeom prst="arc">
                <a:avLst>
                  <a:gd name="adj1" fmla="val 16200000"/>
                  <a:gd name="adj2" fmla="val 5525970"/>
                </a:avLst>
              </a:prstGeom>
              <a:gradFill>
                <a:gsLst>
                  <a:gs pos="5000">
                    <a:schemeClr val="tx1">
                      <a:lumMod val="50000"/>
                      <a:lumOff val="50000"/>
                      <a:shade val="30000"/>
                      <a:satMod val="115000"/>
                    </a:schemeClr>
                  </a:gs>
                  <a:gs pos="69000">
                    <a:schemeClr val="accent6">
                      <a:lumMod val="60000"/>
                      <a:lumOff val="40000"/>
                    </a:schemeClr>
                  </a:gs>
                  <a:gs pos="33000">
                    <a:schemeClr val="accent6">
                      <a:lumMod val="60000"/>
                      <a:lumOff val="40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Rectangle 70">
                <a:extLst>
                  <a:ext uri="{FF2B5EF4-FFF2-40B4-BE49-F238E27FC236}">
                    <a16:creationId xmlns:a16="http://schemas.microsoft.com/office/drawing/2014/main" id="{E60AAD63-6BF7-4841-B1CC-CDBEBFBEDF9D}"/>
                  </a:ext>
                </a:extLst>
              </p:cNvPr>
              <p:cNvSpPr/>
              <p:nvPr/>
            </p:nvSpPr>
            <p:spPr>
              <a:xfrm rot="5400000" flipH="1">
                <a:off x="1066043" y="285068"/>
                <a:ext cx="75645" cy="66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 name="Group 3">
              <a:extLst>
                <a:ext uri="{FF2B5EF4-FFF2-40B4-BE49-F238E27FC236}">
                  <a16:creationId xmlns:a16="http://schemas.microsoft.com/office/drawing/2014/main" id="{5D704E92-BE6E-4CAA-9D40-6AFDE40AA958}"/>
                </a:ext>
              </a:extLst>
            </p:cNvPr>
            <p:cNvGrpSpPr/>
            <p:nvPr/>
          </p:nvGrpSpPr>
          <p:grpSpPr>
            <a:xfrm flipH="1">
              <a:off x="8543366" y="3810302"/>
              <a:ext cx="462591" cy="523039"/>
              <a:chOff x="1880661" y="-25411"/>
              <a:chExt cx="388206" cy="424694"/>
            </a:xfrm>
          </p:grpSpPr>
          <p:sp>
            <p:nvSpPr>
              <p:cNvPr id="64" name="Rectangle 63">
                <a:extLst>
                  <a:ext uri="{FF2B5EF4-FFF2-40B4-BE49-F238E27FC236}">
                    <a16:creationId xmlns:a16="http://schemas.microsoft.com/office/drawing/2014/main" id="{1C11C9DB-E127-4BA3-8456-C40F4D6C20F2}"/>
                  </a:ext>
                </a:extLst>
              </p:cNvPr>
              <p:cNvSpPr/>
              <p:nvPr/>
            </p:nvSpPr>
            <p:spPr>
              <a:xfrm>
                <a:off x="1880661" y="75326"/>
                <a:ext cx="212226" cy="223221"/>
              </a:xfrm>
              <a:prstGeom prst="rect">
                <a:avLst/>
              </a:prstGeom>
              <a:gradFill flip="none" rotWithShape="1">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Rectangle 64">
                <a:extLst>
                  <a:ext uri="{FF2B5EF4-FFF2-40B4-BE49-F238E27FC236}">
                    <a16:creationId xmlns:a16="http://schemas.microsoft.com/office/drawing/2014/main" id="{169BA8B5-9C38-4A47-9E16-B56444E374CB}"/>
                  </a:ext>
                </a:extLst>
              </p:cNvPr>
              <p:cNvSpPr/>
              <p:nvPr/>
            </p:nvSpPr>
            <p:spPr>
              <a:xfrm>
                <a:off x="2092887" y="-25411"/>
                <a:ext cx="53481" cy="424694"/>
              </a:xfrm>
              <a:prstGeom prst="rect">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6" name="Arc 65">
                <a:extLst>
                  <a:ext uri="{FF2B5EF4-FFF2-40B4-BE49-F238E27FC236}">
                    <a16:creationId xmlns:a16="http://schemas.microsoft.com/office/drawing/2014/main" id="{282EEB50-DEFE-4E7A-8F0B-489EF89A90B3}"/>
                  </a:ext>
                </a:extLst>
              </p:cNvPr>
              <p:cNvSpPr/>
              <p:nvPr/>
            </p:nvSpPr>
            <p:spPr>
              <a:xfrm>
                <a:off x="2058932" y="-25411"/>
                <a:ext cx="174871" cy="424694"/>
              </a:xfrm>
              <a:prstGeom prst="arc">
                <a:avLst>
                  <a:gd name="adj1" fmla="val 16200000"/>
                  <a:gd name="adj2" fmla="val 5525970"/>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Rectangle 66">
                <a:extLst>
                  <a:ext uri="{FF2B5EF4-FFF2-40B4-BE49-F238E27FC236}">
                    <a16:creationId xmlns:a16="http://schemas.microsoft.com/office/drawing/2014/main" id="{B165FE27-3745-4374-BB0E-C2799210E21C}"/>
                  </a:ext>
                </a:extLst>
              </p:cNvPr>
              <p:cNvSpPr/>
              <p:nvPr/>
            </p:nvSpPr>
            <p:spPr>
              <a:xfrm>
                <a:off x="2180323" y="149865"/>
                <a:ext cx="88544" cy="741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5" name="Group 4">
              <a:extLst>
                <a:ext uri="{FF2B5EF4-FFF2-40B4-BE49-F238E27FC236}">
                  <a16:creationId xmlns:a16="http://schemas.microsoft.com/office/drawing/2014/main" id="{8D61FEE7-86DC-4A34-A0CD-A7DBD3C905E5}"/>
                </a:ext>
              </a:extLst>
            </p:cNvPr>
            <p:cNvGrpSpPr/>
            <p:nvPr/>
          </p:nvGrpSpPr>
          <p:grpSpPr>
            <a:xfrm rot="10800000" flipH="1">
              <a:off x="9972448" y="3745954"/>
              <a:ext cx="462591" cy="523039"/>
              <a:chOff x="1880661" y="-25411"/>
              <a:chExt cx="388206" cy="424694"/>
            </a:xfrm>
          </p:grpSpPr>
          <p:sp>
            <p:nvSpPr>
              <p:cNvPr id="60" name="Rectangle 59">
                <a:extLst>
                  <a:ext uri="{FF2B5EF4-FFF2-40B4-BE49-F238E27FC236}">
                    <a16:creationId xmlns:a16="http://schemas.microsoft.com/office/drawing/2014/main" id="{1B580645-62D3-4457-B17E-F37C4D5C63F4}"/>
                  </a:ext>
                </a:extLst>
              </p:cNvPr>
              <p:cNvSpPr/>
              <p:nvPr/>
            </p:nvSpPr>
            <p:spPr>
              <a:xfrm>
                <a:off x="1880661" y="75326"/>
                <a:ext cx="212226" cy="223221"/>
              </a:xfrm>
              <a:prstGeom prst="rect">
                <a:avLst/>
              </a:prstGeom>
              <a:gradFill flip="none" rotWithShape="1">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1" name="Rectangle 60">
                <a:extLst>
                  <a:ext uri="{FF2B5EF4-FFF2-40B4-BE49-F238E27FC236}">
                    <a16:creationId xmlns:a16="http://schemas.microsoft.com/office/drawing/2014/main" id="{16B944EB-4A1E-458F-80BF-4AB2ECD117F8}"/>
                  </a:ext>
                </a:extLst>
              </p:cNvPr>
              <p:cNvSpPr/>
              <p:nvPr/>
            </p:nvSpPr>
            <p:spPr>
              <a:xfrm>
                <a:off x="2092887" y="-25411"/>
                <a:ext cx="53481" cy="424694"/>
              </a:xfrm>
              <a:prstGeom prst="rect">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Arc 61">
                <a:extLst>
                  <a:ext uri="{FF2B5EF4-FFF2-40B4-BE49-F238E27FC236}">
                    <a16:creationId xmlns:a16="http://schemas.microsoft.com/office/drawing/2014/main" id="{703563CB-3FF9-46B7-85D6-5C5FAB6D8FF8}"/>
                  </a:ext>
                </a:extLst>
              </p:cNvPr>
              <p:cNvSpPr/>
              <p:nvPr/>
            </p:nvSpPr>
            <p:spPr>
              <a:xfrm>
                <a:off x="2058932" y="-25411"/>
                <a:ext cx="174871" cy="424694"/>
              </a:xfrm>
              <a:prstGeom prst="arc">
                <a:avLst>
                  <a:gd name="adj1" fmla="val 16200000"/>
                  <a:gd name="adj2" fmla="val 5525970"/>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Rectangle 62">
                <a:extLst>
                  <a:ext uri="{FF2B5EF4-FFF2-40B4-BE49-F238E27FC236}">
                    <a16:creationId xmlns:a16="http://schemas.microsoft.com/office/drawing/2014/main" id="{7487FBA0-9C2B-44FB-A8A2-C08101DDC342}"/>
                  </a:ext>
                </a:extLst>
              </p:cNvPr>
              <p:cNvSpPr/>
              <p:nvPr/>
            </p:nvSpPr>
            <p:spPr>
              <a:xfrm>
                <a:off x="2180323" y="149865"/>
                <a:ext cx="88544" cy="741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6" name="Flowchart: Stored Data 5">
              <a:extLst>
                <a:ext uri="{FF2B5EF4-FFF2-40B4-BE49-F238E27FC236}">
                  <a16:creationId xmlns:a16="http://schemas.microsoft.com/office/drawing/2014/main" id="{13E0877F-45C0-47E4-9894-071E2BEB3BFC}"/>
                </a:ext>
              </a:extLst>
            </p:cNvPr>
            <p:cNvSpPr/>
            <p:nvPr/>
          </p:nvSpPr>
          <p:spPr>
            <a:xfrm rot="16200000">
              <a:off x="9137803" y="3505730"/>
              <a:ext cx="692253" cy="1274888"/>
            </a:xfrm>
            <a:prstGeom prst="flowChartOnlineStorage">
              <a:avLst/>
            </a:prstGeom>
            <a:solidFill>
              <a:schemeClr val="bg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tored Data 6">
              <a:extLst>
                <a:ext uri="{FF2B5EF4-FFF2-40B4-BE49-F238E27FC236}">
                  <a16:creationId xmlns:a16="http://schemas.microsoft.com/office/drawing/2014/main" id="{B39303D7-0CF0-4504-A4BA-20FBDB5C096F}"/>
                </a:ext>
              </a:extLst>
            </p:cNvPr>
            <p:cNvSpPr/>
            <p:nvPr/>
          </p:nvSpPr>
          <p:spPr>
            <a:xfrm rot="5400000">
              <a:off x="9137802" y="1656366"/>
              <a:ext cx="692253" cy="1274888"/>
            </a:xfrm>
            <a:prstGeom prst="flowChartOnlineStorage">
              <a:avLst/>
            </a:prstGeom>
            <a:solidFill>
              <a:schemeClr val="bg1"/>
            </a:solidFill>
            <a:ln>
              <a:noFill/>
            </a:ln>
            <a:effectLst/>
            <a:scene3d>
              <a:camera prst="perspective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614C955-4F1F-41ED-AAF8-C437CC9B2788}"/>
                </a:ext>
              </a:extLst>
            </p:cNvPr>
            <p:cNvSpPr/>
            <p:nvPr/>
          </p:nvSpPr>
          <p:spPr>
            <a:xfrm rot="10800000">
              <a:off x="8627852" y="2273275"/>
              <a:ext cx="1683588" cy="1876029"/>
            </a:xfrm>
            <a:prstGeom prst="ellipse">
              <a:avLst/>
            </a:prstGeom>
            <a:solidFill>
              <a:schemeClr val="bg1"/>
            </a:solidFill>
            <a:ln w="12700">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a:extLst>
                <a:ext uri="{FF2B5EF4-FFF2-40B4-BE49-F238E27FC236}">
                  <a16:creationId xmlns:a16="http://schemas.microsoft.com/office/drawing/2014/main" id="{4778DE5C-9203-45E0-A897-90FE16B9071C}"/>
                </a:ext>
              </a:extLst>
            </p:cNvPr>
            <p:cNvSpPr/>
            <p:nvPr/>
          </p:nvSpPr>
          <p:spPr>
            <a:xfrm rot="16200000">
              <a:off x="9333436" y="3594852"/>
              <a:ext cx="272421" cy="264006"/>
            </a:xfrm>
            <a:prstGeom prst="flowChartDelay">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9A53F11-9A64-4EAA-B093-B2D75F430D6C}"/>
                </a:ext>
              </a:extLst>
            </p:cNvPr>
            <p:cNvGrpSpPr/>
            <p:nvPr/>
          </p:nvGrpSpPr>
          <p:grpSpPr>
            <a:xfrm rot="10800000">
              <a:off x="8766877" y="2902063"/>
              <a:ext cx="365186" cy="409708"/>
              <a:chOff x="4183033" y="4772139"/>
              <a:chExt cx="40761" cy="60310"/>
            </a:xfrm>
            <a:solidFill>
              <a:schemeClr val="bg1"/>
            </a:solidFill>
          </p:grpSpPr>
          <p:sp>
            <p:nvSpPr>
              <p:cNvPr id="58" name="Rectangle 57">
                <a:extLst>
                  <a:ext uri="{FF2B5EF4-FFF2-40B4-BE49-F238E27FC236}">
                    <a16:creationId xmlns:a16="http://schemas.microsoft.com/office/drawing/2014/main" id="{E9E30CF4-D1D8-4BA3-BBE1-DB0C44434674}"/>
                  </a:ext>
                </a:extLst>
              </p:cNvPr>
              <p:cNvSpPr/>
              <p:nvPr/>
            </p:nvSpPr>
            <p:spPr>
              <a:xfrm rot="16200000">
                <a:off x="4156862" y="4798310"/>
                <a:ext cx="60310" cy="7968"/>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4DD61A8-AE50-4BC7-9E16-20AD2F27360A}"/>
                  </a:ext>
                </a:extLst>
              </p:cNvPr>
              <p:cNvSpPr/>
              <p:nvPr/>
            </p:nvSpPr>
            <p:spPr>
              <a:xfrm>
                <a:off x="4191000" y="4798526"/>
                <a:ext cx="32794" cy="11307"/>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C0769B02-69BB-4550-818E-4835DA0C8343}"/>
                </a:ext>
              </a:extLst>
            </p:cNvPr>
            <p:cNvSpPr/>
            <p:nvPr/>
          </p:nvSpPr>
          <p:spPr>
            <a:xfrm rot="10800000">
              <a:off x="9805731" y="3085602"/>
              <a:ext cx="293808" cy="7681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36F7622-8459-40D4-9634-7BDFBF01A156}"/>
                </a:ext>
              </a:extLst>
            </p:cNvPr>
            <p:cNvGrpSpPr/>
            <p:nvPr/>
          </p:nvGrpSpPr>
          <p:grpSpPr>
            <a:xfrm>
              <a:off x="8690917" y="891727"/>
              <a:ext cx="1556021" cy="1340742"/>
              <a:chOff x="8705917" y="799435"/>
              <a:chExt cx="1556021" cy="1340742"/>
            </a:xfrm>
          </p:grpSpPr>
          <p:grpSp>
            <p:nvGrpSpPr>
              <p:cNvPr id="36" name="Group 35">
                <a:extLst>
                  <a:ext uri="{FF2B5EF4-FFF2-40B4-BE49-F238E27FC236}">
                    <a16:creationId xmlns:a16="http://schemas.microsoft.com/office/drawing/2014/main" id="{CA6739F8-2733-44DB-BF9C-9DD259E0AB68}"/>
                  </a:ext>
                </a:extLst>
              </p:cNvPr>
              <p:cNvGrpSpPr/>
              <p:nvPr/>
            </p:nvGrpSpPr>
            <p:grpSpPr>
              <a:xfrm rot="10800000">
                <a:off x="9126695" y="1625659"/>
                <a:ext cx="685902" cy="514518"/>
                <a:chOff x="909474" y="675900"/>
                <a:chExt cx="1079771" cy="896571"/>
              </a:xfrm>
            </p:grpSpPr>
            <p:sp>
              <p:nvSpPr>
                <p:cNvPr id="50" name="Rectangle 49">
                  <a:extLst>
                    <a:ext uri="{FF2B5EF4-FFF2-40B4-BE49-F238E27FC236}">
                      <a16:creationId xmlns:a16="http://schemas.microsoft.com/office/drawing/2014/main" id="{62F6EA11-A56B-44DC-B886-EC0A446A25C2}"/>
                    </a:ext>
                  </a:extLst>
                </p:cNvPr>
                <p:cNvSpPr/>
                <p:nvPr/>
              </p:nvSpPr>
              <p:spPr>
                <a:xfrm rot="10800000">
                  <a:off x="909474" y="676127"/>
                  <a:ext cx="1079770" cy="896344"/>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Rectangle 50">
                  <a:extLst>
                    <a:ext uri="{FF2B5EF4-FFF2-40B4-BE49-F238E27FC236}">
                      <a16:creationId xmlns:a16="http://schemas.microsoft.com/office/drawing/2014/main" id="{DDD85DED-E260-4417-B803-657EF02FDB62}"/>
                    </a:ext>
                  </a:extLst>
                </p:cNvPr>
                <p:cNvSpPr/>
                <p:nvPr/>
              </p:nvSpPr>
              <p:spPr>
                <a:xfrm rot="10800000">
                  <a:off x="909475" y="675900"/>
                  <a:ext cx="1079770" cy="8963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2" name="Rectangle: Rounded Corners 51">
                  <a:extLst>
                    <a:ext uri="{FF2B5EF4-FFF2-40B4-BE49-F238E27FC236}">
                      <a16:creationId xmlns:a16="http://schemas.microsoft.com/office/drawing/2014/main" id="{32D3CF01-4791-4105-A4A5-C9E4BF19EF97}"/>
                    </a:ext>
                  </a:extLst>
                </p:cNvPr>
                <p:cNvSpPr/>
                <p:nvPr/>
              </p:nvSpPr>
              <p:spPr>
                <a:xfrm rot="10800000">
                  <a:off x="1641153" y="855394"/>
                  <a:ext cx="101364" cy="515566"/>
                </a:xfrm>
                <a:prstGeom prst="roundRect">
                  <a:avLst>
                    <a:gd name="adj" fmla="val 36037"/>
                  </a:avLst>
                </a:prstGeom>
                <a:gradFill flip="none" rotWithShape="1">
                  <a:gsLst>
                    <a:gs pos="90250">
                      <a:srgbClr val="F2F2F2">
                        <a:alpha val="29000"/>
                      </a:srgbClr>
                    </a:gs>
                    <a:gs pos="0">
                      <a:schemeClr val="bg1">
                        <a:lumMod val="50000"/>
                        <a:alpha val="63000"/>
                      </a:schemeClr>
                    </a:gs>
                    <a:gs pos="50000">
                      <a:schemeClr val="bg1">
                        <a:lumMod val="95000"/>
                      </a:schemeClr>
                    </a:gs>
                    <a:gs pos="100000">
                      <a:schemeClr val="bg1">
                        <a:lumMod val="9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Rectangle: Rounded Corners 52">
                  <a:extLst>
                    <a:ext uri="{FF2B5EF4-FFF2-40B4-BE49-F238E27FC236}">
                      <a16:creationId xmlns:a16="http://schemas.microsoft.com/office/drawing/2014/main" id="{C5BF1FE0-97BA-4429-BDF9-1EC28B880410}"/>
                    </a:ext>
                  </a:extLst>
                </p:cNvPr>
                <p:cNvSpPr/>
                <p:nvPr/>
              </p:nvSpPr>
              <p:spPr>
                <a:xfrm rot="10800000">
                  <a:off x="1143871" y="866337"/>
                  <a:ext cx="101364" cy="515566"/>
                </a:xfrm>
                <a:prstGeom prst="roundRect">
                  <a:avLst>
                    <a:gd name="adj" fmla="val 36037"/>
                  </a:avLst>
                </a:prstGeom>
                <a:gradFill flip="none" rotWithShape="1">
                  <a:gsLst>
                    <a:gs pos="90250">
                      <a:srgbClr val="F2F2F2">
                        <a:alpha val="29000"/>
                      </a:srgbClr>
                    </a:gs>
                    <a:gs pos="0">
                      <a:schemeClr val="bg1">
                        <a:lumMod val="50000"/>
                        <a:alpha val="63000"/>
                      </a:schemeClr>
                    </a:gs>
                    <a:gs pos="50000">
                      <a:schemeClr val="bg1">
                        <a:lumMod val="95000"/>
                      </a:schemeClr>
                    </a:gs>
                    <a:gs pos="100000">
                      <a:schemeClr val="bg1">
                        <a:lumMod val="9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54" name="Group 53">
                  <a:extLst>
                    <a:ext uri="{FF2B5EF4-FFF2-40B4-BE49-F238E27FC236}">
                      <a16:creationId xmlns:a16="http://schemas.microsoft.com/office/drawing/2014/main" id="{477C628F-2866-4B6F-BA76-A40070ED9759}"/>
                    </a:ext>
                  </a:extLst>
                </p:cNvPr>
                <p:cNvGrpSpPr/>
                <p:nvPr/>
              </p:nvGrpSpPr>
              <p:grpSpPr>
                <a:xfrm>
                  <a:off x="1381163" y="959596"/>
                  <a:ext cx="138655" cy="126532"/>
                  <a:chOff x="1381163" y="959596"/>
                  <a:chExt cx="138655" cy="126532"/>
                </a:xfrm>
              </p:grpSpPr>
              <p:sp>
                <p:nvSpPr>
                  <p:cNvPr id="56" name="Oval 55">
                    <a:extLst>
                      <a:ext uri="{FF2B5EF4-FFF2-40B4-BE49-F238E27FC236}">
                        <a16:creationId xmlns:a16="http://schemas.microsoft.com/office/drawing/2014/main" id="{1B6ADD1C-D7F2-4C57-9BC3-5D9EB13CECDA}"/>
                      </a:ext>
                    </a:extLst>
                  </p:cNvPr>
                  <p:cNvSpPr/>
                  <p:nvPr/>
                </p:nvSpPr>
                <p:spPr>
                  <a:xfrm rot="10800000">
                    <a:off x="1381163" y="959596"/>
                    <a:ext cx="138655" cy="126532"/>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7" name="Oval 56">
                    <a:extLst>
                      <a:ext uri="{FF2B5EF4-FFF2-40B4-BE49-F238E27FC236}">
                        <a16:creationId xmlns:a16="http://schemas.microsoft.com/office/drawing/2014/main" id="{E3D279DC-638F-477C-A769-7C34545251B3}"/>
                      </a:ext>
                    </a:extLst>
                  </p:cNvPr>
                  <p:cNvSpPr/>
                  <p:nvPr/>
                </p:nvSpPr>
                <p:spPr>
                  <a:xfrm rot="10800000">
                    <a:off x="1398599" y="973776"/>
                    <a:ext cx="103782" cy="981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5" name="Oval 54">
                  <a:extLst>
                    <a:ext uri="{FF2B5EF4-FFF2-40B4-BE49-F238E27FC236}">
                      <a16:creationId xmlns:a16="http://schemas.microsoft.com/office/drawing/2014/main" id="{EDC7C468-900E-433B-B0AB-B9008B3650B9}"/>
                    </a:ext>
                  </a:extLst>
                </p:cNvPr>
                <p:cNvSpPr/>
                <p:nvPr/>
              </p:nvSpPr>
              <p:spPr>
                <a:xfrm rot="10800000">
                  <a:off x="1381163" y="1257829"/>
                  <a:ext cx="138655" cy="12653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7" name="Group 36">
                <a:extLst>
                  <a:ext uri="{FF2B5EF4-FFF2-40B4-BE49-F238E27FC236}">
                    <a16:creationId xmlns:a16="http://schemas.microsoft.com/office/drawing/2014/main" id="{7D69ED99-35D4-4A66-B864-F1A6D69951C8}"/>
                  </a:ext>
                </a:extLst>
              </p:cNvPr>
              <p:cNvGrpSpPr/>
              <p:nvPr/>
            </p:nvGrpSpPr>
            <p:grpSpPr>
              <a:xfrm rot="10800000" flipV="1">
                <a:off x="8705917" y="799435"/>
                <a:ext cx="1556021" cy="920403"/>
                <a:chOff x="-278051" y="546916"/>
                <a:chExt cx="1931380" cy="1281275"/>
              </a:xfrm>
            </p:grpSpPr>
            <p:grpSp>
              <p:nvGrpSpPr>
                <p:cNvPr id="38" name="Group 37">
                  <a:extLst>
                    <a:ext uri="{FF2B5EF4-FFF2-40B4-BE49-F238E27FC236}">
                      <a16:creationId xmlns:a16="http://schemas.microsoft.com/office/drawing/2014/main" id="{0A92B6F6-D0FB-4F12-B5EB-FCE699B2BEF0}"/>
                    </a:ext>
                  </a:extLst>
                </p:cNvPr>
                <p:cNvGrpSpPr/>
                <p:nvPr/>
              </p:nvGrpSpPr>
              <p:grpSpPr>
                <a:xfrm>
                  <a:off x="148715" y="1057714"/>
                  <a:ext cx="1092517" cy="770477"/>
                  <a:chOff x="148715" y="1057714"/>
                  <a:chExt cx="1096371" cy="770477"/>
                </a:xfrm>
              </p:grpSpPr>
              <p:sp>
                <p:nvSpPr>
                  <p:cNvPr id="48" name="Rectangle 47">
                    <a:extLst>
                      <a:ext uri="{FF2B5EF4-FFF2-40B4-BE49-F238E27FC236}">
                        <a16:creationId xmlns:a16="http://schemas.microsoft.com/office/drawing/2014/main" id="{24063E70-7190-4152-A178-3ACFA3B2107F}"/>
                      </a:ext>
                    </a:extLst>
                  </p:cNvPr>
                  <p:cNvSpPr/>
                  <p:nvPr/>
                </p:nvSpPr>
                <p:spPr>
                  <a:xfrm>
                    <a:off x="149617" y="1067700"/>
                    <a:ext cx="1095469" cy="76049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Rectangle 48">
                    <a:extLst>
                      <a:ext uri="{FF2B5EF4-FFF2-40B4-BE49-F238E27FC236}">
                        <a16:creationId xmlns:a16="http://schemas.microsoft.com/office/drawing/2014/main" id="{EC72D2A8-DB59-4E22-A34D-64760B8F1AEA}"/>
                      </a:ext>
                    </a:extLst>
                  </p:cNvPr>
                  <p:cNvSpPr/>
                  <p:nvPr/>
                </p:nvSpPr>
                <p:spPr>
                  <a:xfrm>
                    <a:off x="148715" y="1057714"/>
                    <a:ext cx="1095469" cy="760491"/>
                  </a:xfrm>
                  <a:prstGeom prst="rect">
                    <a:avLst/>
                  </a:prstGeom>
                  <a:gradFill flip="none" rotWithShape="1">
                    <a:gsLst>
                      <a:gs pos="0">
                        <a:schemeClr val="bg1">
                          <a:shade val="30000"/>
                          <a:satMod val="115000"/>
                          <a:alpha val="65000"/>
                        </a:schemeClr>
                      </a:gs>
                      <a:gs pos="29202">
                        <a:schemeClr val="bg1">
                          <a:alpha val="66000"/>
                        </a:schemeClr>
                      </a:gs>
                      <a:gs pos="83000">
                        <a:schemeClr val="bg1">
                          <a:alpha val="57000"/>
                        </a:schemeClr>
                      </a:gs>
                      <a:gs pos="100000">
                        <a:schemeClr val="bg1">
                          <a:shade val="100000"/>
                          <a:satMod val="115000"/>
                          <a:alpha val="5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9" name="Rectangle: Rounded Corners 38">
                  <a:extLst>
                    <a:ext uri="{FF2B5EF4-FFF2-40B4-BE49-F238E27FC236}">
                      <a16:creationId xmlns:a16="http://schemas.microsoft.com/office/drawing/2014/main" id="{3376D9BE-98BF-44DB-B390-6BF6AFCD4197}"/>
                    </a:ext>
                  </a:extLst>
                </p:cNvPr>
                <p:cNvSpPr/>
                <p:nvPr/>
              </p:nvSpPr>
              <p:spPr>
                <a:xfrm>
                  <a:off x="474256" y="1260279"/>
                  <a:ext cx="407406" cy="271604"/>
                </a:xfrm>
                <a:prstGeom prst="roundRect">
                  <a:avLst>
                    <a:gd name="adj" fmla="val 37879"/>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40" name="Group 39">
                  <a:extLst>
                    <a:ext uri="{FF2B5EF4-FFF2-40B4-BE49-F238E27FC236}">
                      <a16:creationId xmlns:a16="http://schemas.microsoft.com/office/drawing/2014/main" id="{7D3C92D1-2252-4F71-8594-6595FD3CFF95}"/>
                    </a:ext>
                  </a:extLst>
                </p:cNvPr>
                <p:cNvGrpSpPr/>
                <p:nvPr/>
              </p:nvGrpSpPr>
              <p:grpSpPr>
                <a:xfrm>
                  <a:off x="1037103" y="546916"/>
                  <a:ext cx="616226" cy="732992"/>
                  <a:chOff x="1037103" y="546916"/>
                  <a:chExt cx="616226" cy="732992"/>
                </a:xfrm>
              </p:grpSpPr>
              <p:sp>
                <p:nvSpPr>
                  <p:cNvPr id="45" name="Octagon 44">
                    <a:extLst>
                      <a:ext uri="{FF2B5EF4-FFF2-40B4-BE49-F238E27FC236}">
                        <a16:creationId xmlns:a16="http://schemas.microsoft.com/office/drawing/2014/main" id="{03271FA2-43CB-4071-924E-F888AB693B17}"/>
                      </a:ext>
                    </a:extLst>
                  </p:cNvPr>
                  <p:cNvSpPr/>
                  <p:nvPr/>
                </p:nvSpPr>
                <p:spPr>
                  <a:xfrm>
                    <a:off x="1037103" y="555808"/>
                    <a:ext cx="616226" cy="724100"/>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Octagon 45">
                    <a:extLst>
                      <a:ext uri="{FF2B5EF4-FFF2-40B4-BE49-F238E27FC236}">
                        <a16:creationId xmlns:a16="http://schemas.microsoft.com/office/drawing/2014/main" id="{CEB5347D-AB98-4760-8F74-CD103A26AC56}"/>
                      </a:ext>
                    </a:extLst>
                  </p:cNvPr>
                  <p:cNvSpPr/>
                  <p:nvPr/>
                </p:nvSpPr>
                <p:spPr>
                  <a:xfrm>
                    <a:off x="1037103" y="546916"/>
                    <a:ext cx="616226" cy="724100"/>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Oval 46">
                    <a:extLst>
                      <a:ext uri="{FF2B5EF4-FFF2-40B4-BE49-F238E27FC236}">
                        <a16:creationId xmlns:a16="http://schemas.microsoft.com/office/drawing/2014/main" id="{97ACB629-6B1A-44B7-8782-3E425C7873F7}"/>
                      </a:ext>
                    </a:extLst>
                  </p:cNvPr>
                  <p:cNvSpPr/>
                  <p:nvPr/>
                </p:nvSpPr>
                <p:spPr>
                  <a:xfrm>
                    <a:off x="1208492" y="789286"/>
                    <a:ext cx="248478" cy="23965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41" name="Group 40">
                  <a:extLst>
                    <a:ext uri="{FF2B5EF4-FFF2-40B4-BE49-F238E27FC236}">
                      <a16:creationId xmlns:a16="http://schemas.microsoft.com/office/drawing/2014/main" id="{14AEB11D-F018-4AC3-AF8F-90518FEC0112}"/>
                    </a:ext>
                  </a:extLst>
                </p:cNvPr>
                <p:cNvGrpSpPr/>
                <p:nvPr/>
              </p:nvGrpSpPr>
              <p:grpSpPr>
                <a:xfrm>
                  <a:off x="-278051" y="551362"/>
                  <a:ext cx="616226" cy="732992"/>
                  <a:chOff x="-278051" y="551362"/>
                  <a:chExt cx="616226" cy="732992"/>
                </a:xfrm>
              </p:grpSpPr>
              <p:sp>
                <p:nvSpPr>
                  <p:cNvPr id="42" name="Octagon 41">
                    <a:extLst>
                      <a:ext uri="{FF2B5EF4-FFF2-40B4-BE49-F238E27FC236}">
                        <a16:creationId xmlns:a16="http://schemas.microsoft.com/office/drawing/2014/main" id="{F2A0FE30-22D6-4016-B2DB-3898E250BB51}"/>
                      </a:ext>
                    </a:extLst>
                  </p:cNvPr>
                  <p:cNvSpPr/>
                  <p:nvPr/>
                </p:nvSpPr>
                <p:spPr>
                  <a:xfrm>
                    <a:off x="-278051" y="560254"/>
                    <a:ext cx="616226" cy="724100"/>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Octagon 42">
                    <a:extLst>
                      <a:ext uri="{FF2B5EF4-FFF2-40B4-BE49-F238E27FC236}">
                        <a16:creationId xmlns:a16="http://schemas.microsoft.com/office/drawing/2014/main" id="{41EEDED5-675A-48FD-A92B-67900621B573}"/>
                      </a:ext>
                    </a:extLst>
                  </p:cNvPr>
                  <p:cNvSpPr/>
                  <p:nvPr/>
                </p:nvSpPr>
                <p:spPr>
                  <a:xfrm>
                    <a:off x="-278051" y="551362"/>
                    <a:ext cx="616226" cy="724100"/>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4" name="Oval 43">
                    <a:extLst>
                      <a:ext uri="{FF2B5EF4-FFF2-40B4-BE49-F238E27FC236}">
                        <a16:creationId xmlns:a16="http://schemas.microsoft.com/office/drawing/2014/main" id="{F131BA5B-BCC1-410D-9FAF-629747D4AFCB}"/>
                      </a:ext>
                    </a:extLst>
                  </p:cNvPr>
                  <p:cNvSpPr/>
                  <p:nvPr/>
                </p:nvSpPr>
                <p:spPr>
                  <a:xfrm>
                    <a:off x="-106662" y="793732"/>
                    <a:ext cx="248478" cy="23965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grpSp>
        <p:grpSp>
          <p:nvGrpSpPr>
            <p:cNvPr id="13" name="Group 12">
              <a:extLst>
                <a:ext uri="{FF2B5EF4-FFF2-40B4-BE49-F238E27FC236}">
                  <a16:creationId xmlns:a16="http://schemas.microsoft.com/office/drawing/2014/main" id="{A3717F2E-0641-4741-B43C-3E591AF1F8B7}"/>
                </a:ext>
              </a:extLst>
            </p:cNvPr>
            <p:cNvGrpSpPr/>
            <p:nvPr/>
          </p:nvGrpSpPr>
          <p:grpSpPr>
            <a:xfrm rot="10800000">
              <a:off x="8691635" y="4180166"/>
              <a:ext cx="1556021" cy="1340742"/>
              <a:chOff x="8705917" y="799435"/>
              <a:chExt cx="1556021" cy="1340742"/>
            </a:xfrm>
          </p:grpSpPr>
          <p:grpSp>
            <p:nvGrpSpPr>
              <p:cNvPr id="14" name="Group 13">
                <a:extLst>
                  <a:ext uri="{FF2B5EF4-FFF2-40B4-BE49-F238E27FC236}">
                    <a16:creationId xmlns:a16="http://schemas.microsoft.com/office/drawing/2014/main" id="{68BACF21-4085-4C3D-92EE-1F2027670DFC}"/>
                  </a:ext>
                </a:extLst>
              </p:cNvPr>
              <p:cNvGrpSpPr/>
              <p:nvPr/>
            </p:nvGrpSpPr>
            <p:grpSpPr>
              <a:xfrm rot="10800000">
                <a:off x="9126695" y="1625659"/>
                <a:ext cx="685902" cy="514518"/>
                <a:chOff x="909474" y="675900"/>
                <a:chExt cx="1079771" cy="896571"/>
              </a:xfrm>
            </p:grpSpPr>
            <p:sp>
              <p:nvSpPr>
                <p:cNvPr id="28" name="Rectangle 27">
                  <a:extLst>
                    <a:ext uri="{FF2B5EF4-FFF2-40B4-BE49-F238E27FC236}">
                      <a16:creationId xmlns:a16="http://schemas.microsoft.com/office/drawing/2014/main" id="{7B399EC3-C292-4F64-BFAC-F6BC2FAE7785}"/>
                    </a:ext>
                  </a:extLst>
                </p:cNvPr>
                <p:cNvSpPr/>
                <p:nvPr/>
              </p:nvSpPr>
              <p:spPr>
                <a:xfrm rot="10800000">
                  <a:off x="909474" y="676127"/>
                  <a:ext cx="1079770" cy="896344"/>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a:extLst>
                    <a:ext uri="{FF2B5EF4-FFF2-40B4-BE49-F238E27FC236}">
                      <a16:creationId xmlns:a16="http://schemas.microsoft.com/office/drawing/2014/main" id="{CB4FC837-174B-4A92-A5BD-7D2E75129B20}"/>
                    </a:ext>
                  </a:extLst>
                </p:cNvPr>
                <p:cNvSpPr/>
                <p:nvPr/>
              </p:nvSpPr>
              <p:spPr>
                <a:xfrm rot="10800000">
                  <a:off x="909475" y="675900"/>
                  <a:ext cx="1079770" cy="8963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Rounded Corners 29">
                  <a:extLst>
                    <a:ext uri="{FF2B5EF4-FFF2-40B4-BE49-F238E27FC236}">
                      <a16:creationId xmlns:a16="http://schemas.microsoft.com/office/drawing/2014/main" id="{29A5C6B0-13BA-4CFD-B2D2-16BA6CFF9312}"/>
                    </a:ext>
                  </a:extLst>
                </p:cNvPr>
                <p:cNvSpPr/>
                <p:nvPr/>
              </p:nvSpPr>
              <p:spPr>
                <a:xfrm rot="10800000">
                  <a:off x="1641153" y="855394"/>
                  <a:ext cx="101364" cy="515566"/>
                </a:xfrm>
                <a:prstGeom prst="roundRect">
                  <a:avLst>
                    <a:gd name="adj" fmla="val 36037"/>
                  </a:avLst>
                </a:prstGeom>
                <a:gradFill flip="none" rotWithShape="1">
                  <a:gsLst>
                    <a:gs pos="90250">
                      <a:srgbClr val="F2F2F2">
                        <a:alpha val="29000"/>
                      </a:srgbClr>
                    </a:gs>
                    <a:gs pos="0">
                      <a:schemeClr val="bg1">
                        <a:lumMod val="50000"/>
                        <a:alpha val="63000"/>
                      </a:schemeClr>
                    </a:gs>
                    <a:gs pos="50000">
                      <a:schemeClr val="bg1">
                        <a:lumMod val="95000"/>
                      </a:schemeClr>
                    </a:gs>
                    <a:gs pos="100000">
                      <a:schemeClr val="bg1">
                        <a:lumMod val="9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Rounded Corners 30">
                  <a:extLst>
                    <a:ext uri="{FF2B5EF4-FFF2-40B4-BE49-F238E27FC236}">
                      <a16:creationId xmlns:a16="http://schemas.microsoft.com/office/drawing/2014/main" id="{D03565EC-8FE3-4110-8A06-20FB8A252424}"/>
                    </a:ext>
                  </a:extLst>
                </p:cNvPr>
                <p:cNvSpPr/>
                <p:nvPr/>
              </p:nvSpPr>
              <p:spPr>
                <a:xfrm rot="10800000">
                  <a:off x="1143871" y="866337"/>
                  <a:ext cx="101364" cy="515566"/>
                </a:xfrm>
                <a:prstGeom prst="roundRect">
                  <a:avLst>
                    <a:gd name="adj" fmla="val 36037"/>
                  </a:avLst>
                </a:prstGeom>
                <a:gradFill flip="none" rotWithShape="1">
                  <a:gsLst>
                    <a:gs pos="90250">
                      <a:srgbClr val="F2F2F2">
                        <a:alpha val="29000"/>
                      </a:srgbClr>
                    </a:gs>
                    <a:gs pos="0">
                      <a:schemeClr val="bg1">
                        <a:lumMod val="50000"/>
                        <a:alpha val="63000"/>
                      </a:schemeClr>
                    </a:gs>
                    <a:gs pos="50000">
                      <a:schemeClr val="bg1">
                        <a:lumMod val="95000"/>
                      </a:schemeClr>
                    </a:gs>
                    <a:gs pos="100000">
                      <a:schemeClr val="bg1">
                        <a:lumMod val="95000"/>
                      </a:schemeClr>
                    </a:gs>
                  </a:gsLst>
                  <a:lin ang="0" scaled="1"/>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2" name="Group 31">
                  <a:extLst>
                    <a:ext uri="{FF2B5EF4-FFF2-40B4-BE49-F238E27FC236}">
                      <a16:creationId xmlns:a16="http://schemas.microsoft.com/office/drawing/2014/main" id="{A158B7B7-51B8-457A-B552-62A0D5160946}"/>
                    </a:ext>
                  </a:extLst>
                </p:cNvPr>
                <p:cNvGrpSpPr/>
                <p:nvPr/>
              </p:nvGrpSpPr>
              <p:grpSpPr>
                <a:xfrm>
                  <a:off x="1381163" y="959596"/>
                  <a:ext cx="138655" cy="126532"/>
                  <a:chOff x="1381163" y="959596"/>
                  <a:chExt cx="138655" cy="126532"/>
                </a:xfrm>
              </p:grpSpPr>
              <p:sp>
                <p:nvSpPr>
                  <p:cNvPr id="34" name="Oval 33">
                    <a:extLst>
                      <a:ext uri="{FF2B5EF4-FFF2-40B4-BE49-F238E27FC236}">
                        <a16:creationId xmlns:a16="http://schemas.microsoft.com/office/drawing/2014/main" id="{E2A14B10-9D23-4A33-AC70-1963E4642EEF}"/>
                      </a:ext>
                    </a:extLst>
                  </p:cNvPr>
                  <p:cNvSpPr/>
                  <p:nvPr/>
                </p:nvSpPr>
                <p:spPr>
                  <a:xfrm rot="10800000">
                    <a:off x="1381163" y="959596"/>
                    <a:ext cx="138655" cy="126532"/>
                  </a:xfrm>
                  <a:prstGeom prst="ellipse">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Oval 34">
                    <a:extLst>
                      <a:ext uri="{FF2B5EF4-FFF2-40B4-BE49-F238E27FC236}">
                        <a16:creationId xmlns:a16="http://schemas.microsoft.com/office/drawing/2014/main" id="{76BD6481-7E61-4ABA-8DF7-2C856D87D4C4}"/>
                      </a:ext>
                    </a:extLst>
                  </p:cNvPr>
                  <p:cNvSpPr/>
                  <p:nvPr/>
                </p:nvSpPr>
                <p:spPr>
                  <a:xfrm rot="10800000">
                    <a:off x="1398599" y="973776"/>
                    <a:ext cx="103782" cy="981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 name="Oval 32">
                  <a:extLst>
                    <a:ext uri="{FF2B5EF4-FFF2-40B4-BE49-F238E27FC236}">
                      <a16:creationId xmlns:a16="http://schemas.microsoft.com/office/drawing/2014/main" id="{FA23BE45-CB6A-4795-86D8-9F6741073D7F}"/>
                    </a:ext>
                  </a:extLst>
                </p:cNvPr>
                <p:cNvSpPr/>
                <p:nvPr/>
              </p:nvSpPr>
              <p:spPr>
                <a:xfrm rot="10800000">
                  <a:off x="1381163" y="1257829"/>
                  <a:ext cx="138655" cy="126532"/>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5" name="Group 14">
                <a:extLst>
                  <a:ext uri="{FF2B5EF4-FFF2-40B4-BE49-F238E27FC236}">
                    <a16:creationId xmlns:a16="http://schemas.microsoft.com/office/drawing/2014/main" id="{A91952E6-5179-49BF-92DC-9B18A153E842}"/>
                  </a:ext>
                </a:extLst>
              </p:cNvPr>
              <p:cNvGrpSpPr/>
              <p:nvPr/>
            </p:nvGrpSpPr>
            <p:grpSpPr>
              <a:xfrm rot="10800000" flipV="1">
                <a:off x="8705917" y="799435"/>
                <a:ext cx="1556021" cy="920403"/>
                <a:chOff x="-278051" y="546916"/>
                <a:chExt cx="1931380" cy="1281275"/>
              </a:xfrm>
            </p:grpSpPr>
            <p:grpSp>
              <p:nvGrpSpPr>
                <p:cNvPr id="16" name="Group 15">
                  <a:extLst>
                    <a:ext uri="{FF2B5EF4-FFF2-40B4-BE49-F238E27FC236}">
                      <a16:creationId xmlns:a16="http://schemas.microsoft.com/office/drawing/2014/main" id="{EBD030D4-9E72-4F70-A6F4-F67B53344BD8}"/>
                    </a:ext>
                  </a:extLst>
                </p:cNvPr>
                <p:cNvGrpSpPr/>
                <p:nvPr/>
              </p:nvGrpSpPr>
              <p:grpSpPr>
                <a:xfrm>
                  <a:off x="148715" y="1057714"/>
                  <a:ext cx="1092517" cy="770477"/>
                  <a:chOff x="148715" y="1057714"/>
                  <a:chExt cx="1096371" cy="770477"/>
                </a:xfrm>
              </p:grpSpPr>
              <p:sp>
                <p:nvSpPr>
                  <p:cNvPr id="26" name="Rectangle 25">
                    <a:extLst>
                      <a:ext uri="{FF2B5EF4-FFF2-40B4-BE49-F238E27FC236}">
                        <a16:creationId xmlns:a16="http://schemas.microsoft.com/office/drawing/2014/main" id="{D33FD27E-0F16-4E2D-8C26-447C8D50B5A5}"/>
                      </a:ext>
                    </a:extLst>
                  </p:cNvPr>
                  <p:cNvSpPr/>
                  <p:nvPr/>
                </p:nvSpPr>
                <p:spPr>
                  <a:xfrm>
                    <a:off x="149617" y="1067700"/>
                    <a:ext cx="1095469" cy="76049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Rectangle 26">
                    <a:extLst>
                      <a:ext uri="{FF2B5EF4-FFF2-40B4-BE49-F238E27FC236}">
                        <a16:creationId xmlns:a16="http://schemas.microsoft.com/office/drawing/2014/main" id="{2A61A2C7-65D3-400B-A87F-1D6685211A3B}"/>
                      </a:ext>
                    </a:extLst>
                  </p:cNvPr>
                  <p:cNvSpPr/>
                  <p:nvPr/>
                </p:nvSpPr>
                <p:spPr>
                  <a:xfrm>
                    <a:off x="148715" y="1057714"/>
                    <a:ext cx="1095469" cy="760491"/>
                  </a:xfrm>
                  <a:prstGeom prst="rect">
                    <a:avLst/>
                  </a:prstGeom>
                  <a:gradFill flip="none" rotWithShape="1">
                    <a:gsLst>
                      <a:gs pos="0">
                        <a:schemeClr val="bg1">
                          <a:shade val="30000"/>
                          <a:satMod val="115000"/>
                          <a:alpha val="65000"/>
                        </a:schemeClr>
                      </a:gs>
                      <a:gs pos="29202">
                        <a:schemeClr val="bg1">
                          <a:alpha val="66000"/>
                        </a:schemeClr>
                      </a:gs>
                      <a:gs pos="83000">
                        <a:schemeClr val="bg1">
                          <a:alpha val="57000"/>
                        </a:schemeClr>
                      </a:gs>
                      <a:gs pos="100000">
                        <a:schemeClr val="bg1">
                          <a:shade val="100000"/>
                          <a:satMod val="115000"/>
                          <a:alpha val="5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Rectangle: Rounded Corners 16">
                  <a:extLst>
                    <a:ext uri="{FF2B5EF4-FFF2-40B4-BE49-F238E27FC236}">
                      <a16:creationId xmlns:a16="http://schemas.microsoft.com/office/drawing/2014/main" id="{67DCD8D8-06A7-4A11-A95F-9F702FFB7FC9}"/>
                    </a:ext>
                  </a:extLst>
                </p:cNvPr>
                <p:cNvSpPr/>
                <p:nvPr/>
              </p:nvSpPr>
              <p:spPr>
                <a:xfrm>
                  <a:off x="474256" y="1260279"/>
                  <a:ext cx="407406" cy="271604"/>
                </a:xfrm>
                <a:prstGeom prst="roundRect">
                  <a:avLst>
                    <a:gd name="adj" fmla="val 37879"/>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383F98ED-59E2-4EDB-93F4-F883A6DE49F0}"/>
                    </a:ext>
                  </a:extLst>
                </p:cNvPr>
                <p:cNvGrpSpPr/>
                <p:nvPr/>
              </p:nvGrpSpPr>
              <p:grpSpPr>
                <a:xfrm>
                  <a:off x="1037103" y="546916"/>
                  <a:ext cx="616226" cy="732992"/>
                  <a:chOff x="1037103" y="546916"/>
                  <a:chExt cx="616226" cy="732992"/>
                </a:xfrm>
              </p:grpSpPr>
              <p:sp>
                <p:nvSpPr>
                  <p:cNvPr id="23" name="Octagon 22">
                    <a:extLst>
                      <a:ext uri="{FF2B5EF4-FFF2-40B4-BE49-F238E27FC236}">
                        <a16:creationId xmlns:a16="http://schemas.microsoft.com/office/drawing/2014/main" id="{10261D91-A1F4-4E40-88A1-F7300EC16C40}"/>
                      </a:ext>
                    </a:extLst>
                  </p:cNvPr>
                  <p:cNvSpPr/>
                  <p:nvPr/>
                </p:nvSpPr>
                <p:spPr>
                  <a:xfrm>
                    <a:off x="1037103" y="555808"/>
                    <a:ext cx="616226" cy="724100"/>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Octagon 23">
                    <a:extLst>
                      <a:ext uri="{FF2B5EF4-FFF2-40B4-BE49-F238E27FC236}">
                        <a16:creationId xmlns:a16="http://schemas.microsoft.com/office/drawing/2014/main" id="{66C04304-C379-45E5-B932-421C007FEC28}"/>
                      </a:ext>
                    </a:extLst>
                  </p:cNvPr>
                  <p:cNvSpPr/>
                  <p:nvPr/>
                </p:nvSpPr>
                <p:spPr>
                  <a:xfrm>
                    <a:off x="1037103" y="546916"/>
                    <a:ext cx="616226" cy="724100"/>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Oval 24">
                    <a:extLst>
                      <a:ext uri="{FF2B5EF4-FFF2-40B4-BE49-F238E27FC236}">
                        <a16:creationId xmlns:a16="http://schemas.microsoft.com/office/drawing/2014/main" id="{B1B5918A-CD59-416C-B4F0-670B25BCA68B}"/>
                      </a:ext>
                    </a:extLst>
                  </p:cNvPr>
                  <p:cNvSpPr/>
                  <p:nvPr/>
                </p:nvSpPr>
                <p:spPr>
                  <a:xfrm>
                    <a:off x="1208492" y="789286"/>
                    <a:ext cx="248478" cy="23965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9" name="Group 18">
                  <a:extLst>
                    <a:ext uri="{FF2B5EF4-FFF2-40B4-BE49-F238E27FC236}">
                      <a16:creationId xmlns:a16="http://schemas.microsoft.com/office/drawing/2014/main" id="{DE8795D6-5C38-41B1-9415-F9098F098FDE}"/>
                    </a:ext>
                  </a:extLst>
                </p:cNvPr>
                <p:cNvGrpSpPr/>
                <p:nvPr/>
              </p:nvGrpSpPr>
              <p:grpSpPr>
                <a:xfrm>
                  <a:off x="-278051" y="551362"/>
                  <a:ext cx="616226" cy="732992"/>
                  <a:chOff x="-278051" y="551362"/>
                  <a:chExt cx="616226" cy="732992"/>
                </a:xfrm>
              </p:grpSpPr>
              <p:sp>
                <p:nvSpPr>
                  <p:cNvPr id="20" name="Octagon 19">
                    <a:extLst>
                      <a:ext uri="{FF2B5EF4-FFF2-40B4-BE49-F238E27FC236}">
                        <a16:creationId xmlns:a16="http://schemas.microsoft.com/office/drawing/2014/main" id="{C7DF75AA-22D7-4785-8C28-843C667B8990}"/>
                      </a:ext>
                    </a:extLst>
                  </p:cNvPr>
                  <p:cNvSpPr/>
                  <p:nvPr/>
                </p:nvSpPr>
                <p:spPr>
                  <a:xfrm>
                    <a:off x="-278051" y="560254"/>
                    <a:ext cx="616226" cy="724100"/>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Octagon 20">
                    <a:extLst>
                      <a:ext uri="{FF2B5EF4-FFF2-40B4-BE49-F238E27FC236}">
                        <a16:creationId xmlns:a16="http://schemas.microsoft.com/office/drawing/2014/main" id="{141075FF-F47E-4C84-8039-05963FC61D3B}"/>
                      </a:ext>
                    </a:extLst>
                  </p:cNvPr>
                  <p:cNvSpPr/>
                  <p:nvPr/>
                </p:nvSpPr>
                <p:spPr>
                  <a:xfrm>
                    <a:off x="-278051" y="551362"/>
                    <a:ext cx="616226" cy="724100"/>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a:extLst>
                      <a:ext uri="{FF2B5EF4-FFF2-40B4-BE49-F238E27FC236}">
                        <a16:creationId xmlns:a16="http://schemas.microsoft.com/office/drawing/2014/main" id="{CD75BABB-35F0-4182-92E3-19B5A719BB19}"/>
                      </a:ext>
                    </a:extLst>
                  </p:cNvPr>
                  <p:cNvSpPr/>
                  <p:nvPr/>
                </p:nvSpPr>
                <p:spPr>
                  <a:xfrm>
                    <a:off x="-106662" y="793732"/>
                    <a:ext cx="248478" cy="23965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grpSp>
      <p:grpSp>
        <p:nvGrpSpPr>
          <p:cNvPr id="79" name="Group 78">
            <a:extLst>
              <a:ext uri="{FF2B5EF4-FFF2-40B4-BE49-F238E27FC236}">
                <a16:creationId xmlns:a16="http://schemas.microsoft.com/office/drawing/2014/main" id="{7EF56784-C670-4376-85DB-83DE77469C25}"/>
              </a:ext>
            </a:extLst>
          </p:cNvPr>
          <p:cNvGrpSpPr/>
          <p:nvPr/>
        </p:nvGrpSpPr>
        <p:grpSpPr>
          <a:xfrm>
            <a:off x="6373449" y="1078112"/>
            <a:ext cx="4905375" cy="4905375"/>
            <a:chOff x="6373449" y="1078112"/>
            <a:chExt cx="4905375" cy="4905375"/>
          </a:xfrm>
        </p:grpSpPr>
        <p:pic>
          <p:nvPicPr>
            <p:cNvPr id="74" name="Picture 8" descr="Milwaukee Digital Multimeter">
              <a:extLst>
                <a:ext uri="{FF2B5EF4-FFF2-40B4-BE49-F238E27FC236}">
                  <a16:creationId xmlns:a16="http://schemas.microsoft.com/office/drawing/2014/main" id="{03882008-E03D-4C32-B531-DF7BE55409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28" b="98511" l="10000" r="90000">
                          <a14:foregroundMark x1="32128" y1="2128" x2="32128" y2="2128"/>
                          <a14:foregroundMark x1="71702" y1="8298" x2="71702" y2="8298"/>
                          <a14:foregroundMark x1="74681" y1="12979" x2="74681" y2="12979"/>
                          <a14:foregroundMark x1="65532" y1="93830" x2="65532" y2="93830"/>
                          <a14:foregroundMark x1="58298" y1="97872" x2="58298" y2="97872"/>
                          <a14:foregroundMark x1="35745" y1="98511" x2="35745" y2="98511"/>
                          <a14:foregroundMark x1="28936" y1="84043" x2="28936" y2="84043"/>
                          <a14:foregroundMark x1="28511" y1="52340" x2="28511" y2="52340"/>
                          <a14:foregroundMark x1="27234" y1="54681" x2="27234" y2="54681"/>
                          <a14:foregroundMark x1="27234" y1="60851" x2="27234" y2="60851"/>
                          <a14:foregroundMark x1="29362" y1="67872" x2="29362" y2="67872"/>
                          <a14:foregroundMark x1="30000" y1="68085" x2="30000" y2="68085"/>
                          <a14:foregroundMark x1="28723" y1="47660" x2="28723" y2="47660"/>
                          <a14:foregroundMark x1="27872" y1="36809" x2="27872" y2="36809"/>
                        </a14:backgroundRemoval>
                      </a14:imgEffect>
                    </a14:imgLayer>
                  </a14:imgProps>
                </a:ext>
                <a:ext uri="{28A0092B-C50C-407E-A947-70E740481C1C}">
                  <a14:useLocalDpi xmlns:a14="http://schemas.microsoft.com/office/drawing/2010/main" val="0"/>
                </a:ext>
              </a:extLst>
            </a:blip>
            <a:srcRect/>
            <a:stretch>
              <a:fillRect/>
            </a:stretch>
          </p:blipFill>
          <p:spPr bwMode="auto">
            <a:xfrm>
              <a:off x="6373449" y="1078112"/>
              <a:ext cx="4905375" cy="4905375"/>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49F0975E-6D9F-460C-9C02-6FDEFBDF2D67}"/>
                </a:ext>
              </a:extLst>
            </p:cNvPr>
            <p:cNvSpPr txBox="1"/>
            <p:nvPr/>
          </p:nvSpPr>
          <p:spPr>
            <a:xfrm>
              <a:off x="7891793" y="1604029"/>
              <a:ext cx="1247113" cy="769441"/>
            </a:xfrm>
            <a:prstGeom prst="rect">
              <a:avLst/>
            </a:prstGeom>
            <a:solidFill>
              <a:schemeClr val="bg1">
                <a:lumMod val="50000"/>
              </a:schemeClr>
            </a:solidFill>
          </p:spPr>
          <p:txBody>
            <a:bodyPr wrap="square" rtlCol="0">
              <a:spAutoFit/>
            </a:bodyPr>
            <a:lstStyle/>
            <a:p>
              <a:r>
                <a:rPr lang="en-US" sz="4400" i="1" dirty="0">
                  <a:latin typeface="Arial" panose="020B0604020202020204" pitchFamily="34" charset="0"/>
                  <a:cs typeface="Arial" panose="020B0604020202020204" pitchFamily="34" charset="0"/>
                </a:rPr>
                <a:t>240</a:t>
              </a:r>
            </a:p>
          </p:txBody>
        </p:sp>
      </p:grpSp>
      <p:sp>
        <p:nvSpPr>
          <p:cNvPr id="80" name="TextBox 79">
            <a:extLst>
              <a:ext uri="{FF2B5EF4-FFF2-40B4-BE49-F238E27FC236}">
                <a16:creationId xmlns:a16="http://schemas.microsoft.com/office/drawing/2014/main" id="{4AC68928-F6BA-4C75-9483-BF41E3904C0C}"/>
              </a:ext>
            </a:extLst>
          </p:cNvPr>
          <p:cNvSpPr txBox="1"/>
          <p:nvPr/>
        </p:nvSpPr>
        <p:spPr>
          <a:xfrm>
            <a:off x="3705225" y="323850"/>
            <a:ext cx="451485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Single Phase, 240 V Nominal </a:t>
            </a:r>
          </a:p>
        </p:txBody>
      </p:sp>
      <p:sp>
        <p:nvSpPr>
          <p:cNvPr id="81" name="TextBox 80">
            <a:extLst>
              <a:ext uri="{FF2B5EF4-FFF2-40B4-BE49-F238E27FC236}">
                <a16:creationId xmlns:a16="http://schemas.microsoft.com/office/drawing/2014/main" id="{4C2EB65B-C695-4829-9AC1-87570B95D8CC}"/>
              </a:ext>
            </a:extLst>
          </p:cNvPr>
          <p:cNvSpPr txBox="1"/>
          <p:nvPr/>
        </p:nvSpPr>
        <p:spPr>
          <a:xfrm>
            <a:off x="3197450" y="1448355"/>
            <a:ext cx="335911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120V phase “A”</a:t>
            </a:r>
          </a:p>
        </p:txBody>
      </p:sp>
      <p:sp>
        <p:nvSpPr>
          <p:cNvPr id="83" name="TextBox 82">
            <a:extLst>
              <a:ext uri="{FF2B5EF4-FFF2-40B4-BE49-F238E27FC236}">
                <a16:creationId xmlns:a16="http://schemas.microsoft.com/office/drawing/2014/main" id="{E10AFB5C-B38E-45E6-AED8-03ED272967E4}"/>
              </a:ext>
            </a:extLst>
          </p:cNvPr>
          <p:cNvSpPr txBox="1"/>
          <p:nvPr/>
        </p:nvSpPr>
        <p:spPr>
          <a:xfrm>
            <a:off x="4278771" y="1812240"/>
            <a:ext cx="335911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120V phase “B”</a:t>
            </a:r>
          </a:p>
        </p:txBody>
      </p:sp>
      <p:cxnSp>
        <p:nvCxnSpPr>
          <p:cNvPr id="86" name="Straight Arrow Connector 85">
            <a:extLst>
              <a:ext uri="{FF2B5EF4-FFF2-40B4-BE49-F238E27FC236}">
                <a16:creationId xmlns:a16="http://schemas.microsoft.com/office/drawing/2014/main" id="{D971F891-207A-4E5D-B725-2F7C61257B5D}"/>
              </a:ext>
            </a:extLst>
          </p:cNvPr>
          <p:cNvCxnSpPr/>
          <p:nvPr/>
        </p:nvCxnSpPr>
        <p:spPr>
          <a:xfrm flipH="1">
            <a:off x="1791082" y="1759582"/>
            <a:ext cx="1406368" cy="11529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87A86A66-6047-4364-A93D-6B205E5D9956}"/>
              </a:ext>
            </a:extLst>
          </p:cNvPr>
          <p:cNvCxnSpPr>
            <a:cxnSpLocks/>
          </p:cNvCxnSpPr>
          <p:nvPr/>
        </p:nvCxnSpPr>
        <p:spPr>
          <a:xfrm flipH="1">
            <a:off x="2588716" y="2139475"/>
            <a:ext cx="1921434" cy="9563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Freeform: Shape 76">
            <a:extLst>
              <a:ext uri="{FF2B5EF4-FFF2-40B4-BE49-F238E27FC236}">
                <a16:creationId xmlns:a16="http://schemas.microsoft.com/office/drawing/2014/main" id="{D2C7F851-46D2-4836-8FB7-9679CD6D6D56}"/>
              </a:ext>
            </a:extLst>
          </p:cNvPr>
          <p:cNvSpPr/>
          <p:nvPr/>
        </p:nvSpPr>
        <p:spPr>
          <a:xfrm>
            <a:off x="2667521" y="2912526"/>
            <a:ext cx="6400800" cy="3537398"/>
          </a:xfrm>
          <a:custGeom>
            <a:avLst/>
            <a:gdLst>
              <a:gd name="connsiteX0" fmla="*/ 6400800 w 6400800"/>
              <a:gd name="connsiteY0" fmla="*/ 2497858 h 3537398"/>
              <a:gd name="connsiteX1" fmla="*/ 4657725 w 6400800"/>
              <a:gd name="connsiteY1" fmla="*/ 3497983 h 3537398"/>
              <a:gd name="connsiteX2" fmla="*/ 3228975 w 6400800"/>
              <a:gd name="connsiteY2" fmla="*/ 3212233 h 3537398"/>
              <a:gd name="connsiteX3" fmla="*/ 2781300 w 6400800"/>
              <a:gd name="connsiteY3" fmla="*/ 2069233 h 3537398"/>
              <a:gd name="connsiteX4" fmla="*/ 2486025 w 6400800"/>
              <a:gd name="connsiteY4" fmla="*/ 792883 h 3537398"/>
              <a:gd name="connsiteX5" fmla="*/ 1581150 w 6400800"/>
              <a:gd name="connsiteY5" fmla="*/ 49933 h 3537398"/>
              <a:gd name="connsiteX6" fmla="*/ 714375 w 6400800"/>
              <a:gd name="connsiteY6" fmla="*/ 88033 h 3537398"/>
              <a:gd name="connsiteX7" fmla="*/ 0 w 6400800"/>
              <a:gd name="connsiteY7" fmla="*/ 249958 h 35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0" h="3537398">
                <a:moveTo>
                  <a:pt x="6400800" y="2497858"/>
                </a:moveTo>
                <a:cubicBezTo>
                  <a:pt x="5793581" y="2938389"/>
                  <a:pt x="5186362" y="3378921"/>
                  <a:pt x="4657725" y="3497983"/>
                </a:cubicBezTo>
                <a:cubicBezTo>
                  <a:pt x="4129088" y="3617045"/>
                  <a:pt x="3541712" y="3450358"/>
                  <a:pt x="3228975" y="3212233"/>
                </a:cubicBezTo>
                <a:cubicBezTo>
                  <a:pt x="2916237" y="2974108"/>
                  <a:pt x="2905125" y="2472458"/>
                  <a:pt x="2781300" y="2069233"/>
                </a:cubicBezTo>
                <a:cubicBezTo>
                  <a:pt x="2657475" y="1666008"/>
                  <a:pt x="2686050" y="1129433"/>
                  <a:pt x="2486025" y="792883"/>
                </a:cubicBezTo>
                <a:cubicBezTo>
                  <a:pt x="2286000" y="456333"/>
                  <a:pt x="1876425" y="167408"/>
                  <a:pt x="1581150" y="49933"/>
                </a:cubicBezTo>
                <a:cubicBezTo>
                  <a:pt x="1285875" y="-67542"/>
                  <a:pt x="977900" y="54696"/>
                  <a:pt x="714375" y="88033"/>
                </a:cubicBezTo>
                <a:cubicBezTo>
                  <a:pt x="450850" y="121370"/>
                  <a:pt x="225425" y="185664"/>
                  <a:pt x="0" y="24995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97A1B60-E304-4AB6-8DB8-1F8A5BE840A7}"/>
              </a:ext>
            </a:extLst>
          </p:cNvPr>
          <p:cNvSpPr/>
          <p:nvPr/>
        </p:nvSpPr>
        <p:spPr>
          <a:xfrm>
            <a:off x="388048" y="3162300"/>
            <a:ext cx="8127302" cy="3355984"/>
          </a:xfrm>
          <a:custGeom>
            <a:avLst/>
            <a:gdLst>
              <a:gd name="connsiteX0" fmla="*/ 8127302 w 8127302"/>
              <a:gd name="connsiteY0" fmla="*/ 2219325 h 3355984"/>
              <a:gd name="connsiteX1" fmla="*/ 6631877 w 8127302"/>
              <a:gd name="connsiteY1" fmla="*/ 3057525 h 3355984"/>
              <a:gd name="connsiteX2" fmla="*/ 3431477 w 8127302"/>
              <a:gd name="connsiteY2" fmla="*/ 3343275 h 3355984"/>
              <a:gd name="connsiteX3" fmla="*/ 783527 w 8127302"/>
              <a:gd name="connsiteY3" fmla="*/ 3095625 h 3355984"/>
              <a:gd name="connsiteX4" fmla="*/ 2477 w 8127302"/>
              <a:gd name="connsiteY4" fmla="*/ 1343025 h 3355984"/>
              <a:gd name="connsiteX5" fmla="*/ 554927 w 8127302"/>
              <a:gd name="connsiteY5" fmla="*/ 247650 h 3355984"/>
              <a:gd name="connsiteX6" fmla="*/ 1078802 w 8127302"/>
              <a:gd name="connsiteY6" fmla="*/ 0 h 3355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7302" h="3355984">
                <a:moveTo>
                  <a:pt x="8127302" y="2219325"/>
                </a:moveTo>
                <a:cubicBezTo>
                  <a:pt x="7770908" y="2544762"/>
                  <a:pt x="7414514" y="2870200"/>
                  <a:pt x="6631877" y="3057525"/>
                </a:cubicBezTo>
                <a:cubicBezTo>
                  <a:pt x="5849240" y="3244850"/>
                  <a:pt x="4406202" y="3336925"/>
                  <a:pt x="3431477" y="3343275"/>
                </a:cubicBezTo>
                <a:cubicBezTo>
                  <a:pt x="2456752" y="3349625"/>
                  <a:pt x="1355027" y="3429000"/>
                  <a:pt x="783527" y="3095625"/>
                </a:cubicBezTo>
                <a:cubicBezTo>
                  <a:pt x="212027" y="2762250"/>
                  <a:pt x="40577" y="1817687"/>
                  <a:pt x="2477" y="1343025"/>
                </a:cubicBezTo>
                <a:cubicBezTo>
                  <a:pt x="-35623" y="868363"/>
                  <a:pt x="375540" y="471487"/>
                  <a:pt x="554927" y="247650"/>
                </a:cubicBezTo>
                <a:cubicBezTo>
                  <a:pt x="734314" y="23813"/>
                  <a:pt x="906558" y="11906"/>
                  <a:pt x="1078802"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789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7CAD81-5D9E-4754-B2F4-0B0FA4246F12}"/>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Milwaukee 400 Amp AC Digital Clamp Meter-2235-20 - The Home Depot">
            <a:extLst>
              <a:ext uri="{FF2B5EF4-FFF2-40B4-BE49-F238E27FC236}">
                <a16:creationId xmlns:a16="http://schemas.microsoft.com/office/drawing/2014/main" id="{8C7D9D65-65E2-4571-A9A2-E19808A07EF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00" b="98800" l="10000" r="90000">
                        <a14:foregroundMark x1="51300" y1="2400" x2="51300" y2="2400"/>
                        <a14:foregroundMark x1="52200" y1="2100" x2="52200" y2="2100"/>
                        <a14:foregroundMark x1="59400" y1="93100" x2="59400" y2="93100"/>
                        <a14:foregroundMark x1="60300" y1="98200" x2="60300" y2="98200"/>
                        <a14:foregroundMark x1="59900" y1="98800" x2="59900" y2="98800"/>
                        <a14:foregroundMark x1="37400" y1="49700" x2="37400" y2="49700"/>
                        <a14:foregroundMark x1="38300" y1="34600" x2="38300" y2="34600"/>
                      </a14:backgroundRemoval>
                    </a14:imgEffect>
                  </a14:imgLayer>
                </a14:imgProps>
              </a:ext>
              <a:ext uri="{28A0092B-C50C-407E-A947-70E740481C1C}">
                <a14:useLocalDpi xmlns:a14="http://schemas.microsoft.com/office/drawing/2010/main" val="0"/>
              </a:ext>
            </a:extLst>
          </a:blip>
          <a:srcRect/>
          <a:stretch>
            <a:fillRect/>
          </a:stretch>
        </p:blipFill>
        <p:spPr bwMode="auto">
          <a:xfrm rot="749335">
            <a:off x="321462" y="1083461"/>
            <a:ext cx="5267325" cy="52673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21DC9C4-4576-4875-AC77-7950DA4C4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14" y="403226"/>
            <a:ext cx="4538661" cy="605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6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DD2D9-27D0-4DB6-8AF8-34606FCA6BBC}"/>
              </a:ext>
            </a:extLst>
          </p:cNvPr>
          <p:cNvSpPr txBox="1"/>
          <p:nvPr/>
        </p:nvSpPr>
        <p:spPr>
          <a:xfrm>
            <a:off x="284672" y="321334"/>
            <a:ext cx="11179834" cy="1938992"/>
          </a:xfrm>
          <a:prstGeom prst="rect">
            <a:avLst/>
          </a:prstGeom>
          <a:noFill/>
        </p:spPr>
        <p:txBody>
          <a:bodyPr wrap="square" rtlCol="0">
            <a:spAutoFit/>
          </a:bodyPr>
          <a:lstStyle/>
          <a:p>
            <a:r>
              <a:rPr lang="en-US" sz="4000" b="0" i="0" dirty="0">
                <a:solidFill>
                  <a:srgbClr val="333333"/>
                </a:solidFill>
                <a:effectLst/>
                <a:latin typeface="Times New Roman" panose="02020603050405020304" pitchFamily="18" charset="0"/>
                <a:cs typeface="Times New Roman" panose="02020603050405020304" pitchFamily="18" charset="0"/>
              </a:rPr>
              <a:t>All electrical devices and appliances are required to have electrical information printed somewhere on the product.  The photo below shows one of these tags.</a:t>
            </a:r>
            <a:endParaRPr lang="en-US" sz="4000" dirty="0">
              <a:latin typeface="Times New Roman" panose="02020603050405020304" pitchFamily="18" charset="0"/>
              <a:cs typeface="Times New Roman" panose="02020603050405020304" pitchFamily="18" charset="0"/>
            </a:endParaRPr>
          </a:p>
        </p:txBody>
      </p:sp>
      <p:pic>
        <p:nvPicPr>
          <p:cNvPr id="4098" name="Picture 2" descr="The Toaster Oven Chronicles: Part 2 | foodunderground">
            <a:extLst>
              <a:ext uri="{FF2B5EF4-FFF2-40B4-BE49-F238E27FC236}">
                <a16:creationId xmlns:a16="http://schemas.microsoft.com/office/drawing/2014/main" id="{D3871DD8-2A15-489F-BB7B-928595B528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79" t="32432" r="22961" b="20272"/>
          <a:stretch/>
        </p:blipFill>
        <p:spPr bwMode="auto">
          <a:xfrm>
            <a:off x="2958781" y="2392799"/>
            <a:ext cx="6274438" cy="38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4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34CCDE-6E5B-4E44-91EB-744B948D716E}"/>
              </a:ext>
            </a:extLst>
          </p:cNvPr>
          <p:cNvSpPr txBox="1"/>
          <p:nvPr/>
        </p:nvSpPr>
        <p:spPr>
          <a:xfrm>
            <a:off x="209551" y="104416"/>
            <a:ext cx="11982449" cy="6247864"/>
          </a:xfrm>
          <a:prstGeom prst="rect">
            <a:avLst/>
          </a:prstGeom>
          <a:noFill/>
        </p:spPr>
        <p:txBody>
          <a:bodyPr wrap="square" rtlCol="0">
            <a:spAutoFit/>
          </a:bodyPr>
          <a:lstStyle/>
          <a:p>
            <a:r>
              <a:rPr lang="en-US" sz="4000" b="0" i="0" dirty="0">
                <a:solidFill>
                  <a:srgbClr val="333333"/>
                </a:solidFill>
                <a:effectLst/>
                <a:latin typeface="Times New Roman" panose="02020603050405020304" pitchFamily="18" charset="0"/>
                <a:cs typeface="Times New Roman" panose="02020603050405020304" pitchFamily="18" charset="0"/>
              </a:rPr>
              <a:t>This appliance nameplate happens to be a toaster oven. The tag states the oven operates at 120 volts at 60 Hertz (Hertz is the frequency of power, or how many times per second alternating power completes one cycle, all power in the United States operates at 60 Hertz).  The power consumption of the toaster oven is 1,300 watts.  Knowing the appliance operates at 120 volts and uses 1,300 watts, we can use ohms law to calculate how many amps it draws, useful for determining correct circuit breaker and wire sizing, or the resistance of the product.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528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5B23DEFA-E394-4B5C-9F40-AF81A7A23EB7}"/>
              </a:ext>
            </a:extLst>
          </p:cNvPr>
          <p:cNvGrpSpPr/>
          <p:nvPr/>
        </p:nvGrpSpPr>
        <p:grpSpPr>
          <a:xfrm>
            <a:off x="209551" y="257176"/>
            <a:ext cx="5267324" cy="5114924"/>
            <a:chOff x="6292748" y="1397477"/>
            <a:chExt cx="4914869" cy="5158594"/>
          </a:xfrm>
        </p:grpSpPr>
        <p:sp>
          <p:nvSpPr>
            <p:cNvPr id="20" name="Oval 19">
              <a:extLst>
                <a:ext uri="{FF2B5EF4-FFF2-40B4-BE49-F238E27FC236}">
                  <a16:creationId xmlns:a16="http://schemas.microsoft.com/office/drawing/2014/main" id="{E6302C5F-9F7E-4876-B278-5E71F89415D5}"/>
                </a:ext>
              </a:extLst>
            </p:cNvPr>
            <p:cNvSpPr/>
            <p:nvPr/>
          </p:nvSpPr>
          <p:spPr>
            <a:xfrm>
              <a:off x="6292748" y="1397477"/>
              <a:ext cx="4914869" cy="51585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3E9A80BB-2AFC-4816-AEC9-04B1FD1C9DD9}"/>
                </a:ext>
              </a:extLst>
            </p:cNvPr>
            <p:cNvCxnSpPr>
              <a:cxnSpLocks/>
            </p:cNvCxnSpPr>
            <p:nvPr/>
          </p:nvCxnSpPr>
          <p:spPr>
            <a:xfrm>
              <a:off x="6292749" y="3818622"/>
              <a:ext cx="4914868" cy="133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213E07-3926-4323-BE7C-34B91B0F3B7D}"/>
                </a:ext>
              </a:extLst>
            </p:cNvPr>
            <p:cNvCxnSpPr>
              <a:cxnSpLocks/>
            </p:cNvCxnSpPr>
            <p:nvPr/>
          </p:nvCxnSpPr>
          <p:spPr>
            <a:xfrm flipH="1">
              <a:off x="8750183" y="3831941"/>
              <a:ext cx="1182" cy="2724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60E2CD51-0357-43A0-8836-E6C1398DF865}"/>
              </a:ext>
            </a:extLst>
          </p:cNvPr>
          <p:cNvSpPr txBox="1"/>
          <p:nvPr/>
        </p:nvSpPr>
        <p:spPr>
          <a:xfrm>
            <a:off x="1881701" y="701070"/>
            <a:ext cx="1923023" cy="1569660"/>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W</a:t>
            </a:r>
            <a:endParaRPr lang="en-US" sz="40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WATTS</a:t>
            </a:r>
          </a:p>
          <a:p>
            <a:pPr algn="ctr"/>
            <a:r>
              <a:rPr lang="en-US" sz="2800" b="1" dirty="0">
                <a:latin typeface="Times New Roman" panose="02020603050405020304" pitchFamily="18" charset="0"/>
                <a:cs typeface="Times New Roman" panose="02020603050405020304" pitchFamily="18" charset="0"/>
              </a:rPr>
              <a:t>(POWER)</a:t>
            </a:r>
          </a:p>
        </p:txBody>
      </p:sp>
      <p:sp>
        <p:nvSpPr>
          <p:cNvPr id="27" name="TextBox 26">
            <a:extLst>
              <a:ext uri="{FF2B5EF4-FFF2-40B4-BE49-F238E27FC236}">
                <a16:creationId xmlns:a16="http://schemas.microsoft.com/office/drawing/2014/main" id="{992DD582-60CD-4D91-888F-D6D85322E81D}"/>
              </a:ext>
            </a:extLst>
          </p:cNvPr>
          <p:cNvSpPr txBox="1"/>
          <p:nvPr/>
        </p:nvSpPr>
        <p:spPr>
          <a:xfrm>
            <a:off x="635170" y="2871924"/>
            <a:ext cx="2208043"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a:t>
            </a:r>
          </a:p>
          <a:p>
            <a:pPr algn="ctr"/>
            <a:r>
              <a:rPr lang="en-US" sz="2800" b="1" dirty="0">
                <a:latin typeface="Times New Roman" panose="02020603050405020304" pitchFamily="18" charset="0"/>
                <a:cs typeface="Times New Roman" panose="02020603050405020304" pitchFamily="18" charset="0"/>
              </a:rPr>
              <a:t>AMPS</a:t>
            </a:r>
          </a:p>
          <a:p>
            <a:pPr algn="ctr"/>
            <a:r>
              <a:rPr lang="en-US" sz="2800" b="1" dirty="0">
                <a:latin typeface="Times New Roman" panose="02020603050405020304" pitchFamily="18" charset="0"/>
                <a:cs typeface="Times New Roman" panose="02020603050405020304" pitchFamily="18" charset="0"/>
              </a:rPr>
              <a:t>(CURRENT)</a:t>
            </a:r>
          </a:p>
        </p:txBody>
      </p:sp>
      <p:sp>
        <p:nvSpPr>
          <p:cNvPr id="30" name="TextBox 29">
            <a:extLst>
              <a:ext uri="{FF2B5EF4-FFF2-40B4-BE49-F238E27FC236}">
                <a16:creationId xmlns:a16="http://schemas.microsoft.com/office/drawing/2014/main" id="{28C03C75-0DBD-48F0-9668-5AAEA6EC6D16}"/>
              </a:ext>
            </a:extLst>
          </p:cNvPr>
          <p:cNvSpPr txBox="1"/>
          <p:nvPr/>
        </p:nvSpPr>
        <p:spPr>
          <a:xfrm>
            <a:off x="2910607" y="2871923"/>
            <a:ext cx="2185268"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V</a:t>
            </a:r>
          </a:p>
          <a:p>
            <a:pPr algn="ctr"/>
            <a:r>
              <a:rPr lang="en-US" sz="2800" b="1" dirty="0">
                <a:latin typeface="Times New Roman" panose="02020603050405020304" pitchFamily="18" charset="0"/>
                <a:cs typeface="Times New Roman" panose="02020603050405020304" pitchFamily="18" charset="0"/>
              </a:rPr>
              <a:t>VOLTS</a:t>
            </a:r>
          </a:p>
          <a:p>
            <a:pPr algn="ctr"/>
            <a:r>
              <a:rPr lang="en-US" sz="2800" b="1" dirty="0">
                <a:latin typeface="Times New Roman" panose="02020603050405020304" pitchFamily="18" charset="0"/>
                <a:cs typeface="Times New Roman" panose="02020603050405020304" pitchFamily="18" charset="0"/>
              </a:rPr>
              <a:t>(VOLTAGE)</a:t>
            </a:r>
          </a:p>
        </p:txBody>
      </p:sp>
      <p:sp>
        <p:nvSpPr>
          <p:cNvPr id="31" name="TextBox 30">
            <a:extLst>
              <a:ext uri="{FF2B5EF4-FFF2-40B4-BE49-F238E27FC236}">
                <a16:creationId xmlns:a16="http://schemas.microsoft.com/office/drawing/2014/main" id="{4BD8A7D2-279C-44AA-A024-A56DF7E57365}"/>
              </a:ext>
            </a:extLst>
          </p:cNvPr>
          <p:cNvSpPr txBox="1"/>
          <p:nvPr/>
        </p:nvSpPr>
        <p:spPr>
          <a:xfrm>
            <a:off x="5766430" y="257176"/>
            <a:ext cx="6138554" cy="5078313"/>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Watts = 1,300</a:t>
            </a:r>
          </a:p>
          <a:p>
            <a:r>
              <a:rPr lang="en-US" sz="3600" dirty="0">
                <a:latin typeface="Times New Roman" panose="02020603050405020304" pitchFamily="18" charset="0"/>
                <a:cs typeface="Times New Roman" panose="02020603050405020304" pitchFamily="18" charset="0"/>
              </a:rPr>
              <a:t>Volts = 120</a:t>
            </a:r>
          </a:p>
          <a:p>
            <a:r>
              <a:rPr lang="en-US" sz="3600" dirty="0">
                <a:latin typeface="Times New Roman" panose="02020603050405020304" pitchFamily="18" charset="0"/>
                <a:cs typeface="Times New Roman" panose="02020603050405020304" pitchFamily="18" charset="0"/>
              </a:rPr>
              <a:t>Amperes =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 = V x A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FA868983-5F38-4073-A04C-C5B34E535693}"/>
              </a:ext>
            </a:extLst>
          </p:cNvPr>
          <p:cNvCxnSpPr>
            <a:cxnSpLocks/>
          </p:cNvCxnSpPr>
          <p:nvPr/>
        </p:nvCxnSpPr>
        <p:spPr>
          <a:xfrm flipH="1">
            <a:off x="8265812" y="4067047"/>
            <a:ext cx="1271588" cy="266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65BDEE-D0E7-4D6B-B9B3-2B4DAF988A93}"/>
              </a:ext>
            </a:extLst>
          </p:cNvPr>
          <p:cNvCxnSpPr>
            <a:cxnSpLocks/>
          </p:cNvCxnSpPr>
          <p:nvPr/>
        </p:nvCxnSpPr>
        <p:spPr>
          <a:xfrm flipH="1">
            <a:off x="7918305" y="3500001"/>
            <a:ext cx="1271588" cy="266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59E30E-711C-4FF3-B2A1-B93503C120A3}"/>
              </a:ext>
            </a:extLst>
          </p:cNvPr>
          <p:cNvSpPr txBox="1"/>
          <p:nvPr/>
        </p:nvSpPr>
        <p:spPr>
          <a:xfrm>
            <a:off x="5838680" y="3325132"/>
            <a:ext cx="4191431" cy="1200329"/>
          </a:xfrm>
          <a:prstGeom prst="rect">
            <a:avLst/>
          </a:prstGeom>
          <a:noFill/>
        </p:spPr>
        <p:txBody>
          <a:bodyPr wrap="square" rtlCol="0">
            <a:spAutoFit/>
          </a:bodyPr>
          <a:lstStyle/>
          <a:p>
            <a:r>
              <a:rPr lang="en-US" sz="3600" u="sng" dirty="0">
                <a:latin typeface="Times New Roman" panose="02020603050405020304" pitchFamily="18" charset="0"/>
                <a:cs typeface="Times New Roman" panose="02020603050405020304" pitchFamily="18" charset="0"/>
              </a:rPr>
              <a:t>1,300 W</a:t>
            </a:r>
            <a:r>
              <a:rPr lang="en-US" sz="3600" dirty="0">
                <a:latin typeface="Times New Roman" panose="02020603050405020304" pitchFamily="18" charset="0"/>
                <a:cs typeface="Times New Roman" panose="02020603050405020304" pitchFamily="18" charset="0"/>
              </a:rPr>
              <a:t> = </a:t>
            </a:r>
            <a:r>
              <a:rPr lang="en-US" sz="3600" u="sng" dirty="0">
                <a:latin typeface="Times New Roman" panose="02020603050405020304" pitchFamily="18" charset="0"/>
                <a:cs typeface="Times New Roman" panose="02020603050405020304" pitchFamily="18" charset="0"/>
              </a:rPr>
              <a:t>120V x A</a:t>
            </a:r>
          </a:p>
          <a:p>
            <a:r>
              <a:rPr lang="en-US" sz="3600" dirty="0">
                <a:latin typeface="Times New Roman" panose="02020603050405020304" pitchFamily="18" charset="0"/>
                <a:cs typeface="Times New Roman" panose="02020603050405020304" pitchFamily="18" charset="0"/>
              </a:rPr>
              <a:t>   120V         120V</a:t>
            </a:r>
          </a:p>
        </p:txBody>
      </p:sp>
      <p:sp>
        <p:nvSpPr>
          <p:cNvPr id="3" name="TextBox 2">
            <a:extLst>
              <a:ext uri="{FF2B5EF4-FFF2-40B4-BE49-F238E27FC236}">
                <a16:creationId xmlns:a16="http://schemas.microsoft.com/office/drawing/2014/main" id="{D88811EF-3290-49A0-A451-DDBBA559A637}"/>
              </a:ext>
            </a:extLst>
          </p:cNvPr>
          <p:cNvSpPr txBox="1"/>
          <p:nvPr/>
        </p:nvSpPr>
        <p:spPr>
          <a:xfrm>
            <a:off x="5819721" y="4872654"/>
            <a:ext cx="603197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1,300 ÷ 120V = 10.83 Amperes</a:t>
            </a:r>
          </a:p>
        </p:txBody>
      </p:sp>
    </p:spTree>
    <p:extLst>
      <p:ext uri="{BB962C8B-B14F-4D97-AF65-F5344CB8AC3E}">
        <p14:creationId xmlns:p14="http://schemas.microsoft.com/office/powerpoint/2010/main" val="8856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51ADC8-7382-4E7E-BC2B-5A82E012C375}"/>
              </a:ext>
            </a:extLst>
          </p:cNvPr>
          <p:cNvSpPr txBox="1"/>
          <p:nvPr/>
        </p:nvSpPr>
        <p:spPr>
          <a:xfrm>
            <a:off x="491706" y="323850"/>
            <a:ext cx="11386868" cy="2308324"/>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 happens to the load on the toaster oven circuit if, due to voltage drop, I have only 110 volts at my receptacle?</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B02F1E6-22FD-4D55-BA38-620C0264DC8B}"/>
              </a:ext>
            </a:extLst>
          </p:cNvPr>
          <p:cNvSpPr txBox="1"/>
          <p:nvPr/>
        </p:nvSpPr>
        <p:spPr>
          <a:xfrm>
            <a:off x="2458529" y="1779687"/>
            <a:ext cx="8988724"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Watts = 1,300</a:t>
            </a:r>
          </a:p>
          <a:p>
            <a:r>
              <a:rPr lang="en-US" sz="3600" dirty="0">
                <a:latin typeface="Times New Roman" panose="02020603050405020304" pitchFamily="18" charset="0"/>
                <a:cs typeface="Times New Roman" panose="02020603050405020304" pitchFamily="18" charset="0"/>
              </a:rPr>
              <a:t>Volts = 110</a:t>
            </a:r>
          </a:p>
          <a:p>
            <a:r>
              <a:rPr lang="en-US" sz="3600" dirty="0">
                <a:latin typeface="Times New Roman" panose="02020603050405020304" pitchFamily="18" charset="0"/>
                <a:cs typeface="Times New Roman" panose="02020603050405020304" pitchFamily="18" charset="0"/>
              </a:rPr>
              <a:t>Amperes =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EE49BB3-033C-4971-87A5-7DECFE2A0E7F}"/>
              </a:ext>
            </a:extLst>
          </p:cNvPr>
          <p:cNvSpPr txBox="1"/>
          <p:nvPr/>
        </p:nvSpPr>
        <p:spPr>
          <a:xfrm>
            <a:off x="2458529" y="3502923"/>
            <a:ext cx="251891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 = V x A </a:t>
            </a:r>
          </a:p>
        </p:txBody>
      </p:sp>
      <p:sp>
        <p:nvSpPr>
          <p:cNvPr id="10" name="TextBox 9">
            <a:extLst>
              <a:ext uri="{FF2B5EF4-FFF2-40B4-BE49-F238E27FC236}">
                <a16:creationId xmlns:a16="http://schemas.microsoft.com/office/drawing/2014/main" id="{8AE56BE5-657F-4582-B067-2A5480D063FD}"/>
              </a:ext>
            </a:extLst>
          </p:cNvPr>
          <p:cNvSpPr txBox="1"/>
          <p:nvPr/>
        </p:nvSpPr>
        <p:spPr>
          <a:xfrm>
            <a:off x="2458529" y="5520863"/>
            <a:ext cx="747910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1,300 ÷ 110V = 11.81 Amperes</a:t>
            </a:r>
          </a:p>
        </p:txBody>
      </p:sp>
      <p:sp>
        <p:nvSpPr>
          <p:cNvPr id="12" name="TextBox 11">
            <a:extLst>
              <a:ext uri="{FF2B5EF4-FFF2-40B4-BE49-F238E27FC236}">
                <a16:creationId xmlns:a16="http://schemas.microsoft.com/office/drawing/2014/main" id="{041CEEAC-3E56-4FDC-80E2-D29C1C019320}"/>
              </a:ext>
            </a:extLst>
          </p:cNvPr>
          <p:cNvSpPr txBox="1"/>
          <p:nvPr/>
        </p:nvSpPr>
        <p:spPr>
          <a:xfrm>
            <a:off x="2458529" y="4197424"/>
            <a:ext cx="6754482" cy="1323439"/>
          </a:xfrm>
          <a:prstGeom prst="rect">
            <a:avLst/>
          </a:prstGeom>
          <a:noFill/>
        </p:spPr>
        <p:txBody>
          <a:bodyPr wrap="square" rtlCol="0">
            <a:spAutoFit/>
          </a:bodyPr>
          <a:lstStyle/>
          <a:p>
            <a:r>
              <a:rPr lang="en-US" sz="4000" u="sng" dirty="0">
                <a:latin typeface="Times New Roman" panose="02020603050405020304" pitchFamily="18" charset="0"/>
                <a:cs typeface="Times New Roman" panose="02020603050405020304" pitchFamily="18" charset="0"/>
              </a:rPr>
              <a:t>1,300 W</a:t>
            </a:r>
            <a:r>
              <a:rPr lang="en-US" sz="4000" dirty="0">
                <a:latin typeface="Times New Roman" panose="02020603050405020304" pitchFamily="18" charset="0"/>
                <a:cs typeface="Times New Roman" panose="02020603050405020304" pitchFamily="18" charset="0"/>
              </a:rPr>
              <a:t> = </a:t>
            </a:r>
            <a:r>
              <a:rPr lang="en-US" sz="4000" u="sng" dirty="0">
                <a:latin typeface="Times New Roman" panose="02020603050405020304" pitchFamily="18" charset="0"/>
                <a:cs typeface="Times New Roman" panose="02020603050405020304" pitchFamily="18" charset="0"/>
              </a:rPr>
              <a:t>110V x A</a:t>
            </a:r>
          </a:p>
          <a:p>
            <a:endParaRPr lang="en-US" sz="4000" u="sng"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A9FF492-2D99-4651-9019-965E0389F864}"/>
              </a:ext>
            </a:extLst>
          </p:cNvPr>
          <p:cNvSpPr txBox="1"/>
          <p:nvPr/>
        </p:nvSpPr>
        <p:spPr>
          <a:xfrm>
            <a:off x="2311880" y="4755520"/>
            <a:ext cx="690113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110V          110V             </a:t>
            </a:r>
            <a:endParaRPr lang="en-US" sz="4000" dirty="0"/>
          </a:p>
        </p:txBody>
      </p:sp>
      <p:cxnSp>
        <p:nvCxnSpPr>
          <p:cNvPr id="15" name="Straight Connector 14">
            <a:extLst>
              <a:ext uri="{FF2B5EF4-FFF2-40B4-BE49-F238E27FC236}">
                <a16:creationId xmlns:a16="http://schemas.microsoft.com/office/drawing/2014/main" id="{C435210F-ACC8-4C9F-9D41-615DA29C4769}"/>
              </a:ext>
            </a:extLst>
          </p:cNvPr>
          <p:cNvCxnSpPr/>
          <p:nvPr/>
        </p:nvCxnSpPr>
        <p:spPr>
          <a:xfrm flipH="1">
            <a:off x="4865298" y="4359206"/>
            <a:ext cx="1147313" cy="308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B5237A-0FAA-44D8-87DA-07767018B4BD}"/>
              </a:ext>
            </a:extLst>
          </p:cNvPr>
          <p:cNvCxnSpPr/>
          <p:nvPr/>
        </p:nvCxnSpPr>
        <p:spPr>
          <a:xfrm flipH="1">
            <a:off x="5262113" y="4997102"/>
            <a:ext cx="1147313" cy="3088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55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1F76FA7-D529-4402-B80E-6463C8903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43051"/>
            <a:ext cx="5372100" cy="40090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2F2013A-794F-411F-9E40-18A1F14BA012}"/>
              </a:ext>
            </a:extLst>
          </p:cNvPr>
          <p:cNvSpPr txBox="1"/>
          <p:nvPr/>
        </p:nvSpPr>
        <p:spPr>
          <a:xfrm>
            <a:off x="1743075" y="161925"/>
            <a:ext cx="8372475"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Let’s calculate the load in Amperes for a coffee maker.</a:t>
            </a:r>
          </a:p>
        </p:txBody>
      </p:sp>
      <p:sp>
        <p:nvSpPr>
          <p:cNvPr id="3" name="TextBox 2">
            <a:extLst>
              <a:ext uri="{FF2B5EF4-FFF2-40B4-BE49-F238E27FC236}">
                <a16:creationId xmlns:a16="http://schemas.microsoft.com/office/drawing/2014/main" id="{404B0C95-D879-46F1-B7EF-73C38B307B92}"/>
              </a:ext>
            </a:extLst>
          </p:cNvPr>
          <p:cNvSpPr txBox="1"/>
          <p:nvPr/>
        </p:nvSpPr>
        <p:spPr>
          <a:xfrm>
            <a:off x="5834371" y="990601"/>
            <a:ext cx="6138554" cy="563231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Watts = 2,200</a:t>
            </a:r>
          </a:p>
          <a:p>
            <a:r>
              <a:rPr lang="en-US" sz="3600" dirty="0">
                <a:latin typeface="Times New Roman" panose="02020603050405020304" pitchFamily="18" charset="0"/>
                <a:cs typeface="Times New Roman" panose="02020603050405020304" pitchFamily="18" charset="0"/>
              </a:rPr>
              <a:t>Volts = 110 (Rated)</a:t>
            </a:r>
          </a:p>
          <a:p>
            <a:r>
              <a:rPr lang="en-US" sz="3600" dirty="0">
                <a:latin typeface="Times New Roman" panose="02020603050405020304" pitchFamily="18" charset="0"/>
                <a:cs typeface="Times New Roman" panose="02020603050405020304" pitchFamily="18" charset="0"/>
              </a:rPr>
              <a:t>Amperes =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 = V x A </a:t>
            </a:r>
          </a:p>
          <a:p>
            <a:endParaRPr lang="en-US" sz="3600" dirty="0">
              <a:latin typeface="Times New Roman" panose="02020603050405020304" pitchFamily="18" charset="0"/>
              <a:cs typeface="Times New Roman" panose="02020603050405020304" pitchFamily="18" charset="0"/>
            </a:endParaRPr>
          </a:p>
          <a:p>
            <a:r>
              <a:rPr lang="en-US" sz="3600" u="sng" dirty="0">
                <a:latin typeface="Times New Roman" panose="02020603050405020304" pitchFamily="18" charset="0"/>
                <a:cs typeface="Times New Roman" panose="02020603050405020304" pitchFamily="18" charset="0"/>
              </a:rPr>
              <a:t>2,200 W</a:t>
            </a:r>
            <a:r>
              <a:rPr lang="en-US" sz="3600" dirty="0">
                <a:latin typeface="Times New Roman" panose="02020603050405020304" pitchFamily="18" charset="0"/>
                <a:cs typeface="Times New Roman" panose="02020603050405020304" pitchFamily="18" charset="0"/>
              </a:rPr>
              <a:t> = </a:t>
            </a:r>
            <a:r>
              <a:rPr lang="en-US" sz="3600" u="sng" dirty="0">
                <a:latin typeface="Times New Roman" panose="02020603050405020304" pitchFamily="18" charset="0"/>
                <a:cs typeface="Times New Roman" panose="02020603050405020304" pitchFamily="18" charset="0"/>
              </a:rPr>
              <a:t>110V x A</a:t>
            </a:r>
          </a:p>
          <a:p>
            <a:r>
              <a:rPr lang="en-US" sz="3600" dirty="0">
                <a:latin typeface="Times New Roman" panose="02020603050405020304" pitchFamily="18" charset="0"/>
                <a:cs typeface="Times New Roman" panose="02020603050405020304" pitchFamily="18" charset="0"/>
              </a:rPr>
              <a:t>   110V         110V</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B679D689-A98E-4603-AA24-A830AB62F7CF}"/>
              </a:ext>
            </a:extLst>
          </p:cNvPr>
          <p:cNvCxnSpPr>
            <a:cxnSpLocks/>
          </p:cNvCxnSpPr>
          <p:nvPr/>
        </p:nvCxnSpPr>
        <p:spPr>
          <a:xfrm flipH="1">
            <a:off x="7858280" y="4526390"/>
            <a:ext cx="1271588" cy="266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9696EC-F10B-47F8-8AC8-166CDB300514}"/>
              </a:ext>
            </a:extLst>
          </p:cNvPr>
          <p:cNvCxnSpPr>
            <a:cxnSpLocks/>
          </p:cNvCxnSpPr>
          <p:nvPr/>
        </p:nvCxnSpPr>
        <p:spPr>
          <a:xfrm flipH="1">
            <a:off x="8105930" y="5050265"/>
            <a:ext cx="1271588" cy="266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0F379A-B214-48AB-BE72-01A77D6115B2}"/>
              </a:ext>
            </a:extLst>
          </p:cNvPr>
          <p:cNvSpPr txBox="1"/>
          <p:nvPr/>
        </p:nvSpPr>
        <p:spPr>
          <a:xfrm>
            <a:off x="5793242" y="5552081"/>
            <a:ext cx="716855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2,200 ÷ 110V = 20 Amperes</a:t>
            </a:r>
          </a:p>
        </p:txBody>
      </p:sp>
    </p:spTree>
    <p:extLst>
      <p:ext uri="{BB962C8B-B14F-4D97-AF65-F5344CB8AC3E}">
        <p14:creationId xmlns:p14="http://schemas.microsoft.com/office/powerpoint/2010/main" val="23568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BF3DC3-6EED-4F08-A934-527091ADC480}"/>
              </a:ext>
            </a:extLst>
          </p:cNvPr>
          <p:cNvSpPr txBox="1"/>
          <p:nvPr/>
        </p:nvSpPr>
        <p:spPr>
          <a:xfrm>
            <a:off x="438150" y="419100"/>
            <a:ext cx="10906125" cy="4524315"/>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Great! Let’s make breakfast using our toaster oven and coffee maker!</a:t>
            </a:r>
          </a:p>
          <a:p>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Lets say we have used our multimeter to measure the voltage on our kitchen circuit and we have 117 V</a:t>
            </a:r>
          </a:p>
        </p:txBody>
      </p:sp>
    </p:spTree>
    <p:extLst>
      <p:ext uri="{BB962C8B-B14F-4D97-AF65-F5344CB8AC3E}">
        <p14:creationId xmlns:p14="http://schemas.microsoft.com/office/powerpoint/2010/main" val="45686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2B4279-12DF-4947-AD8D-CEAAA88D924B}"/>
              </a:ext>
            </a:extLst>
          </p:cNvPr>
          <p:cNvSpPr txBox="1"/>
          <p:nvPr/>
        </p:nvSpPr>
        <p:spPr>
          <a:xfrm>
            <a:off x="249237" y="140495"/>
            <a:ext cx="5965307" cy="618630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Toaster Oven</a:t>
            </a:r>
          </a:p>
          <a:p>
            <a:r>
              <a:rPr lang="en-US" sz="3600" dirty="0">
                <a:latin typeface="Times New Roman" panose="02020603050405020304" pitchFamily="18" charset="0"/>
                <a:cs typeface="Times New Roman" panose="02020603050405020304" pitchFamily="18" charset="0"/>
              </a:rPr>
              <a:t>Watts = 1,300</a:t>
            </a:r>
          </a:p>
          <a:p>
            <a:r>
              <a:rPr lang="en-US" sz="3600" dirty="0">
                <a:latin typeface="Times New Roman" panose="02020603050405020304" pitchFamily="18" charset="0"/>
                <a:cs typeface="Times New Roman" panose="02020603050405020304" pitchFamily="18" charset="0"/>
              </a:rPr>
              <a:t>Volts = 117</a:t>
            </a:r>
          </a:p>
          <a:p>
            <a:r>
              <a:rPr lang="en-US" sz="3600" dirty="0">
                <a:latin typeface="Times New Roman" panose="02020603050405020304" pitchFamily="18" charset="0"/>
                <a:cs typeface="Times New Roman" panose="02020603050405020304" pitchFamily="18" charset="0"/>
              </a:rPr>
              <a:t>Amperes =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 = V x A </a:t>
            </a:r>
          </a:p>
          <a:p>
            <a:endParaRPr lang="en-US" sz="3600" dirty="0">
              <a:latin typeface="Times New Roman" panose="02020603050405020304" pitchFamily="18" charset="0"/>
              <a:cs typeface="Times New Roman" panose="02020603050405020304" pitchFamily="18" charset="0"/>
            </a:endParaRPr>
          </a:p>
          <a:p>
            <a:r>
              <a:rPr lang="en-US" sz="3600" u="sng" dirty="0">
                <a:latin typeface="Times New Roman" panose="02020603050405020304" pitchFamily="18" charset="0"/>
                <a:cs typeface="Times New Roman" panose="02020603050405020304" pitchFamily="18" charset="0"/>
              </a:rPr>
              <a:t>1,300 W</a:t>
            </a:r>
            <a:r>
              <a:rPr lang="en-US" sz="3600" dirty="0">
                <a:latin typeface="Times New Roman" panose="02020603050405020304" pitchFamily="18" charset="0"/>
                <a:cs typeface="Times New Roman" panose="02020603050405020304" pitchFamily="18" charset="0"/>
              </a:rPr>
              <a:t> = </a:t>
            </a:r>
            <a:r>
              <a:rPr lang="en-US" sz="3600" u="sng" dirty="0">
                <a:latin typeface="Times New Roman" panose="02020603050405020304" pitchFamily="18" charset="0"/>
                <a:cs typeface="Times New Roman" panose="02020603050405020304" pitchFamily="18" charset="0"/>
              </a:rPr>
              <a:t>117 V x A</a:t>
            </a:r>
          </a:p>
          <a:p>
            <a:r>
              <a:rPr lang="en-US" sz="3600" dirty="0">
                <a:latin typeface="Times New Roman" panose="02020603050405020304" pitchFamily="18" charset="0"/>
                <a:cs typeface="Times New Roman" panose="02020603050405020304" pitchFamily="18" charset="0"/>
              </a:rPr>
              <a:t>   117V         117 V</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D8CA4F6-065E-487F-B899-2E58A62E4E75}"/>
              </a:ext>
            </a:extLst>
          </p:cNvPr>
          <p:cNvSpPr txBox="1"/>
          <p:nvPr/>
        </p:nvSpPr>
        <p:spPr>
          <a:xfrm>
            <a:off x="6443932" y="117693"/>
            <a:ext cx="6138554" cy="618630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Coffee Maker</a:t>
            </a:r>
          </a:p>
          <a:p>
            <a:r>
              <a:rPr lang="en-US" sz="3600" dirty="0">
                <a:latin typeface="Times New Roman" panose="02020603050405020304" pitchFamily="18" charset="0"/>
                <a:cs typeface="Times New Roman" panose="02020603050405020304" pitchFamily="18" charset="0"/>
              </a:rPr>
              <a:t>Watts = 2,200</a:t>
            </a:r>
          </a:p>
          <a:p>
            <a:r>
              <a:rPr lang="en-US" sz="3600" dirty="0">
                <a:latin typeface="Times New Roman" panose="02020603050405020304" pitchFamily="18" charset="0"/>
                <a:cs typeface="Times New Roman" panose="02020603050405020304" pitchFamily="18" charset="0"/>
              </a:rPr>
              <a:t>Volts = 117</a:t>
            </a:r>
          </a:p>
          <a:p>
            <a:r>
              <a:rPr lang="en-US" sz="3600" dirty="0">
                <a:latin typeface="Times New Roman" panose="02020603050405020304" pitchFamily="18" charset="0"/>
                <a:cs typeface="Times New Roman" panose="02020603050405020304" pitchFamily="18" charset="0"/>
              </a:rPr>
              <a:t>Amperes =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 = V x A </a:t>
            </a:r>
          </a:p>
          <a:p>
            <a:endParaRPr lang="en-US" sz="3600" dirty="0">
              <a:latin typeface="Times New Roman" panose="02020603050405020304" pitchFamily="18" charset="0"/>
              <a:cs typeface="Times New Roman" panose="02020603050405020304" pitchFamily="18" charset="0"/>
            </a:endParaRPr>
          </a:p>
          <a:p>
            <a:r>
              <a:rPr lang="en-US" sz="3600" u="sng" dirty="0">
                <a:latin typeface="Times New Roman" panose="02020603050405020304" pitchFamily="18" charset="0"/>
                <a:cs typeface="Times New Roman" panose="02020603050405020304" pitchFamily="18" charset="0"/>
              </a:rPr>
              <a:t>2,200 W</a:t>
            </a:r>
            <a:r>
              <a:rPr lang="en-US" sz="3600" dirty="0">
                <a:latin typeface="Times New Roman" panose="02020603050405020304" pitchFamily="18" charset="0"/>
                <a:cs typeface="Times New Roman" panose="02020603050405020304" pitchFamily="18" charset="0"/>
              </a:rPr>
              <a:t> = </a:t>
            </a:r>
            <a:r>
              <a:rPr lang="en-US" sz="3600" u="sng" dirty="0">
                <a:latin typeface="Times New Roman" panose="02020603050405020304" pitchFamily="18" charset="0"/>
                <a:cs typeface="Times New Roman" panose="02020603050405020304" pitchFamily="18" charset="0"/>
              </a:rPr>
              <a:t>117 V x A</a:t>
            </a:r>
          </a:p>
          <a:p>
            <a:r>
              <a:rPr lang="en-US" sz="3600" dirty="0">
                <a:latin typeface="Times New Roman" panose="02020603050405020304" pitchFamily="18" charset="0"/>
                <a:cs typeface="Times New Roman" panose="02020603050405020304" pitchFamily="18" charset="0"/>
              </a:rPr>
              <a:t>   117V         117 V</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0DE424B5-4E9F-40FE-890D-FC2B9DCCDBE1}"/>
              </a:ext>
            </a:extLst>
          </p:cNvPr>
          <p:cNvCxnSpPr>
            <a:cxnSpLocks/>
          </p:cNvCxnSpPr>
          <p:nvPr/>
        </p:nvCxnSpPr>
        <p:spPr>
          <a:xfrm flipH="1">
            <a:off x="8526968" y="4164080"/>
            <a:ext cx="1271588" cy="266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98792B-F713-4F64-AC3C-52E80BC40361}"/>
              </a:ext>
            </a:extLst>
          </p:cNvPr>
          <p:cNvCxnSpPr>
            <a:cxnSpLocks/>
          </p:cNvCxnSpPr>
          <p:nvPr/>
        </p:nvCxnSpPr>
        <p:spPr>
          <a:xfrm flipH="1">
            <a:off x="8877415" y="4683141"/>
            <a:ext cx="1271588" cy="266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A301F5A-D433-42C9-8621-D49CA76627AA}"/>
              </a:ext>
            </a:extLst>
          </p:cNvPr>
          <p:cNvCxnSpPr>
            <a:cxnSpLocks/>
          </p:cNvCxnSpPr>
          <p:nvPr/>
        </p:nvCxnSpPr>
        <p:spPr>
          <a:xfrm flipH="1">
            <a:off x="2596097" y="4683141"/>
            <a:ext cx="1271588" cy="266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9D2B00-9E92-4BED-8120-7CA9306A98D6}"/>
              </a:ext>
            </a:extLst>
          </p:cNvPr>
          <p:cNvCxnSpPr>
            <a:cxnSpLocks/>
          </p:cNvCxnSpPr>
          <p:nvPr/>
        </p:nvCxnSpPr>
        <p:spPr>
          <a:xfrm flipH="1">
            <a:off x="2561661" y="4164080"/>
            <a:ext cx="1271588" cy="266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A65030-C30F-47E2-B22A-23F6E5B2DEE3}"/>
              </a:ext>
            </a:extLst>
          </p:cNvPr>
          <p:cNvCxnSpPr/>
          <p:nvPr/>
        </p:nvCxnSpPr>
        <p:spPr>
          <a:xfrm>
            <a:off x="6006862"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67FE93-4E0F-4E62-BD89-B392ACB35AE7}"/>
              </a:ext>
            </a:extLst>
          </p:cNvPr>
          <p:cNvSpPr txBox="1"/>
          <p:nvPr/>
        </p:nvSpPr>
        <p:spPr>
          <a:xfrm>
            <a:off x="41554" y="5202202"/>
            <a:ext cx="5965308"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1,300 ÷ 117V = 11.11 Amperes</a:t>
            </a:r>
          </a:p>
        </p:txBody>
      </p:sp>
      <p:sp>
        <p:nvSpPr>
          <p:cNvPr id="13" name="TextBox 12">
            <a:extLst>
              <a:ext uri="{FF2B5EF4-FFF2-40B4-BE49-F238E27FC236}">
                <a16:creationId xmlns:a16="http://schemas.microsoft.com/office/drawing/2014/main" id="{10CA4C2E-417A-4C8F-B020-71BBC127592B}"/>
              </a:ext>
            </a:extLst>
          </p:cNvPr>
          <p:cNvSpPr txBox="1"/>
          <p:nvPr/>
        </p:nvSpPr>
        <p:spPr>
          <a:xfrm>
            <a:off x="6075872" y="5202202"/>
            <a:ext cx="6074571"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2,200 ÷ 117 V = 18.8 Amperes</a:t>
            </a:r>
          </a:p>
        </p:txBody>
      </p:sp>
    </p:spTree>
    <p:extLst>
      <p:ext uri="{BB962C8B-B14F-4D97-AF65-F5344CB8AC3E}">
        <p14:creationId xmlns:p14="http://schemas.microsoft.com/office/powerpoint/2010/main" val="892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B729E-3DEC-48BC-89DE-80A45BD9B43D}"/>
              </a:ext>
            </a:extLst>
          </p:cNvPr>
          <p:cNvSpPr txBox="1"/>
          <p:nvPr/>
        </p:nvSpPr>
        <p:spPr>
          <a:xfrm>
            <a:off x="396815" y="586596"/>
            <a:ext cx="11179834" cy="6863417"/>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What is the total Load on our circuit?</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11.11 amp toaster + 18.8 amp coffee maker = </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pPr algn="ctr"/>
            <a:r>
              <a:rPr lang="en-US" sz="4000" dirty="0">
                <a:latin typeface="Times New Roman" panose="02020603050405020304" pitchFamily="18" charset="0"/>
                <a:cs typeface="Times New Roman" panose="02020603050405020304" pitchFamily="18" charset="0"/>
              </a:rPr>
              <a:t>Too much for a single 20 amp small appliance circuit!</a:t>
            </a:r>
          </a:p>
          <a:p>
            <a:pPr algn="ctr"/>
            <a:r>
              <a:rPr lang="en-US" sz="4000" dirty="0">
                <a:latin typeface="Times New Roman" panose="02020603050405020304" pitchFamily="18" charset="0"/>
                <a:cs typeface="Times New Roman" panose="02020603050405020304" pitchFamily="18" charset="0"/>
              </a:rPr>
              <a:t>This is why the National Electrical Code requires that all kitchens be served by a </a:t>
            </a:r>
            <a:r>
              <a:rPr lang="en-US" sz="4000" b="1" i="1" dirty="0">
                <a:latin typeface="Times New Roman" panose="02020603050405020304" pitchFamily="18" charset="0"/>
                <a:cs typeface="Times New Roman" panose="02020603050405020304" pitchFamily="18" charset="0"/>
              </a:rPr>
              <a:t>minimum</a:t>
            </a:r>
            <a:r>
              <a:rPr lang="en-US" sz="4000" dirty="0">
                <a:latin typeface="Times New Roman" panose="02020603050405020304" pitchFamily="18" charset="0"/>
                <a:cs typeface="Times New Roman" panose="02020603050405020304" pitchFamily="18" charset="0"/>
              </a:rPr>
              <a:t> of 2 – small appliance circuits! NEC 210.11(C)</a:t>
            </a:r>
          </a:p>
          <a:p>
            <a:pPr algn="ctr"/>
            <a:endParaRPr lang="en-US" sz="4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5693039-03E9-4AE7-8C14-9C60B8B2D71D}"/>
              </a:ext>
            </a:extLst>
          </p:cNvPr>
          <p:cNvSpPr txBox="1"/>
          <p:nvPr/>
        </p:nvSpPr>
        <p:spPr>
          <a:xfrm>
            <a:off x="2820837" y="2703124"/>
            <a:ext cx="6107503" cy="1200329"/>
          </a:xfrm>
          <a:prstGeom prst="rect">
            <a:avLst/>
          </a:prstGeom>
          <a:noFill/>
        </p:spPr>
        <p:txBody>
          <a:bodyPr wrap="square" rtlCol="0">
            <a:spAutoFit/>
          </a:bodyPr>
          <a:lstStyle/>
          <a:p>
            <a:pPr algn="ctr"/>
            <a:r>
              <a:rPr lang="en-US" sz="7200" dirty="0">
                <a:latin typeface="Times New Roman" panose="02020603050405020304" pitchFamily="18" charset="0"/>
                <a:cs typeface="Times New Roman" panose="02020603050405020304" pitchFamily="18" charset="0"/>
              </a:rPr>
              <a:t>29.9 amps!</a:t>
            </a:r>
          </a:p>
        </p:txBody>
      </p:sp>
    </p:spTree>
    <p:extLst>
      <p:ext uri="{BB962C8B-B14F-4D97-AF65-F5344CB8AC3E}">
        <p14:creationId xmlns:p14="http://schemas.microsoft.com/office/powerpoint/2010/main" val="41830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D16726-37D5-4036-90A2-5381F215EE3D}"/>
              </a:ext>
            </a:extLst>
          </p:cNvPr>
          <p:cNvSpPr txBox="1"/>
          <p:nvPr/>
        </p:nvSpPr>
        <p:spPr>
          <a:xfrm>
            <a:off x="971909" y="1285337"/>
            <a:ext cx="10248181" cy="317009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 first step in developing an understanding of Ohm’s Law and how to use it for making electrical calculations is to develop a basic understanding of electrical terms and symbols used in Ohm’s Law.</a:t>
            </a:r>
          </a:p>
        </p:txBody>
      </p:sp>
    </p:spTree>
    <p:extLst>
      <p:ext uri="{BB962C8B-B14F-4D97-AF65-F5344CB8AC3E}">
        <p14:creationId xmlns:p14="http://schemas.microsoft.com/office/powerpoint/2010/main" val="311468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470024-52FD-471F-B115-951624F7DF2C}"/>
              </a:ext>
            </a:extLst>
          </p:cNvPr>
          <p:cNvSpPr txBox="1"/>
          <p:nvPr/>
        </p:nvSpPr>
        <p:spPr>
          <a:xfrm>
            <a:off x="952500" y="390525"/>
            <a:ext cx="9229725" cy="193899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Let’s determine the Ohm’s of resistance.</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5EC18285-22A2-4FFB-8134-9658984E58C3}"/>
              </a:ext>
            </a:extLst>
          </p:cNvPr>
          <p:cNvGrpSpPr/>
          <p:nvPr/>
        </p:nvGrpSpPr>
        <p:grpSpPr>
          <a:xfrm>
            <a:off x="171450" y="1251296"/>
            <a:ext cx="4914868" cy="5216179"/>
            <a:chOff x="984382" y="1339890"/>
            <a:chExt cx="4914868" cy="5216179"/>
          </a:xfrm>
        </p:grpSpPr>
        <p:sp>
          <p:nvSpPr>
            <p:cNvPr id="3" name="Oval 2">
              <a:extLst>
                <a:ext uri="{FF2B5EF4-FFF2-40B4-BE49-F238E27FC236}">
                  <a16:creationId xmlns:a16="http://schemas.microsoft.com/office/drawing/2014/main" id="{24E40629-A523-4EB2-8162-779CE260799D}"/>
                </a:ext>
              </a:extLst>
            </p:cNvPr>
            <p:cNvSpPr/>
            <p:nvPr/>
          </p:nvSpPr>
          <p:spPr>
            <a:xfrm>
              <a:off x="984382" y="1397476"/>
              <a:ext cx="4914868" cy="51585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8AEF2E1-D042-4FFA-90ED-3315E866470B}"/>
                </a:ext>
              </a:extLst>
            </p:cNvPr>
            <p:cNvSpPr txBox="1"/>
            <p:nvPr/>
          </p:nvSpPr>
          <p:spPr>
            <a:xfrm>
              <a:off x="2652499" y="1339890"/>
              <a:ext cx="1578634"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P</a:t>
              </a:r>
            </a:p>
            <a:p>
              <a:pPr algn="ctr"/>
              <a:r>
                <a:rPr lang="en-US" sz="2400" b="1" dirty="0">
                  <a:latin typeface="Times New Roman" panose="02020603050405020304" pitchFamily="18" charset="0"/>
                  <a:cs typeface="Times New Roman" panose="02020603050405020304" pitchFamily="18" charset="0"/>
                </a:rPr>
                <a:t>POWER</a:t>
              </a:r>
            </a:p>
            <a:p>
              <a:pPr algn="ctr"/>
              <a:r>
                <a:rPr lang="en-US" sz="2400" b="1" dirty="0">
                  <a:latin typeface="Times New Roman" panose="02020603050405020304" pitchFamily="18" charset="0"/>
                  <a:cs typeface="Times New Roman" panose="02020603050405020304" pitchFamily="18" charset="0"/>
                </a:rPr>
                <a:t>(WATTS)</a:t>
              </a:r>
            </a:p>
          </p:txBody>
        </p:sp>
        <p:sp>
          <p:nvSpPr>
            <p:cNvPr id="5" name="TextBox 4">
              <a:extLst>
                <a:ext uri="{FF2B5EF4-FFF2-40B4-BE49-F238E27FC236}">
                  <a16:creationId xmlns:a16="http://schemas.microsoft.com/office/drawing/2014/main" id="{ABCE5A68-C0B2-47BB-B693-B8C2B11DF082}"/>
                </a:ext>
              </a:extLst>
            </p:cNvPr>
            <p:cNvSpPr txBox="1"/>
            <p:nvPr/>
          </p:nvSpPr>
          <p:spPr>
            <a:xfrm>
              <a:off x="1537311" y="3549010"/>
              <a:ext cx="1789129"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I</a:t>
              </a:r>
            </a:p>
            <a:p>
              <a:pPr algn="ctr"/>
              <a:r>
                <a:rPr lang="en-US" sz="2400" b="1" dirty="0">
                  <a:latin typeface="Times New Roman" panose="02020603050405020304" pitchFamily="18" charset="0"/>
                  <a:cs typeface="Times New Roman" panose="02020603050405020304" pitchFamily="18" charset="0"/>
                </a:rPr>
                <a:t>CURRENT</a:t>
              </a:r>
            </a:p>
            <a:p>
              <a:pPr algn="ctr"/>
              <a:r>
                <a:rPr lang="en-US" sz="2400" b="1" dirty="0">
                  <a:latin typeface="Times New Roman" panose="02020603050405020304" pitchFamily="18" charset="0"/>
                  <a:cs typeface="Times New Roman" panose="02020603050405020304" pitchFamily="18" charset="0"/>
                </a:rPr>
                <a:t>(AMPS)</a:t>
              </a:r>
            </a:p>
          </p:txBody>
        </p:sp>
        <p:sp>
          <p:nvSpPr>
            <p:cNvPr id="6" name="TextBox 5">
              <a:extLst>
                <a:ext uri="{FF2B5EF4-FFF2-40B4-BE49-F238E27FC236}">
                  <a16:creationId xmlns:a16="http://schemas.microsoft.com/office/drawing/2014/main" id="{7BF45DAB-C2F7-4C8A-8808-78B5CB6C6C17}"/>
                </a:ext>
              </a:extLst>
            </p:cNvPr>
            <p:cNvSpPr txBox="1"/>
            <p:nvPr/>
          </p:nvSpPr>
          <p:spPr>
            <a:xfrm>
              <a:off x="3603161" y="3549010"/>
              <a:ext cx="1689789"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E</a:t>
              </a:r>
            </a:p>
            <a:p>
              <a:pPr algn="ctr"/>
              <a:r>
                <a:rPr lang="en-US" sz="2400" b="1" dirty="0">
                  <a:latin typeface="Times New Roman" panose="02020603050405020304" pitchFamily="18" charset="0"/>
                  <a:cs typeface="Times New Roman" panose="02020603050405020304" pitchFamily="18" charset="0"/>
                </a:rPr>
                <a:t>VOLTAGE</a:t>
              </a:r>
            </a:p>
            <a:p>
              <a:pPr algn="ctr"/>
              <a:r>
                <a:rPr lang="en-US" sz="2400" b="1" dirty="0">
                  <a:latin typeface="Times New Roman" panose="02020603050405020304" pitchFamily="18" charset="0"/>
                  <a:cs typeface="Times New Roman" panose="02020603050405020304" pitchFamily="18" charset="0"/>
                </a:rPr>
                <a:t>(VOLTS)</a:t>
              </a:r>
            </a:p>
          </p:txBody>
        </p:sp>
        <p:cxnSp>
          <p:nvCxnSpPr>
            <p:cNvPr id="7" name="Straight Connector 6">
              <a:extLst>
                <a:ext uri="{FF2B5EF4-FFF2-40B4-BE49-F238E27FC236}">
                  <a16:creationId xmlns:a16="http://schemas.microsoft.com/office/drawing/2014/main" id="{8751CAB4-6B27-410A-8BF2-55CF40641A85}"/>
                </a:ext>
              </a:extLst>
            </p:cNvPr>
            <p:cNvCxnSpPr>
              <a:cxnSpLocks/>
            </p:cNvCxnSpPr>
            <p:nvPr/>
          </p:nvCxnSpPr>
          <p:spPr>
            <a:xfrm>
              <a:off x="984382" y="3847378"/>
              <a:ext cx="4825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A772DC8-8BEB-4658-B920-2ACE305953F4}"/>
                </a:ext>
              </a:extLst>
            </p:cNvPr>
            <p:cNvCxnSpPr>
              <a:cxnSpLocks/>
              <a:endCxn id="3" idx="4"/>
            </p:cNvCxnSpPr>
            <p:nvPr/>
          </p:nvCxnSpPr>
          <p:spPr>
            <a:xfrm>
              <a:off x="3396902" y="3847378"/>
              <a:ext cx="44914" cy="27086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ED7ABF0-AE9B-4735-BABB-46B253366179}"/>
              </a:ext>
            </a:extLst>
          </p:cNvPr>
          <p:cNvSpPr txBox="1"/>
          <p:nvPr/>
        </p:nvSpPr>
        <p:spPr>
          <a:xfrm>
            <a:off x="4996490" y="1308882"/>
            <a:ext cx="7024060"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From our toaster oven nameplate</a:t>
            </a:r>
          </a:p>
          <a:p>
            <a:r>
              <a:rPr lang="en-US" sz="2800" dirty="0">
                <a:latin typeface="Times New Roman" panose="02020603050405020304" pitchFamily="18" charset="0"/>
                <a:cs typeface="Times New Roman" panose="02020603050405020304" pitchFamily="18" charset="0"/>
              </a:rPr>
              <a:t>P = Watts = 1,300 W</a:t>
            </a:r>
          </a:p>
          <a:p>
            <a:r>
              <a:rPr lang="en-US" sz="2800" dirty="0">
                <a:latin typeface="Times New Roman" panose="02020603050405020304" pitchFamily="18" charset="0"/>
                <a:cs typeface="Times New Roman" panose="02020603050405020304" pitchFamily="18" charset="0"/>
              </a:rPr>
              <a:t>I = Intensity of Current = Amperes or Amps = ?</a:t>
            </a:r>
          </a:p>
          <a:p>
            <a:r>
              <a:rPr lang="en-US" sz="2800" dirty="0">
                <a:latin typeface="Times New Roman" panose="02020603050405020304" pitchFamily="18" charset="0"/>
                <a:cs typeface="Times New Roman" panose="02020603050405020304" pitchFamily="18" charset="0"/>
              </a:rPr>
              <a:t>E = Electromotive force = Volts = 120 V</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72260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3FB37A6F-A93B-492C-99D6-4E900791C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70485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CE2C54C-7D1D-4D2A-9F86-04C6694F607C}"/>
              </a:ext>
            </a:extLst>
          </p:cNvPr>
          <p:cNvSpPr txBox="1"/>
          <p:nvPr/>
        </p:nvSpPr>
        <p:spPr>
          <a:xfrm>
            <a:off x="5595938" y="-5417"/>
            <a:ext cx="6096000" cy="6247864"/>
          </a:xfrm>
          <a:prstGeom prst="rect">
            <a:avLst/>
          </a:prstGeom>
          <a:noFill/>
        </p:spPr>
        <p:txBody>
          <a:bodyPr wrap="square">
            <a:spAutoFit/>
          </a:bodyPr>
          <a:lstStyle/>
          <a:p>
            <a:r>
              <a:rPr lang="en-US" sz="4000" b="1" i="1" dirty="0">
                <a:solidFill>
                  <a:srgbClr val="333333"/>
                </a:solidFill>
                <a:effectLst/>
                <a:latin typeface="Times New Roman" panose="02020603050405020304" pitchFamily="18" charset="0"/>
                <a:cs typeface="Times New Roman" panose="02020603050405020304" pitchFamily="18" charset="0"/>
              </a:rPr>
              <a:t>From our name plate we know…..</a:t>
            </a:r>
          </a:p>
          <a:p>
            <a:endParaRPr lang="en-US" sz="4000" b="1" i="1" dirty="0">
              <a:solidFill>
                <a:srgbClr val="333333"/>
              </a:solidFill>
              <a:latin typeface="Times New Roman" panose="02020603050405020304" pitchFamily="18" charset="0"/>
              <a:cs typeface="Times New Roman" panose="02020603050405020304" pitchFamily="18" charset="0"/>
            </a:endParaRPr>
          </a:p>
          <a:p>
            <a:r>
              <a:rPr lang="en-US" sz="4000" b="1" i="1" dirty="0">
                <a:solidFill>
                  <a:srgbClr val="333333"/>
                </a:solidFill>
                <a:latin typeface="Times New Roman" panose="02020603050405020304" pitchFamily="18" charset="0"/>
                <a:cs typeface="Times New Roman" panose="02020603050405020304" pitchFamily="18" charset="0"/>
              </a:rPr>
              <a:t>Watts = 1,300</a:t>
            </a:r>
          </a:p>
          <a:p>
            <a:r>
              <a:rPr lang="en-US" sz="4000" b="1" i="1" dirty="0">
                <a:solidFill>
                  <a:srgbClr val="333333"/>
                </a:solidFill>
                <a:latin typeface="Times New Roman" panose="02020603050405020304" pitchFamily="18" charset="0"/>
                <a:cs typeface="Times New Roman" panose="02020603050405020304" pitchFamily="18" charset="0"/>
              </a:rPr>
              <a:t>Volts = 120</a:t>
            </a:r>
          </a:p>
          <a:p>
            <a:r>
              <a:rPr lang="en-US" sz="4000" b="1" i="1" dirty="0">
                <a:solidFill>
                  <a:srgbClr val="333333"/>
                </a:solidFill>
                <a:latin typeface="Times New Roman" panose="02020603050405020304" pitchFamily="18" charset="0"/>
                <a:cs typeface="Times New Roman" panose="02020603050405020304" pitchFamily="18" charset="0"/>
              </a:rPr>
              <a:t>Resistance = ?</a:t>
            </a:r>
          </a:p>
          <a:p>
            <a:endParaRPr lang="en-US" sz="4000" b="1" i="1" dirty="0">
              <a:solidFill>
                <a:srgbClr val="333333"/>
              </a:solidFill>
              <a:latin typeface="Times New Roman" panose="02020603050405020304" pitchFamily="18" charset="0"/>
              <a:cs typeface="Times New Roman" panose="02020603050405020304" pitchFamily="18" charset="0"/>
            </a:endParaRPr>
          </a:p>
          <a:p>
            <a:r>
              <a:rPr lang="en-US" sz="4000" b="1" i="1" dirty="0">
                <a:solidFill>
                  <a:srgbClr val="333333"/>
                </a:solidFill>
                <a:latin typeface="Times New Roman" panose="02020603050405020304" pitchFamily="18" charset="0"/>
                <a:cs typeface="Times New Roman" panose="02020603050405020304" pitchFamily="18" charset="0"/>
              </a:rPr>
              <a:t>Therefore,        </a:t>
            </a:r>
          </a:p>
          <a:p>
            <a:r>
              <a:rPr lang="en-US" sz="4000" b="1" i="1" dirty="0">
                <a:solidFill>
                  <a:srgbClr val="333333"/>
                </a:solidFill>
                <a:latin typeface="Times New Roman" panose="02020603050405020304" pitchFamily="18" charset="0"/>
                <a:cs typeface="Times New Roman" panose="02020603050405020304" pitchFamily="18" charset="0"/>
              </a:rPr>
              <a:t>Looks like we have some work to do!</a:t>
            </a:r>
          </a:p>
        </p:txBody>
      </p:sp>
      <p:grpSp>
        <p:nvGrpSpPr>
          <p:cNvPr id="8" name="Group 7">
            <a:extLst>
              <a:ext uri="{FF2B5EF4-FFF2-40B4-BE49-F238E27FC236}">
                <a16:creationId xmlns:a16="http://schemas.microsoft.com/office/drawing/2014/main" id="{22CE70E7-4BC5-43F8-B717-1F47B16EBAC4}"/>
              </a:ext>
            </a:extLst>
          </p:cNvPr>
          <p:cNvGrpSpPr/>
          <p:nvPr/>
        </p:nvGrpSpPr>
        <p:grpSpPr>
          <a:xfrm>
            <a:off x="8148638" y="3953411"/>
            <a:ext cx="1812131" cy="1323439"/>
            <a:chOff x="8148638" y="3953411"/>
            <a:chExt cx="1812131" cy="1323439"/>
          </a:xfrm>
        </p:grpSpPr>
        <p:sp>
          <p:nvSpPr>
            <p:cNvPr id="5" name="TextBox 4">
              <a:extLst>
                <a:ext uri="{FF2B5EF4-FFF2-40B4-BE49-F238E27FC236}">
                  <a16:creationId xmlns:a16="http://schemas.microsoft.com/office/drawing/2014/main" id="{9DC5E5A7-7631-481D-A69F-F7A42B9F4869}"/>
                </a:ext>
              </a:extLst>
            </p:cNvPr>
            <p:cNvSpPr txBox="1"/>
            <p:nvPr/>
          </p:nvSpPr>
          <p:spPr>
            <a:xfrm>
              <a:off x="8148638" y="4261188"/>
              <a:ext cx="990600" cy="707886"/>
            </a:xfrm>
            <a:prstGeom prst="rect">
              <a:avLst/>
            </a:prstGeom>
            <a:noFill/>
          </p:spPr>
          <p:txBody>
            <a:bodyPr wrap="square" rtlCol="0">
              <a:spAutoFit/>
            </a:bodyPr>
            <a:lstStyle/>
            <a:p>
              <a:r>
                <a:rPr lang="en-US" sz="4000" b="1" i="1" dirty="0">
                  <a:solidFill>
                    <a:srgbClr val="333333"/>
                  </a:solidFill>
                  <a:latin typeface="Times New Roman" panose="02020603050405020304" pitchFamily="18" charset="0"/>
                  <a:cs typeface="Times New Roman" panose="02020603050405020304" pitchFamily="18" charset="0"/>
                </a:rPr>
                <a:t>R =</a:t>
              </a:r>
              <a:endParaRPr lang="en-US" sz="4000" dirty="0"/>
            </a:p>
          </p:txBody>
        </p:sp>
        <p:sp>
          <p:nvSpPr>
            <p:cNvPr id="7" name="TextBox 6">
              <a:extLst>
                <a:ext uri="{FF2B5EF4-FFF2-40B4-BE49-F238E27FC236}">
                  <a16:creationId xmlns:a16="http://schemas.microsoft.com/office/drawing/2014/main" id="{A3F6960E-BE7E-49CC-9C9B-1AF9C148A314}"/>
                </a:ext>
              </a:extLst>
            </p:cNvPr>
            <p:cNvSpPr txBox="1"/>
            <p:nvPr/>
          </p:nvSpPr>
          <p:spPr>
            <a:xfrm>
              <a:off x="9051132" y="3953411"/>
              <a:ext cx="909637" cy="1323439"/>
            </a:xfrm>
            <a:prstGeom prst="rect">
              <a:avLst/>
            </a:prstGeom>
            <a:noFill/>
          </p:spPr>
          <p:txBody>
            <a:bodyPr wrap="square" rtlCol="0">
              <a:spAutoFit/>
            </a:bodyPr>
            <a:lstStyle/>
            <a:p>
              <a:r>
                <a:rPr lang="en-US" sz="4000" b="1" i="1" u="sng" dirty="0">
                  <a:solidFill>
                    <a:srgbClr val="333333"/>
                  </a:solidFill>
                  <a:latin typeface="Times New Roman" panose="02020603050405020304" pitchFamily="18" charset="0"/>
                  <a:cs typeface="Times New Roman" panose="02020603050405020304" pitchFamily="18" charset="0"/>
                </a:rPr>
                <a:t>V</a:t>
              </a:r>
              <a:r>
                <a:rPr lang="en-US" sz="4000" b="1" i="1" u="sng" baseline="30000" dirty="0">
                  <a:solidFill>
                    <a:srgbClr val="333333"/>
                  </a:solidFill>
                  <a:latin typeface="Times New Roman" panose="02020603050405020304" pitchFamily="18" charset="0"/>
                  <a:cs typeface="Times New Roman" panose="02020603050405020304" pitchFamily="18" charset="0"/>
                </a:rPr>
                <a:t>2</a:t>
              </a:r>
            </a:p>
            <a:p>
              <a:r>
                <a:rPr lang="en-US" sz="4000" b="1" i="1" dirty="0">
                  <a:solidFill>
                    <a:srgbClr val="333333"/>
                  </a:solidFill>
                  <a:latin typeface="Times New Roman" panose="02020603050405020304" pitchFamily="18" charset="0"/>
                  <a:cs typeface="Times New Roman" panose="02020603050405020304" pitchFamily="18" charset="0"/>
                </a:rPr>
                <a:t>P</a:t>
              </a:r>
              <a:endParaRPr lang="en-US" sz="4000" dirty="0"/>
            </a:p>
          </p:txBody>
        </p:sp>
      </p:grpSp>
    </p:spTree>
    <p:extLst>
      <p:ext uri="{BB962C8B-B14F-4D97-AF65-F5344CB8AC3E}">
        <p14:creationId xmlns:p14="http://schemas.microsoft.com/office/powerpoint/2010/main" val="723965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3A889-3F25-4771-B54D-5A5FC5420545}"/>
              </a:ext>
            </a:extLst>
          </p:cNvPr>
          <p:cNvSpPr txBox="1"/>
          <p:nvPr/>
        </p:nvSpPr>
        <p:spPr>
          <a:xfrm>
            <a:off x="454820" y="139512"/>
            <a:ext cx="6096000" cy="3785652"/>
          </a:xfrm>
          <a:prstGeom prst="rect">
            <a:avLst/>
          </a:prstGeom>
          <a:noFill/>
        </p:spPr>
        <p:txBody>
          <a:bodyPr wrap="square">
            <a:spAutoFit/>
          </a:bodyPr>
          <a:lstStyle/>
          <a:p>
            <a:r>
              <a:rPr lang="en-US" sz="4000" b="1" i="1" dirty="0">
                <a:solidFill>
                  <a:srgbClr val="333333"/>
                </a:solidFill>
                <a:effectLst/>
                <a:latin typeface="Times New Roman" panose="02020603050405020304" pitchFamily="18" charset="0"/>
                <a:cs typeface="Times New Roman" panose="02020603050405020304" pitchFamily="18" charset="0"/>
              </a:rPr>
              <a:t>From our name plate we know…..</a:t>
            </a:r>
          </a:p>
          <a:p>
            <a:endParaRPr lang="en-US" sz="4000" b="1" i="1" dirty="0">
              <a:solidFill>
                <a:srgbClr val="333333"/>
              </a:solidFill>
              <a:latin typeface="Times New Roman" panose="02020603050405020304" pitchFamily="18" charset="0"/>
              <a:cs typeface="Times New Roman" panose="02020603050405020304" pitchFamily="18" charset="0"/>
            </a:endParaRPr>
          </a:p>
          <a:p>
            <a:r>
              <a:rPr lang="en-US" sz="4000" b="1" i="1" dirty="0">
                <a:solidFill>
                  <a:srgbClr val="333333"/>
                </a:solidFill>
                <a:latin typeface="Times New Roman" panose="02020603050405020304" pitchFamily="18" charset="0"/>
                <a:cs typeface="Times New Roman" panose="02020603050405020304" pitchFamily="18" charset="0"/>
              </a:rPr>
              <a:t>Watts (P) = 1,300</a:t>
            </a:r>
          </a:p>
          <a:p>
            <a:r>
              <a:rPr lang="en-US" sz="4000" b="1" i="1" dirty="0">
                <a:solidFill>
                  <a:srgbClr val="333333"/>
                </a:solidFill>
                <a:latin typeface="Times New Roman" panose="02020603050405020304" pitchFamily="18" charset="0"/>
                <a:cs typeface="Times New Roman" panose="02020603050405020304" pitchFamily="18" charset="0"/>
              </a:rPr>
              <a:t>Volts = 120</a:t>
            </a:r>
          </a:p>
          <a:p>
            <a:endParaRPr lang="en-US" sz="4000" b="1" i="1" dirty="0">
              <a:solidFill>
                <a:srgbClr val="333333"/>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C9D2822E-FDCB-4666-A178-11A2CA08AA8B}"/>
              </a:ext>
            </a:extLst>
          </p:cNvPr>
          <p:cNvGrpSpPr/>
          <p:nvPr/>
        </p:nvGrpSpPr>
        <p:grpSpPr>
          <a:xfrm>
            <a:off x="3654141" y="3051594"/>
            <a:ext cx="1812131" cy="1323439"/>
            <a:chOff x="8148638" y="3953411"/>
            <a:chExt cx="1812131" cy="1323439"/>
          </a:xfrm>
        </p:grpSpPr>
        <p:sp>
          <p:nvSpPr>
            <p:cNvPr id="5" name="TextBox 4">
              <a:extLst>
                <a:ext uri="{FF2B5EF4-FFF2-40B4-BE49-F238E27FC236}">
                  <a16:creationId xmlns:a16="http://schemas.microsoft.com/office/drawing/2014/main" id="{5F2EFB64-B304-4FAA-8AF7-215F9A28CA40}"/>
                </a:ext>
              </a:extLst>
            </p:cNvPr>
            <p:cNvSpPr txBox="1"/>
            <p:nvPr/>
          </p:nvSpPr>
          <p:spPr>
            <a:xfrm>
              <a:off x="8148638" y="4261188"/>
              <a:ext cx="990600" cy="707886"/>
            </a:xfrm>
            <a:prstGeom prst="rect">
              <a:avLst/>
            </a:prstGeom>
            <a:noFill/>
          </p:spPr>
          <p:txBody>
            <a:bodyPr wrap="square" rtlCol="0">
              <a:spAutoFit/>
            </a:bodyPr>
            <a:lstStyle/>
            <a:p>
              <a:r>
                <a:rPr lang="en-US" sz="4000" b="1" i="1" dirty="0">
                  <a:solidFill>
                    <a:srgbClr val="333333"/>
                  </a:solidFill>
                  <a:latin typeface="Times New Roman" panose="02020603050405020304" pitchFamily="18" charset="0"/>
                  <a:cs typeface="Times New Roman" panose="02020603050405020304" pitchFamily="18" charset="0"/>
                </a:rPr>
                <a:t>R =</a:t>
              </a:r>
              <a:endParaRPr lang="en-US" sz="4000" dirty="0"/>
            </a:p>
          </p:txBody>
        </p:sp>
        <p:sp>
          <p:nvSpPr>
            <p:cNvPr id="6" name="TextBox 5">
              <a:extLst>
                <a:ext uri="{FF2B5EF4-FFF2-40B4-BE49-F238E27FC236}">
                  <a16:creationId xmlns:a16="http://schemas.microsoft.com/office/drawing/2014/main" id="{B85342AA-5A4E-4805-98B6-D80D02F56B68}"/>
                </a:ext>
              </a:extLst>
            </p:cNvPr>
            <p:cNvSpPr txBox="1"/>
            <p:nvPr/>
          </p:nvSpPr>
          <p:spPr>
            <a:xfrm>
              <a:off x="9051132" y="3953411"/>
              <a:ext cx="909637" cy="1323439"/>
            </a:xfrm>
            <a:prstGeom prst="rect">
              <a:avLst/>
            </a:prstGeom>
            <a:noFill/>
          </p:spPr>
          <p:txBody>
            <a:bodyPr wrap="square" rtlCol="0">
              <a:spAutoFit/>
            </a:bodyPr>
            <a:lstStyle/>
            <a:p>
              <a:r>
                <a:rPr lang="en-US" sz="4000" b="1" i="1" u="sng" dirty="0">
                  <a:solidFill>
                    <a:srgbClr val="333333"/>
                  </a:solidFill>
                  <a:latin typeface="Times New Roman" panose="02020603050405020304" pitchFamily="18" charset="0"/>
                  <a:cs typeface="Times New Roman" panose="02020603050405020304" pitchFamily="18" charset="0"/>
                </a:rPr>
                <a:t>V</a:t>
              </a:r>
              <a:r>
                <a:rPr lang="en-US" sz="4000" b="1" i="1" u="sng" baseline="30000" dirty="0">
                  <a:solidFill>
                    <a:srgbClr val="333333"/>
                  </a:solidFill>
                  <a:latin typeface="Times New Roman" panose="02020603050405020304" pitchFamily="18" charset="0"/>
                  <a:cs typeface="Times New Roman" panose="02020603050405020304" pitchFamily="18" charset="0"/>
                </a:rPr>
                <a:t>2</a:t>
              </a:r>
            </a:p>
            <a:p>
              <a:r>
                <a:rPr lang="en-US" sz="4000" b="1" i="1" dirty="0">
                  <a:solidFill>
                    <a:srgbClr val="333333"/>
                  </a:solidFill>
                  <a:latin typeface="Times New Roman" panose="02020603050405020304" pitchFamily="18" charset="0"/>
                  <a:cs typeface="Times New Roman" panose="02020603050405020304" pitchFamily="18" charset="0"/>
                </a:rPr>
                <a:t>P</a:t>
              </a:r>
              <a:endParaRPr lang="en-US" sz="4000" dirty="0"/>
            </a:p>
          </p:txBody>
        </p:sp>
      </p:grpSp>
      <p:sp>
        <p:nvSpPr>
          <p:cNvPr id="7" name="TextBox 6">
            <a:extLst>
              <a:ext uri="{FF2B5EF4-FFF2-40B4-BE49-F238E27FC236}">
                <a16:creationId xmlns:a16="http://schemas.microsoft.com/office/drawing/2014/main" id="{386C5A19-A4FE-4705-9A9D-38B95B6F9F73}"/>
              </a:ext>
            </a:extLst>
          </p:cNvPr>
          <p:cNvSpPr txBox="1"/>
          <p:nvPr/>
        </p:nvSpPr>
        <p:spPr>
          <a:xfrm>
            <a:off x="2343912" y="4322904"/>
            <a:ext cx="4983958" cy="111825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 = 120</a:t>
            </a:r>
            <a:r>
              <a:rPr lang="en-US" sz="4000" baseline="30000" dirty="0">
                <a:latin typeface="Times New Roman" panose="02020603050405020304" pitchFamily="18" charset="0"/>
                <a:cs typeface="Times New Roman" panose="02020603050405020304" pitchFamily="18" charset="0"/>
              </a:rPr>
              <a:t>2</a:t>
            </a:r>
            <a:r>
              <a:rPr lang="en-US" sz="4000" dirty="0">
                <a:latin typeface="Times New Roman" panose="02020603050405020304" pitchFamily="18" charset="0"/>
                <a:cs typeface="Times New Roman" panose="02020603050405020304" pitchFamily="18" charset="0"/>
              </a:rPr>
              <a:t> ÷ 1,300 Watts</a:t>
            </a:r>
          </a:p>
          <a:p>
            <a:endParaRPr lang="en-US" sz="4000" baseline="30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9A1270E-29DD-4951-9499-D45A2AD294B1}"/>
              </a:ext>
            </a:extLst>
          </p:cNvPr>
          <p:cNvSpPr txBox="1"/>
          <p:nvPr/>
        </p:nvSpPr>
        <p:spPr>
          <a:xfrm>
            <a:off x="712713" y="4961161"/>
            <a:ext cx="1015656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R = 14,400 ÷ 1,300 Watts = 11.076923 Ohm’s  </a:t>
            </a:r>
          </a:p>
        </p:txBody>
      </p:sp>
    </p:spTree>
    <p:extLst>
      <p:ext uri="{BB962C8B-B14F-4D97-AF65-F5344CB8AC3E}">
        <p14:creationId xmlns:p14="http://schemas.microsoft.com/office/powerpoint/2010/main" val="403768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What do the new changes to Facebook mean to You? | Social Networking for  REALTORs">
            <a:extLst>
              <a:ext uri="{FF2B5EF4-FFF2-40B4-BE49-F238E27FC236}">
                <a16:creationId xmlns:a16="http://schemas.microsoft.com/office/drawing/2014/main" id="{E48B1CC1-C004-4631-83B1-64EA49123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5862" y="1434246"/>
            <a:ext cx="3609609" cy="5326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4238D4-07E5-4C9A-8FDA-124BD51ACE82}"/>
              </a:ext>
            </a:extLst>
          </p:cNvPr>
          <p:cNvSpPr txBox="1"/>
          <p:nvPr/>
        </p:nvSpPr>
        <p:spPr>
          <a:xfrm>
            <a:off x="1644162" y="246185"/>
            <a:ext cx="8932984" cy="1323439"/>
          </a:xfrm>
          <a:prstGeom prst="rect">
            <a:avLst/>
          </a:prstGeom>
          <a:noFill/>
        </p:spPr>
        <p:txBody>
          <a:bodyPr wrap="square" rtlCol="0">
            <a:spAutoFit/>
          </a:bodyPr>
          <a:lstStyle/>
          <a:p>
            <a:r>
              <a:rPr lang="en-US" sz="8000" dirty="0">
                <a:latin typeface="Times New Roman" panose="02020603050405020304" pitchFamily="18" charset="0"/>
                <a:cs typeface="Times New Roman" panose="02020603050405020304" pitchFamily="18" charset="0"/>
              </a:rPr>
              <a:t>What’s That Mean?</a:t>
            </a:r>
          </a:p>
        </p:txBody>
      </p:sp>
    </p:spTree>
    <p:extLst>
      <p:ext uri="{BB962C8B-B14F-4D97-AF65-F5344CB8AC3E}">
        <p14:creationId xmlns:p14="http://schemas.microsoft.com/office/powerpoint/2010/main" val="19440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4A93BF-475E-4410-9638-0C505612CE81}"/>
              </a:ext>
            </a:extLst>
          </p:cNvPr>
          <p:cNvSpPr txBox="1"/>
          <p:nvPr/>
        </p:nvSpPr>
        <p:spPr>
          <a:xfrm>
            <a:off x="347933" y="126520"/>
            <a:ext cx="11844067" cy="6524863"/>
          </a:xfrm>
          <a:prstGeom prst="rect">
            <a:avLst/>
          </a:prstGeom>
          <a:noFill/>
        </p:spPr>
        <p:txBody>
          <a:bodyPr wrap="square" rtlCol="0">
            <a:spAutoFit/>
          </a:bodyPr>
          <a:lstStyle/>
          <a:p>
            <a:pPr algn="l"/>
            <a:r>
              <a:rPr lang="en-US" sz="4000" dirty="0">
                <a:solidFill>
                  <a:srgbClr val="222222"/>
                </a:solidFill>
                <a:latin typeface="Times New Roman" panose="02020603050405020304" pitchFamily="18" charset="0"/>
                <a:cs typeface="Times New Roman" panose="02020603050405020304" pitchFamily="18" charset="0"/>
              </a:rPr>
              <a:t>R</a:t>
            </a:r>
            <a:r>
              <a:rPr lang="en-US" sz="4000" b="0" i="0" dirty="0">
                <a:solidFill>
                  <a:srgbClr val="222222"/>
                </a:solidFill>
                <a:effectLst/>
                <a:latin typeface="Times New Roman" panose="02020603050405020304" pitchFamily="18" charset="0"/>
                <a:cs typeface="Times New Roman" panose="02020603050405020304" pitchFamily="18" charset="0"/>
              </a:rPr>
              <a:t>esistance rating</a:t>
            </a:r>
          </a:p>
          <a:p>
            <a:pPr algn="l"/>
            <a:r>
              <a:rPr lang="en-US" sz="4000" b="1" i="0" dirty="0">
                <a:solidFill>
                  <a:srgbClr val="222222"/>
                </a:solidFill>
                <a:effectLst/>
                <a:latin typeface="Times New Roman" panose="02020603050405020304" pitchFamily="18" charset="0"/>
                <a:cs typeface="Times New Roman" panose="02020603050405020304" pitchFamily="18" charset="0"/>
              </a:rPr>
              <a:t>Higher</a:t>
            </a:r>
            <a:r>
              <a:rPr lang="en-US" sz="4000" b="0" i="0" dirty="0">
                <a:solidFill>
                  <a:srgbClr val="222222"/>
                </a:solidFill>
                <a:effectLst/>
                <a:latin typeface="Times New Roman" panose="02020603050405020304" pitchFamily="18" charset="0"/>
                <a:cs typeface="Times New Roman" panose="02020603050405020304" pitchFamily="18" charset="0"/>
              </a:rPr>
              <a:t> numbers indicate a </a:t>
            </a:r>
            <a:r>
              <a:rPr lang="en-US" sz="4000" b="1" i="0" dirty="0">
                <a:solidFill>
                  <a:srgbClr val="222222"/>
                </a:solidFill>
                <a:effectLst/>
                <a:latin typeface="Times New Roman" panose="02020603050405020304" pitchFamily="18" charset="0"/>
                <a:cs typeface="Times New Roman" panose="02020603050405020304" pitchFamily="18" charset="0"/>
              </a:rPr>
              <a:t>higher resistance</a:t>
            </a:r>
            <a:r>
              <a:rPr lang="en-US" sz="4000" b="0" i="0" dirty="0">
                <a:solidFill>
                  <a:srgbClr val="222222"/>
                </a:solidFill>
                <a:effectLst/>
                <a:latin typeface="Times New Roman" panose="02020603050405020304" pitchFamily="18" charset="0"/>
                <a:cs typeface="Times New Roman" panose="02020603050405020304" pitchFamily="18" charset="0"/>
              </a:rPr>
              <a:t> rating, which </a:t>
            </a:r>
            <a:r>
              <a:rPr lang="en-US" sz="4000" b="1" i="0" dirty="0">
                <a:solidFill>
                  <a:srgbClr val="222222"/>
                </a:solidFill>
                <a:effectLst/>
                <a:latin typeface="Times New Roman" panose="02020603050405020304" pitchFamily="18" charset="0"/>
                <a:cs typeface="Times New Roman" panose="02020603050405020304" pitchFamily="18" charset="0"/>
              </a:rPr>
              <a:t>means</a:t>
            </a:r>
            <a:r>
              <a:rPr lang="en-US" sz="4000" b="0" i="0" dirty="0">
                <a:solidFill>
                  <a:srgbClr val="222222"/>
                </a:solidFill>
                <a:effectLst/>
                <a:latin typeface="Times New Roman" panose="02020603050405020304" pitchFamily="18" charset="0"/>
                <a:cs typeface="Times New Roman" panose="02020603050405020304" pitchFamily="18" charset="0"/>
              </a:rPr>
              <a:t> more energy will be required to integrate the component in a circuit.  Pretty typical for any type of appliance with a heating element like a toaster oven, range, coffee maker etc.</a:t>
            </a:r>
          </a:p>
          <a:p>
            <a:pPr algn="l"/>
            <a:endParaRPr lang="en-US" sz="4000" b="0" i="0" dirty="0">
              <a:solidFill>
                <a:srgbClr val="222222"/>
              </a:solidFill>
              <a:effectLst/>
              <a:latin typeface="Times New Roman" panose="02020603050405020304" pitchFamily="18" charset="0"/>
              <a:cs typeface="Times New Roman" panose="02020603050405020304" pitchFamily="18" charset="0"/>
            </a:endParaRPr>
          </a:p>
          <a:p>
            <a:pPr algn="l"/>
            <a:r>
              <a:rPr lang="en-US" sz="4000" dirty="0">
                <a:solidFill>
                  <a:srgbClr val="222222"/>
                </a:solidFill>
                <a:latin typeface="Times New Roman" panose="02020603050405020304" pitchFamily="18" charset="0"/>
                <a:cs typeface="Times New Roman" panose="02020603050405020304" pitchFamily="18" charset="0"/>
              </a:rPr>
              <a:t>Also means an insulator would need to be capable of  providing that amount of resistance to protect from electrical shock.</a:t>
            </a:r>
            <a:endParaRPr lang="en-US" dirty="0">
              <a:solidFill>
                <a:srgbClr val="222222"/>
              </a:solidFill>
              <a:latin typeface="Roboto"/>
            </a:endParaRPr>
          </a:p>
          <a:p>
            <a:pPr algn="l"/>
            <a:endParaRPr lang="en-US" b="0" i="0" dirty="0">
              <a:solidFill>
                <a:srgbClr val="222222"/>
              </a:solidFill>
              <a:effectLst/>
              <a:latin typeface="Roboto"/>
            </a:endParaRPr>
          </a:p>
        </p:txBody>
      </p:sp>
    </p:spTree>
    <p:extLst>
      <p:ext uri="{BB962C8B-B14F-4D97-AF65-F5344CB8AC3E}">
        <p14:creationId xmlns:p14="http://schemas.microsoft.com/office/powerpoint/2010/main" val="1351850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870D18-131D-4E89-BB37-34DC3605DFFC}"/>
              </a:ext>
            </a:extLst>
          </p:cNvPr>
          <p:cNvSpPr txBox="1"/>
          <p:nvPr/>
        </p:nvSpPr>
        <p:spPr>
          <a:xfrm>
            <a:off x="1385977" y="946030"/>
            <a:ext cx="7893170" cy="923330"/>
          </a:xfrm>
          <a:prstGeom prst="rect">
            <a:avLst/>
          </a:prstGeom>
          <a:noFill/>
        </p:spPr>
        <p:txBody>
          <a:bodyPr wrap="square" rtlCol="0">
            <a:spAutoFit/>
          </a:bodyPr>
          <a:lstStyle/>
          <a:p>
            <a:pPr algn="l"/>
            <a:endParaRPr lang="en-US" dirty="0">
              <a:solidFill>
                <a:srgbClr val="222222"/>
              </a:solidFill>
              <a:latin typeface="Roboto"/>
            </a:endParaRPr>
          </a:p>
          <a:p>
            <a:pPr algn="l"/>
            <a:endParaRPr lang="en-US" b="0" i="0" dirty="0">
              <a:solidFill>
                <a:srgbClr val="222222"/>
              </a:solidFill>
              <a:effectLst/>
              <a:latin typeface="Roboto"/>
            </a:endParaRPr>
          </a:p>
          <a:p>
            <a:pPr algn="l"/>
            <a:endParaRPr lang="en-US" b="0" i="0" dirty="0">
              <a:solidFill>
                <a:srgbClr val="222222"/>
              </a:solidFill>
              <a:effectLst/>
              <a:latin typeface="Roboto"/>
            </a:endParaRPr>
          </a:p>
        </p:txBody>
      </p:sp>
      <p:sp>
        <p:nvSpPr>
          <p:cNvPr id="5" name="TextBox 4">
            <a:extLst>
              <a:ext uri="{FF2B5EF4-FFF2-40B4-BE49-F238E27FC236}">
                <a16:creationId xmlns:a16="http://schemas.microsoft.com/office/drawing/2014/main" id="{DBF96772-65A7-4875-8B05-01196A4F5F11}"/>
              </a:ext>
            </a:extLst>
          </p:cNvPr>
          <p:cNvSpPr txBox="1"/>
          <p:nvPr/>
        </p:nvSpPr>
        <p:spPr>
          <a:xfrm>
            <a:off x="370936" y="279659"/>
            <a:ext cx="11637033" cy="5632311"/>
          </a:xfrm>
          <a:prstGeom prst="rect">
            <a:avLst/>
          </a:prstGeom>
          <a:noFill/>
        </p:spPr>
        <p:txBody>
          <a:bodyPr wrap="square" rtlCol="0">
            <a:spAutoFit/>
          </a:bodyPr>
          <a:lstStyle/>
          <a:p>
            <a:pPr algn="l"/>
            <a:r>
              <a:rPr lang="en-US" sz="4000" b="1" i="0" dirty="0">
                <a:solidFill>
                  <a:srgbClr val="545454"/>
                </a:solidFill>
                <a:effectLst/>
                <a:latin typeface="Times New Roman" panose="02020603050405020304" pitchFamily="18" charset="0"/>
                <a:cs typeface="Times New Roman" panose="02020603050405020304" pitchFamily="18" charset="0"/>
              </a:rPr>
              <a:t>Test resistance in a circuit when it is unpowered.</a:t>
            </a:r>
            <a:r>
              <a:rPr lang="en-US" sz="4000" b="0" i="0" dirty="0">
                <a:solidFill>
                  <a:srgbClr val="545454"/>
                </a:solidFill>
                <a:effectLst/>
                <a:latin typeface="Times New Roman" panose="02020603050405020304" pitchFamily="18" charset="0"/>
                <a:cs typeface="Times New Roman" panose="02020603050405020304" pitchFamily="18" charset="0"/>
              </a:rPr>
              <a:t> In other words, don't connect the circuit to a power supply when using your ohmmeter. Doing so could damage your digital ohmmeter or invalidate your resistance reading.</a:t>
            </a:r>
          </a:p>
          <a:p>
            <a:pPr algn="l"/>
            <a:endParaRPr lang="en-US" sz="4000" dirty="0">
              <a:solidFill>
                <a:srgbClr val="545454"/>
              </a:solidFill>
              <a:latin typeface="Times New Roman" panose="02020603050405020304" pitchFamily="18" charset="0"/>
              <a:cs typeface="Times New Roman" panose="02020603050405020304" pitchFamily="18" charset="0"/>
            </a:endParaRPr>
          </a:p>
          <a:p>
            <a:pPr algn="l"/>
            <a:r>
              <a:rPr lang="en-US" sz="4000" dirty="0">
                <a:solidFill>
                  <a:srgbClr val="545454"/>
                </a:solidFill>
                <a:latin typeface="Times New Roman" panose="02020603050405020304" pitchFamily="18" charset="0"/>
                <a:cs typeface="Times New Roman" panose="02020603050405020304" pitchFamily="18" charset="0"/>
              </a:rPr>
              <a:t>The lower the number, the lower the resistance and the better the conductor. Ground rod readings should be very low if not “0”</a:t>
            </a:r>
            <a:endParaRPr lang="en-US" sz="4000"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4674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C60CA1-4434-433E-8165-9BED594875DB}"/>
              </a:ext>
            </a:extLst>
          </p:cNvPr>
          <p:cNvSpPr txBox="1"/>
          <p:nvPr/>
        </p:nvSpPr>
        <p:spPr>
          <a:xfrm>
            <a:off x="250166" y="946030"/>
            <a:ext cx="11637033" cy="3785652"/>
          </a:xfrm>
          <a:prstGeom prst="rect">
            <a:avLst/>
          </a:prstGeom>
          <a:noFill/>
        </p:spPr>
        <p:txBody>
          <a:bodyPr wrap="square" rtlCol="0">
            <a:spAutoFit/>
          </a:bodyPr>
          <a:lstStyle/>
          <a:p>
            <a:pPr algn="l"/>
            <a:r>
              <a:rPr lang="en-US" sz="4000" b="1" i="0" dirty="0">
                <a:solidFill>
                  <a:srgbClr val="545454"/>
                </a:solidFill>
                <a:effectLst/>
                <a:latin typeface="Times New Roman" panose="02020603050405020304" pitchFamily="18" charset="0"/>
                <a:cs typeface="Times New Roman" panose="02020603050405020304" pitchFamily="18" charset="0"/>
              </a:rPr>
              <a:t>Get a digital multimeter and set it to measure resistance in Ohm’s,      . Place one of the leads on each end of a length of copper conductor to measure resistance.  Try different lengths and different AWG sizes of conductors and discuss the difference and what it means. </a:t>
            </a:r>
            <a:endParaRPr lang="en-US" sz="4000" dirty="0">
              <a:solidFill>
                <a:srgbClr val="222222"/>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8D24D74-7B20-4B90-8791-C8CC00127F90}"/>
              </a:ext>
            </a:extLst>
          </p:cNvPr>
          <p:cNvSpPr txBox="1"/>
          <p:nvPr/>
        </p:nvSpPr>
        <p:spPr>
          <a:xfrm rot="10800000">
            <a:off x="4804913" y="1584427"/>
            <a:ext cx="586596" cy="707886"/>
          </a:xfrm>
          <a:prstGeom prst="rect">
            <a:avLst/>
          </a:prstGeom>
          <a:noFill/>
        </p:spPr>
        <p:txBody>
          <a:bodyPr wrap="square" rtlCol="0">
            <a:spAutoFit/>
          </a:bodyPr>
          <a:lstStyle/>
          <a:p>
            <a:r>
              <a:rPr lang="en-US" sz="4000" b="1" i="0" dirty="0">
                <a:solidFill>
                  <a:srgbClr val="545454"/>
                </a:solidFill>
                <a:effectLst/>
                <a:latin typeface="Times New Roman" panose="02020603050405020304" pitchFamily="18" charset="0"/>
                <a:cs typeface="Times New Roman" panose="02020603050405020304" pitchFamily="18" charset="0"/>
              </a:rPr>
              <a:t>Ʊ  </a:t>
            </a:r>
            <a:endParaRPr lang="en-US" sz="4000" dirty="0"/>
          </a:p>
        </p:txBody>
      </p:sp>
    </p:spTree>
    <p:extLst>
      <p:ext uri="{BB962C8B-B14F-4D97-AF65-F5344CB8AC3E}">
        <p14:creationId xmlns:p14="http://schemas.microsoft.com/office/powerpoint/2010/main" val="649333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E5AB11-B0C5-410D-B22D-9D7A3C5BBC46}"/>
              </a:ext>
            </a:extLst>
          </p:cNvPr>
          <p:cNvSpPr txBox="1"/>
          <p:nvPr/>
        </p:nvSpPr>
        <p:spPr>
          <a:xfrm>
            <a:off x="4229819" y="29648"/>
            <a:ext cx="2170981"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Review</a:t>
            </a:r>
          </a:p>
        </p:txBody>
      </p:sp>
      <p:sp>
        <p:nvSpPr>
          <p:cNvPr id="3" name="TextBox 2">
            <a:extLst>
              <a:ext uri="{FF2B5EF4-FFF2-40B4-BE49-F238E27FC236}">
                <a16:creationId xmlns:a16="http://schemas.microsoft.com/office/drawing/2014/main" id="{ACD5C408-F45C-4ED6-9239-5E0AED5221BC}"/>
              </a:ext>
            </a:extLst>
          </p:cNvPr>
          <p:cNvSpPr txBox="1"/>
          <p:nvPr/>
        </p:nvSpPr>
        <p:spPr>
          <a:xfrm>
            <a:off x="465823" y="4249929"/>
            <a:ext cx="863504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does the letter E represent?</a:t>
            </a:r>
          </a:p>
        </p:txBody>
      </p:sp>
      <p:sp>
        <p:nvSpPr>
          <p:cNvPr id="4" name="TextBox 3">
            <a:extLst>
              <a:ext uri="{FF2B5EF4-FFF2-40B4-BE49-F238E27FC236}">
                <a16:creationId xmlns:a16="http://schemas.microsoft.com/office/drawing/2014/main" id="{FD76CE9F-8730-4BC4-9947-2CB725F92988}"/>
              </a:ext>
            </a:extLst>
          </p:cNvPr>
          <p:cNvSpPr txBox="1"/>
          <p:nvPr/>
        </p:nvSpPr>
        <p:spPr>
          <a:xfrm>
            <a:off x="552083" y="4957815"/>
            <a:ext cx="91957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E = Volts or Electromotive Force = Pressure</a:t>
            </a:r>
          </a:p>
        </p:txBody>
      </p:sp>
      <p:sp>
        <p:nvSpPr>
          <p:cNvPr id="5" name="TextBox 4">
            <a:extLst>
              <a:ext uri="{FF2B5EF4-FFF2-40B4-BE49-F238E27FC236}">
                <a16:creationId xmlns:a16="http://schemas.microsoft.com/office/drawing/2014/main" id="{A283F786-5914-4EB8-9050-5F855FB8D101}"/>
              </a:ext>
            </a:extLst>
          </p:cNvPr>
          <p:cNvSpPr txBox="1"/>
          <p:nvPr/>
        </p:nvSpPr>
        <p:spPr>
          <a:xfrm>
            <a:off x="552083" y="1085098"/>
            <a:ext cx="863504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does the letter P represent?</a:t>
            </a:r>
          </a:p>
        </p:txBody>
      </p:sp>
      <p:sp>
        <p:nvSpPr>
          <p:cNvPr id="6" name="TextBox 5">
            <a:extLst>
              <a:ext uri="{FF2B5EF4-FFF2-40B4-BE49-F238E27FC236}">
                <a16:creationId xmlns:a16="http://schemas.microsoft.com/office/drawing/2014/main" id="{7EBBD29B-E814-4D1C-A16D-770BB1E77902}"/>
              </a:ext>
            </a:extLst>
          </p:cNvPr>
          <p:cNvSpPr txBox="1"/>
          <p:nvPr/>
        </p:nvSpPr>
        <p:spPr>
          <a:xfrm>
            <a:off x="552084" y="1696879"/>
            <a:ext cx="863504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P = Watts or Power = Work</a:t>
            </a:r>
          </a:p>
        </p:txBody>
      </p:sp>
      <p:sp>
        <p:nvSpPr>
          <p:cNvPr id="7" name="TextBox 6">
            <a:extLst>
              <a:ext uri="{FF2B5EF4-FFF2-40B4-BE49-F238E27FC236}">
                <a16:creationId xmlns:a16="http://schemas.microsoft.com/office/drawing/2014/main" id="{3057BA4E-3DAF-4D71-9155-F0CB380EB7E3}"/>
              </a:ext>
            </a:extLst>
          </p:cNvPr>
          <p:cNvSpPr txBox="1"/>
          <p:nvPr/>
        </p:nvSpPr>
        <p:spPr>
          <a:xfrm>
            <a:off x="552083" y="2693659"/>
            <a:ext cx="863504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does the letter I represent?</a:t>
            </a:r>
          </a:p>
        </p:txBody>
      </p:sp>
      <p:sp>
        <p:nvSpPr>
          <p:cNvPr id="8" name="TextBox 7">
            <a:extLst>
              <a:ext uri="{FF2B5EF4-FFF2-40B4-BE49-F238E27FC236}">
                <a16:creationId xmlns:a16="http://schemas.microsoft.com/office/drawing/2014/main" id="{B012F68A-D843-41F8-9B00-46404D16D313}"/>
              </a:ext>
            </a:extLst>
          </p:cNvPr>
          <p:cNvSpPr txBox="1"/>
          <p:nvPr/>
        </p:nvSpPr>
        <p:spPr>
          <a:xfrm>
            <a:off x="552083" y="3336496"/>
            <a:ext cx="863504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I = Amperage or Intensity of Current</a:t>
            </a:r>
          </a:p>
        </p:txBody>
      </p:sp>
      <p:sp>
        <p:nvSpPr>
          <p:cNvPr id="9" name="TextBox 8">
            <a:extLst>
              <a:ext uri="{FF2B5EF4-FFF2-40B4-BE49-F238E27FC236}">
                <a16:creationId xmlns:a16="http://schemas.microsoft.com/office/drawing/2014/main" id="{352B8503-A3A5-4F9E-9FA6-6C2430515773}"/>
              </a:ext>
            </a:extLst>
          </p:cNvPr>
          <p:cNvSpPr txBox="1"/>
          <p:nvPr/>
        </p:nvSpPr>
        <p:spPr>
          <a:xfrm>
            <a:off x="10561614" y="1285152"/>
            <a:ext cx="1006409"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W</a:t>
            </a:r>
          </a:p>
        </p:txBody>
      </p:sp>
      <p:sp>
        <p:nvSpPr>
          <p:cNvPr id="10" name="TextBox 9">
            <a:extLst>
              <a:ext uri="{FF2B5EF4-FFF2-40B4-BE49-F238E27FC236}">
                <a16:creationId xmlns:a16="http://schemas.microsoft.com/office/drawing/2014/main" id="{3A6CA1A2-B527-45EC-B034-F3BA2011BDB8}"/>
              </a:ext>
            </a:extLst>
          </p:cNvPr>
          <p:cNvSpPr txBox="1"/>
          <p:nvPr/>
        </p:nvSpPr>
        <p:spPr>
          <a:xfrm>
            <a:off x="10633508" y="4449983"/>
            <a:ext cx="1006409"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V</a:t>
            </a:r>
          </a:p>
        </p:txBody>
      </p:sp>
      <p:sp>
        <p:nvSpPr>
          <p:cNvPr id="11" name="TextBox 10">
            <a:extLst>
              <a:ext uri="{FF2B5EF4-FFF2-40B4-BE49-F238E27FC236}">
                <a16:creationId xmlns:a16="http://schemas.microsoft.com/office/drawing/2014/main" id="{6D2F6B6B-77EC-438A-BFCE-BF40D64F3ED3}"/>
              </a:ext>
            </a:extLst>
          </p:cNvPr>
          <p:cNvSpPr txBox="1"/>
          <p:nvPr/>
        </p:nvSpPr>
        <p:spPr>
          <a:xfrm>
            <a:off x="10633507" y="2655518"/>
            <a:ext cx="1006409"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49486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2C9730-B998-445B-BB08-B4893773D326}"/>
              </a:ext>
            </a:extLst>
          </p:cNvPr>
          <p:cNvSpPr txBox="1"/>
          <p:nvPr/>
        </p:nvSpPr>
        <p:spPr>
          <a:xfrm>
            <a:off x="1147313" y="1751358"/>
            <a:ext cx="9687465"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What is the load in amperes for one,120 V hair dryer rated at 1,900 watts?</a:t>
            </a:r>
          </a:p>
        </p:txBody>
      </p:sp>
      <p:sp>
        <p:nvSpPr>
          <p:cNvPr id="3" name="TextBox 2">
            <a:extLst>
              <a:ext uri="{FF2B5EF4-FFF2-40B4-BE49-F238E27FC236}">
                <a16:creationId xmlns:a16="http://schemas.microsoft.com/office/drawing/2014/main" id="{F471B673-7EE3-4E7F-BBD5-F4833F74005B}"/>
              </a:ext>
            </a:extLst>
          </p:cNvPr>
          <p:cNvSpPr txBox="1"/>
          <p:nvPr/>
        </p:nvSpPr>
        <p:spPr>
          <a:xfrm>
            <a:off x="1147313" y="3180957"/>
            <a:ext cx="6094562"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W = V x A</a:t>
            </a:r>
          </a:p>
        </p:txBody>
      </p:sp>
      <p:sp>
        <p:nvSpPr>
          <p:cNvPr id="4" name="TextBox 3">
            <a:extLst>
              <a:ext uri="{FF2B5EF4-FFF2-40B4-BE49-F238E27FC236}">
                <a16:creationId xmlns:a16="http://schemas.microsoft.com/office/drawing/2014/main" id="{EBBE79E5-7B94-42DD-8975-93723B7D4828}"/>
              </a:ext>
            </a:extLst>
          </p:cNvPr>
          <p:cNvSpPr txBox="1"/>
          <p:nvPr/>
        </p:nvSpPr>
        <p:spPr>
          <a:xfrm>
            <a:off x="1066801" y="3944155"/>
            <a:ext cx="5440392" cy="1323439"/>
          </a:xfrm>
          <a:prstGeom prst="rect">
            <a:avLst/>
          </a:prstGeom>
          <a:noFill/>
        </p:spPr>
        <p:txBody>
          <a:bodyPr wrap="square" rtlCol="0">
            <a:spAutoFit/>
          </a:bodyPr>
          <a:lstStyle/>
          <a:p>
            <a:r>
              <a:rPr lang="en-US" sz="4000" u="sng" dirty="0">
                <a:latin typeface="Times New Roman" panose="02020603050405020304" pitchFamily="18" charset="0"/>
                <a:cs typeface="Times New Roman" panose="02020603050405020304" pitchFamily="18" charset="0"/>
              </a:rPr>
              <a:t>1,900 Watts </a:t>
            </a:r>
            <a:r>
              <a:rPr lang="en-US" sz="4000" dirty="0">
                <a:latin typeface="Times New Roman" panose="02020603050405020304" pitchFamily="18" charset="0"/>
                <a:cs typeface="Times New Roman" panose="02020603050405020304" pitchFamily="18" charset="0"/>
              </a:rPr>
              <a:t>= </a:t>
            </a:r>
            <a:r>
              <a:rPr lang="en-US" sz="4000" u="sng" dirty="0">
                <a:latin typeface="Times New Roman" panose="02020603050405020304" pitchFamily="18" charset="0"/>
                <a:cs typeface="Times New Roman" panose="02020603050405020304" pitchFamily="18" charset="0"/>
              </a:rPr>
              <a:t>120 V x A</a:t>
            </a:r>
          </a:p>
          <a:p>
            <a:endParaRPr lang="en-US" sz="4000" u="sng"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2B3FE57-64FB-4B49-84BB-3030A0D87086}"/>
              </a:ext>
            </a:extLst>
          </p:cNvPr>
          <p:cNvSpPr txBox="1"/>
          <p:nvPr/>
        </p:nvSpPr>
        <p:spPr>
          <a:xfrm>
            <a:off x="785004" y="4479298"/>
            <a:ext cx="8229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120 V             120 V</a:t>
            </a:r>
          </a:p>
        </p:txBody>
      </p:sp>
      <p:cxnSp>
        <p:nvCxnSpPr>
          <p:cNvPr id="7" name="Straight Connector 6">
            <a:extLst>
              <a:ext uri="{FF2B5EF4-FFF2-40B4-BE49-F238E27FC236}">
                <a16:creationId xmlns:a16="http://schemas.microsoft.com/office/drawing/2014/main" id="{91E93233-597C-488E-B82E-124F5A37B14E}"/>
              </a:ext>
            </a:extLst>
          </p:cNvPr>
          <p:cNvCxnSpPr/>
          <p:nvPr/>
        </p:nvCxnSpPr>
        <p:spPr>
          <a:xfrm flipH="1">
            <a:off x="4102939" y="4194535"/>
            <a:ext cx="1317686" cy="336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9DF22E-6A5E-420F-B9F1-8A127DAFCA70}"/>
              </a:ext>
            </a:extLst>
          </p:cNvPr>
          <p:cNvCxnSpPr/>
          <p:nvPr/>
        </p:nvCxnSpPr>
        <p:spPr>
          <a:xfrm flipH="1">
            <a:off x="4493641" y="4732277"/>
            <a:ext cx="1317686" cy="336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212E61-5DDA-4165-AEE3-F3DCF9DD6F99}"/>
              </a:ext>
            </a:extLst>
          </p:cNvPr>
          <p:cNvSpPr txBox="1"/>
          <p:nvPr/>
        </p:nvSpPr>
        <p:spPr>
          <a:xfrm>
            <a:off x="2869720" y="5448794"/>
            <a:ext cx="562442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 = 15.8</a:t>
            </a:r>
          </a:p>
        </p:txBody>
      </p:sp>
      <p:sp>
        <p:nvSpPr>
          <p:cNvPr id="6" name="TextBox 5">
            <a:extLst>
              <a:ext uri="{FF2B5EF4-FFF2-40B4-BE49-F238E27FC236}">
                <a16:creationId xmlns:a16="http://schemas.microsoft.com/office/drawing/2014/main" id="{97F0F38E-5643-4BD3-99AE-887F1F1E36B7}"/>
              </a:ext>
            </a:extLst>
          </p:cNvPr>
          <p:cNvSpPr txBox="1"/>
          <p:nvPr/>
        </p:nvSpPr>
        <p:spPr>
          <a:xfrm>
            <a:off x="569343" y="285537"/>
            <a:ext cx="10843404"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Let’s calculate the load for a bathroom circuit based on two hair dryer’s operating at the same time.</a:t>
            </a:r>
          </a:p>
        </p:txBody>
      </p:sp>
    </p:spTree>
    <p:extLst>
      <p:ext uri="{BB962C8B-B14F-4D97-AF65-F5344CB8AC3E}">
        <p14:creationId xmlns:p14="http://schemas.microsoft.com/office/powerpoint/2010/main" val="5596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9401FC-1346-4EEC-BB84-33FC9F242FC3}"/>
              </a:ext>
            </a:extLst>
          </p:cNvPr>
          <p:cNvSpPr txBox="1"/>
          <p:nvPr/>
        </p:nvSpPr>
        <p:spPr>
          <a:xfrm>
            <a:off x="500331" y="465826"/>
            <a:ext cx="10895163" cy="175432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Can 2 hair dryers be used at the same time on a 20 amp bathroom circuit in Homemakers Cabin at the State FFA/FCCLA Center?</a:t>
            </a:r>
          </a:p>
        </p:txBody>
      </p:sp>
      <p:grpSp>
        <p:nvGrpSpPr>
          <p:cNvPr id="10" name="Group 9">
            <a:extLst>
              <a:ext uri="{FF2B5EF4-FFF2-40B4-BE49-F238E27FC236}">
                <a16:creationId xmlns:a16="http://schemas.microsoft.com/office/drawing/2014/main" id="{46558B1E-53D7-469F-83BB-5F1274FCC78C}"/>
              </a:ext>
            </a:extLst>
          </p:cNvPr>
          <p:cNvGrpSpPr/>
          <p:nvPr/>
        </p:nvGrpSpPr>
        <p:grpSpPr>
          <a:xfrm>
            <a:off x="4132053" y="3036323"/>
            <a:ext cx="4321834" cy="2432649"/>
            <a:chOff x="4132053" y="3036323"/>
            <a:chExt cx="4321834" cy="2432649"/>
          </a:xfrm>
        </p:grpSpPr>
        <p:grpSp>
          <p:nvGrpSpPr>
            <p:cNvPr id="8" name="Group 7">
              <a:extLst>
                <a:ext uri="{FF2B5EF4-FFF2-40B4-BE49-F238E27FC236}">
                  <a16:creationId xmlns:a16="http://schemas.microsoft.com/office/drawing/2014/main" id="{8EE08E3D-E738-4861-888B-1AF8E9868935}"/>
                </a:ext>
              </a:extLst>
            </p:cNvPr>
            <p:cNvGrpSpPr/>
            <p:nvPr/>
          </p:nvGrpSpPr>
          <p:grpSpPr>
            <a:xfrm>
              <a:off x="4132053" y="3036323"/>
              <a:ext cx="4183811" cy="2432649"/>
              <a:chOff x="4149306" y="2587750"/>
              <a:chExt cx="4183811" cy="2432649"/>
            </a:xfrm>
          </p:grpSpPr>
          <p:sp>
            <p:nvSpPr>
              <p:cNvPr id="4" name="TextBox 3">
                <a:extLst>
                  <a:ext uri="{FF2B5EF4-FFF2-40B4-BE49-F238E27FC236}">
                    <a16:creationId xmlns:a16="http://schemas.microsoft.com/office/drawing/2014/main" id="{0553047C-164C-4A3D-929F-AA5674146BA1}"/>
                  </a:ext>
                </a:extLst>
              </p:cNvPr>
              <p:cNvSpPr txBox="1"/>
              <p:nvPr/>
            </p:nvSpPr>
            <p:spPr>
              <a:xfrm>
                <a:off x="4511615" y="2958860"/>
                <a:ext cx="3821502" cy="1569660"/>
              </a:xfrm>
              <a:prstGeom prst="rect">
                <a:avLst/>
              </a:prstGeom>
              <a:noFill/>
            </p:spPr>
            <p:txBody>
              <a:bodyPr wrap="square" rtlCol="0">
                <a:spAutoFit/>
              </a:bodyPr>
              <a:lstStyle/>
              <a:p>
                <a:r>
                  <a:rPr lang="en-US" sz="9600" dirty="0">
                    <a:latin typeface="Times New Roman" panose="02020603050405020304" pitchFamily="18" charset="0"/>
                    <a:cs typeface="Times New Roman" panose="02020603050405020304" pitchFamily="18" charset="0"/>
                  </a:rPr>
                  <a:t>NO</a:t>
                </a:r>
              </a:p>
            </p:txBody>
          </p:sp>
          <p:sp>
            <p:nvSpPr>
              <p:cNvPr id="5" name="Oval 4">
                <a:extLst>
                  <a:ext uri="{FF2B5EF4-FFF2-40B4-BE49-F238E27FC236}">
                    <a16:creationId xmlns:a16="http://schemas.microsoft.com/office/drawing/2014/main" id="{7D4B9E72-82F9-47D7-A3DB-C121DB0CAF9F}"/>
                  </a:ext>
                </a:extLst>
              </p:cNvPr>
              <p:cNvSpPr/>
              <p:nvPr/>
            </p:nvSpPr>
            <p:spPr>
              <a:xfrm>
                <a:off x="4149306" y="2587750"/>
                <a:ext cx="2613804" cy="24326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FFBDD25-41FD-4EDF-A7C2-D4397032DB67}"/>
                  </a:ext>
                </a:extLst>
              </p:cNvPr>
              <p:cNvCxnSpPr>
                <a:stCxn id="5" idx="7"/>
              </p:cNvCxnSpPr>
              <p:nvPr/>
            </p:nvCxnSpPr>
            <p:spPr>
              <a:xfrm flipH="1">
                <a:off x="4373592" y="2944003"/>
                <a:ext cx="2006735" cy="14813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6854ED64-23D4-485B-B373-19D657E1680D}"/>
                </a:ext>
              </a:extLst>
            </p:cNvPr>
            <p:cNvSpPr txBox="1"/>
            <p:nvPr/>
          </p:nvSpPr>
          <p:spPr>
            <a:xfrm>
              <a:off x="6625087" y="3437279"/>
              <a:ext cx="1828800" cy="1569660"/>
            </a:xfrm>
            <a:prstGeom prst="rect">
              <a:avLst/>
            </a:prstGeom>
            <a:noFill/>
          </p:spPr>
          <p:txBody>
            <a:bodyPr wrap="square" rtlCol="0">
              <a:spAutoFit/>
            </a:bodyPr>
            <a:lstStyle/>
            <a:p>
              <a:r>
                <a:rPr lang="en-US" sz="96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42397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2EBAE0-1982-4316-931F-5F3EC50D7B4D}"/>
              </a:ext>
            </a:extLst>
          </p:cNvPr>
          <p:cNvSpPr txBox="1"/>
          <p:nvPr/>
        </p:nvSpPr>
        <p:spPr>
          <a:xfrm>
            <a:off x="165339" y="83747"/>
            <a:ext cx="11861321" cy="6863417"/>
          </a:xfrm>
          <a:prstGeom prst="rect">
            <a:avLst/>
          </a:prstGeom>
          <a:noFill/>
        </p:spPr>
        <p:txBody>
          <a:bodyPr wrap="square" rtlCol="0">
            <a:spAutoFit/>
          </a:bodyPr>
          <a:lstStyle/>
          <a:p>
            <a:r>
              <a:rPr lang="en-US" sz="4000" b="1" i="0" dirty="0">
                <a:solidFill>
                  <a:srgbClr val="333333"/>
                </a:solidFill>
                <a:effectLst/>
                <a:latin typeface="Times New Roman" panose="02020603050405020304" pitchFamily="18" charset="0"/>
                <a:cs typeface="Times New Roman" panose="02020603050405020304" pitchFamily="18" charset="0"/>
              </a:rPr>
              <a:t>Voltage</a:t>
            </a:r>
            <a:r>
              <a:rPr lang="en-US" sz="4000" b="0" i="0" dirty="0">
                <a:solidFill>
                  <a:srgbClr val="333333"/>
                </a:solidFill>
                <a:effectLst/>
                <a:latin typeface="Times New Roman" panose="02020603050405020304" pitchFamily="18" charset="0"/>
                <a:cs typeface="Times New Roman" panose="02020603050405020304" pitchFamily="18" charset="0"/>
              </a:rPr>
              <a:t> –  the difference in electrical potential energy between two points per unit electric charge.  Simply, it is a pressure that pushes charged electrons through an electrical circuit.  Almost all voltage in </a:t>
            </a:r>
            <a:r>
              <a:rPr lang="en-US" sz="4000" b="1" i="0" dirty="0">
                <a:solidFill>
                  <a:srgbClr val="333333"/>
                </a:solidFill>
                <a:effectLst/>
                <a:latin typeface="Times New Roman" panose="02020603050405020304" pitchFamily="18" charset="0"/>
                <a:cs typeface="Times New Roman" panose="02020603050405020304" pitchFamily="18" charset="0"/>
              </a:rPr>
              <a:t>residential</a:t>
            </a:r>
            <a:r>
              <a:rPr lang="en-US" sz="4000" b="0" i="0" dirty="0">
                <a:solidFill>
                  <a:srgbClr val="333333"/>
                </a:solidFill>
                <a:effectLst/>
                <a:latin typeface="Times New Roman" panose="02020603050405020304" pitchFamily="18" charset="0"/>
                <a:cs typeface="Times New Roman" panose="02020603050405020304" pitchFamily="18" charset="0"/>
              </a:rPr>
              <a:t> </a:t>
            </a:r>
            <a:r>
              <a:rPr lang="en-US" sz="4000" b="1" i="0" dirty="0">
                <a:solidFill>
                  <a:srgbClr val="333333"/>
                </a:solidFill>
                <a:effectLst/>
                <a:latin typeface="Times New Roman" panose="02020603050405020304" pitchFamily="18" charset="0"/>
                <a:cs typeface="Times New Roman" panose="02020603050405020304" pitchFamily="18" charset="0"/>
              </a:rPr>
              <a:t>construction</a:t>
            </a:r>
            <a:r>
              <a:rPr lang="en-US" sz="4000" b="0" i="0" dirty="0">
                <a:solidFill>
                  <a:srgbClr val="333333"/>
                </a:solidFill>
                <a:effectLst/>
                <a:latin typeface="Times New Roman" panose="02020603050405020304" pitchFamily="18" charset="0"/>
                <a:cs typeface="Times New Roman" panose="02020603050405020304" pitchFamily="18" charset="0"/>
              </a:rPr>
              <a:t> in the United States will be 120/240 volts.  Often represented by the letter</a:t>
            </a:r>
            <a:r>
              <a:rPr lang="en-US" sz="4000" b="1" i="1" dirty="0">
                <a:solidFill>
                  <a:srgbClr val="333333"/>
                </a:solidFill>
                <a:effectLst/>
                <a:latin typeface="Times New Roman" panose="02020603050405020304" pitchFamily="18" charset="0"/>
                <a:cs typeface="Times New Roman" panose="02020603050405020304" pitchFamily="18" charset="0"/>
              </a:rPr>
              <a:t> E</a:t>
            </a:r>
            <a:r>
              <a:rPr lang="en-US" sz="4000" b="0" i="0" dirty="0">
                <a:solidFill>
                  <a:srgbClr val="333333"/>
                </a:solidFill>
                <a:effectLst/>
                <a:latin typeface="Times New Roman" panose="02020603050405020304" pitchFamily="18" charset="0"/>
                <a:cs typeface="Times New Roman" panose="02020603050405020304" pitchFamily="18" charset="0"/>
              </a:rPr>
              <a:t> for </a:t>
            </a:r>
            <a:r>
              <a:rPr lang="en-US" sz="4000" b="1" i="0" dirty="0">
                <a:solidFill>
                  <a:srgbClr val="333333"/>
                </a:solidFill>
                <a:effectLst/>
                <a:latin typeface="Times New Roman" panose="02020603050405020304" pitchFamily="18" charset="0"/>
                <a:cs typeface="Times New Roman" panose="02020603050405020304" pitchFamily="18" charset="0"/>
              </a:rPr>
              <a:t>electromotive force</a:t>
            </a:r>
            <a:r>
              <a:rPr lang="en-US" sz="4000" b="0" i="0" dirty="0">
                <a:solidFill>
                  <a:srgbClr val="333333"/>
                </a:solidFill>
                <a:effectLst/>
                <a:latin typeface="Times New Roman" panose="02020603050405020304" pitchFamily="18" charset="0"/>
                <a:cs typeface="Times New Roman" panose="02020603050405020304" pitchFamily="18" charset="0"/>
              </a:rPr>
              <a:t>.</a:t>
            </a:r>
          </a:p>
          <a:p>
            <a:r>
              <a:rPr lang="en-US" sz="4000" dirty="0">
                <a:solidFill>
                  <a:srgbClr val="333333"/>
                </a:solidFill>
                <a:latin typeface="Times New Roman" panose="02020603050405020304" pitchFamily="18" charset="0"/>
                <a:cs typeface="Times New Roman" panose="02020603050405020304" pitchFamily="18" charset="0"/>
              </a:rPr>
              <a:t>Voltage is “</a:t>
            </a:r>
            <a:r>
              <a:rPr lang="en-US" sz="4000" b="1" dirty="0">
                <a:solidFill>
                  <a:srgbClr val="333333"/>
                </a:solidFill>
                <a:latin typeface="Times New Roman" panose="02020603050405020304" pitchFamily="18" charset="0"/>
                <a:cs typeface="Times New Roman" panose="02020603050405020304" pitchFamily="18" charset="0"/>
              </a:rPr>
              <a:t>Nominal</a:t>
            </a:r>
            <a:r>
              <a:rPr lang="en-US" sz="4000" dirty="0">
                <a:solidFill>
                  <a:srgbClr val="333333"/>
                </a:solidFill>
                <a:latin typeface="Times New Roman" panose="02020603050405020304" pitchFamily="18" charset="0"/>
                <a:cs typeface="Times New Roman" panose="02020603050405020304" pitchFamily="18" charset="0"/>
              </a:rPr>
              <a:t>”; it may be more or less than 120 V depending upon a variety of factors but mainly ambient temperature and length or distance to the outlet or access point from the source.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3104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0AF657-6293-40F9-BE72-C0F7B0BEB124}"/>
              </a:ext>
            </a:extLst>
          </p:cNvPr>
          <p:cNvSpPr txBox="1"/>
          <p:nvPr/>
        </p:nvSpPr>
        <p:spPr>
          <a:xfrm>
            <a:off x="405442" y="517585"/>
            <a:ext cx="11507637" cy="563231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Here’s a problem for all of the livestock show people out there. Get the nameplate rating of a livestock blower/dryer, and a set large animal clippers. Get the information from the name plate and determine the load in amperes for each device separately. If both of the devices are in use on the same circuit at the same time, what is the total load on the circuit?</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187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57735-B5F1-451B-A2FC-5A672C6D5408}"/>
              </a:ext>
            </a:extLst>
          </p:cNvPr>
          <p:cNvSpPr txBox="1"/>
          <p:nvPr/>
        </p:nvSpPr>
        <p:spPr>
          <a:xfrm>
            <a:off x="724619" y="319177"/>
            <a:ext cx="9635706"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Blower = 2040 Watts @ 120 V</a:t>
            </a:r>
          </a:p>
          <a:p>
            <a:r>
              <a:rPr lang="en-US" sz="4000" dirty="0">
                <a:latin typeface="Times New Roman" panose="02020603050405020304" pitchFamily="18" charset="0"/>
                <a:cs typeface="Times New Roman" panose="02020603050405020304" pitchFamily="18" charset="0"/>
              </a:rPr>
              <a:t>Large animal clippers = 240 Watts @ 120 V</a:t>
            </a:r>
          </a:p>
          <a:p>
            <a:endParaRPr lang="en-US" sz="4000"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235C45BA-95DE-4096-9AC8-AB959116732D}"/>
              </a:ext>
            </a:extLst>
          </p:cNvPr>
          <p:cNvCxnSpPr/>
          <p:nvPr/>
        </p:nvCxnSpPr>
        <p:spPr>
          <a:xfrm flipH="1">
            <a:off x="5576977" y="2590069"/>
            <a:ext cx="1371600" cy="388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07502EB-95AF-4E91-8A16-8E3F951B1F4C}"/>
              </a:ext>
            </a:extLst>
          </p:cNvPr>
          <p:cNvCxnSpPr/>
          <p:nvPr/>
        </p:nvCxnSpPr>
        <p:spPr>
          <a:xfrm flipH="1">
            <a:off x="5854458" y="3196591"/>
            <a:ext cx="1371600" cy="388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07833B-D309-47DD-8A19-FBF6C89DA5C0}"/>
              </a:ext>
            </a:extLst>
          </p:cNvPr>
          <p:cNvSpPr txBox="1"/>
          <p:nvPr/>
        </p:nvSpPr>
        <p:spPr>
          <a:xfrm>
            <a:off x="759124" y="2404335"/>
            <a:ext cx="7660257"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Blower - </a:t>
            </a:r>
            <a:r>
              <a:rPr lang="en-US" sz="4000" u="sng" dirty="0">
                <a:latin typeface="Times New Roman" panose="02020603050405020304" pitchFamily="18" charset="0"/>
                <a:cs typeface="Times New Roman" panose="02020603050405020304" pitchFamily="18" charset="0"/>
              </a:rPr>
              <a:t>2040 Watts </a:t>
            </a:r>
            <a:r>
              <a:rPr lang="en-US" sz="4000" dirty="0">
                <a:latin typeface="Times New Roman" panose="02020603050405020304" pitchFamily="18" charset="0"/>
                <a:cs typeface="Times New Roman" panose="02020603050405020304" pitchFamily="18" charset="0"/>
              </a:rPr>
              <a:t>= </a:t>
            </a:r>
            <a:r>
              <a:rPr lang="en-US" sz="4000" u="sng" dirty="0">
                <a:latin typeface="Times New Roman" panose="02020603050405020304" pitchFamily="18" charset="0"/>
                <a:cs typeface="Times New Roman" panose="02020603050405020304" pitchFamily="18" charset="0"/>
              </a:rPr>
              <a:t>120 V x A </a:t>
            </a:r>
          </a:p>
          <a:p>
            <a:r>
              <a:rPr lang="en-US" sz="4000" dirty="0">
                <a:latin typeface="Times New Roman" panose="02020603050405020304" pitchFamily="18" charset="0"/>
                <a:cs typeface="Times New Roman" panose="02020603050405020304" pitchFamily="18" charset="0"/>
              </a:rPr>
              <a:t>                  120 V            120 V</a:t>
            </a:r>
          </a:p>
        </p:txBody>
      </p:sp>
      <p:sp>
        <p:nvSpPr>
          <p:cNvPr id="14" name="TextBox 13">
            <a:extLst>
              <a:ext uri="{FF2B5EF4-FFF2-40B4-BE49-F238E27FC236}">
                <a16:creationId xmlns:a16="http://schemas.microsoft.com/office/drawing/2014/main" id="{CF008D45-8A92-40E9-8068-95133598B945}"/>
              </a:ext>
            </a:extLst>
          </p:cNvPr>
          <p:cNvSpPr txBox="1"/>
          <p:nvPr/>
        </p:nvSpPr>
        <p:spPr>
          <a:xfrm>
            <a:off x="724619" y="4362281"/>
            <a:ext cx="89369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Livestock Blower Load in Amperes = 17</a:t>
            </a:r>
          </a:p>
        </p:txBody>
      </p:sp>
      <p:sp>
        <p:nvSpPr>
          <p:cNvPr id="15" name="TextBox 14">
            <a:extLst>
              <a:ext uri="{FF2B5EF4-FFF2-40B4-BE49-F238E27FC236}">
                <a16:creationId xmlns:a16="http://schemas.microsoft.com/office/drawing/2014/main" id="{8BDC51A7-447B-450C-A7DF-467B116CFA1A}"/>
              </a:ext>
            </a:extLst>
          </p:cNvPr>
          <p:cNvSpPr txBox="1"/>
          <p:nvPr/>
        </p:nvSpPr>
        <p:spPr>
          <a:xfrm>
            <a:off x="724619" y="1769828"/>
            <a:ext cx="5727939"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 = V x A</a:t>
            </a:r>
          </a:p>
        </p:txBody>
      </p:sp>
    </p:spTree>
    <p:extLst>
      <p:ext uri="{BB962C8B-B14F-4D97-AF65-F5344CB8AC3E}">
        <p14:creationId xmlns:p14="http://schemas.microsoft.com/office/powerpoint/2010/main" val="15182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799B03-B5A4-43BC-95A1-3336CD79C0CE}"/>
              </a:ext>
            </a:extLst>
          </p:cNvPr>
          <p:cNvSpPr txBox="1"/>
          <p:nvPr/>
        </p:nvSpPr>
        <p:spPr>
          <a:xfrm>
            <a:off x="353682" y="431321"/>
            <a:ext cx="1161978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Large Animal Livestock Clippers = 240 Watts @ 120 V</a:t>
            </a:r>
          </a:p>
        </p:txBody>
      </p:sp>
      <p:sp>
        <p:nvSpPr>
          <p:cNvPr id="3" name="TextBox 2">
            <a:extLst>
              <a:ext uri="{FF2B5EF4-FFF2-40B4-BE49-F238E27FC236}">
                <a16:creationId xmlns:a16="http://schemas.microsoft.com/office/drawing/2014/main" id="{BD7637F9-84A0-4C57-8C70-B09C1BDBB9E4}"/>
              </a:ext>
            </a:extLst>
          </p:cNvPr>
          <p:cNvSpPr txBox="1"/>
          <p:nvPr/>
        </p:nvSpPr>
        <p:spPr>
          <a:xfrm>
            <a:off x="353682" y="1448458"/>
            <a:ext cx="6094562" cy="707886"/>
          </a:xfrm>
          <a:prstGeom prst="rect">
            <a:avLst/>
          </a:prstGeom>
          <a:noFill/>
        </p:spPr>
        <p:txBody>
          <a:bodyPr wrap="square">
            <a:spAutoFit/>
          </a:bodyPr>
          <a:lstStyle/>
          <a:p>
            <a:r>
              <a:rPr lang="en-US" sz="4000" dirty="0">
                <a:latin typeface="Times New Roman" panose="02020603050405020304" pitchFamily="18" charset="0"/>
                <a:cs typeface="Times New Roman" panose="02020603050405020304" pitchFamily="18" charset="0"/>
              </a:rPr>
              <a:t>W = V x A</a:t>
            </a:r>
          </a:p>
        </p:txBody>
      </p:sp>
      <p:sp>
        <p:nvSpPr>
          <p:cNvPr id="4" name="TextBox 3">
            <a:extLst>
              <a:ext uri="{FF2B5EF4-FFF2-40B4-BE49-F238E27FC236}">
                <a16:creationId xmlns:a16="http://schemas.microsoft.com/office/drawing/2014/main" id="{13957EC0-6EFD-4C40-BBB7-ECB5839E601E}"/>
              </a:ext>
            </a:extLst>
          </p:cNvPr>
          <p:cNvSpPr txBox="1"/>
          <p:nvPr/>
        </p:nvSpPr>
        <p:spPr>
          <a:xfrm>
            <a:off x="353682" y="2574356"/>
            <a:ext cx="7660257"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Clippers - </a:t>
            </a:r>
            <a:r>
              <a:rPr lang="en-US" sz="4000" u="sng" dirty="0">
                <a:latin typeface="Times New Roman" panose="02020603050405020304" pitchFamily="18" charset="0"/>
                <a:cs typeface="Times New Roman" panose="02020603050405020304" pitchFamily="18" charset="0"/>
              </a:rPr>
              <a:t>240 Watts </a:t>
            </a:r>
            <a:r>
              <a:rPr lang="en-US" sz="4000" dirty="0">
                <a:latin typeface="Times New Roman" panose="02020603050405020304" pitchFamily="18" charset="0"/>
                <a:cs typeface="Times New Roman" panose="02020603050405020304" pitchFamily="18" charset="0"/>
              </a:rPr>
              <a:t>= </a:t>
            </a:r>
            <a:r>
              <a:rPr lang="en-US" sz="4000" u="sng" dirty="0">
                <a:latin typeface="Times New Roman" panose="02020603050405020304" pitchFamily="18" charset="0"/>
                <a:cs typeface="Times New Roman" panose="02020603050405020304" pitchFamily="18" charset="0"/>
              </a:rPr>
              <a:t>120 V x A </a:t>
            </a:r>
          </a:p>
          <a:p>
            <a:r>
              <a:rPr lang="en-US" sz="4000" dirty="0">
                <a:latin typeface="Times New Roman" panose="02020603050405020304" pitchFamily="18" charset="0"/>
                <a:cs typeface="Times New Roman" panose="02020603050405020304" pitchFamily="18" charset="0"/>
              </a:rPr>
              <a:t>                  120 V            120 V</a:t>
            </a:r>
          </a:p>
        </p:txBody>
      </p:sp>
      <p:cxnSp>
        <p:nvCxnSpPr>
          <p:cNvPr id="6" name="Straight Connector 5">
            <a:extLst>
              <a:ext uri="{FF2B5EF4-FFF2-40B4-BE49-F238E27FC236}">
                <a16:creationId xmlns:a16="http://schemas.microsoft.com/office/drawing/2014/main" id="{ADECB76C-262F-4CC7-A739-BA5FE5C27AC0}"/>
              </a:ext>
            </a:extLst>
          </p:cNvPr>
          <p:cNvCxnSpPr/>
          <p:nvPr/>
        </p:nvCxnSpPr>
        <p:spPr>
          <a:xfrm flipH="1">
            <a:off x="5210355" y="2777706"/>
            <a:ext cx="1237889" cy="3191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B45F92-D464-4127-9404-56D12BBDC21B}"/>
              </a:ext>
            </a:extLst>
          </p:cNvPr>
          <p:cNvCxnSpPr/>
          <p:nvPr/>
        </p:nvCxnSpPr>
        <p:spPr>
          <a:xfrm flipH="1">
            <a:off x="5477055" y="3429000"/>
            <a:ext cx="1237889" cy="3191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FB0677-22E7-4118-B2FE-7372BE35147F}"/>
              </a:ext>
            </a:extLst>
          </p:cNvPr>
          <p:cNvSpPr txBox="1"/>
          <p:nvPr/>
        </p:nvSpPr>
        <p:spPr>
          <a:xfrm>
            <a:off x="439947" y="4398496"/>
            <a:ext cx="89369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Clippers Load in Amperes = 2</a:t>
            </a:r>
          </a:p>
        </p:txBody>
      </p:sp>
    </p:spTree>
    <p:extLst>
      <p:ext uri="{BB962C8B-B14F-4D97-AF65-F5344CB8AC3E}">
        <p14:creationId xmlns:p14="http://schemas.microsoft.com/office/powerpoint/2010/main" val="1122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127912-7081-49F1-B3FE-1D8BBE56DEDA}"/>
              </a:ext>
            </a:extLst>
          </p:cNvPr>
          <p:cNvSpPr txBox="1"/>
          <p:nvPr/>
        </p:nvSpPr>
        <p:spPr>
          <a:xfrm>
            <a:off x="319178" y="319177"/>
            <a:ext cx="10834778"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is the total load on the circuit if both devices are used simultaneously at the same receptacle?</a:t>
            </a:r>
          </a:p>
        </p:txBody>
      </p:sp>
      <p:sp>
        <p:nvSpPr>
          <p:cNvPr id="3" name="TextBox 2">
            <a:extLst>
              <a:ext uri="{FF2B5EF4-FFF2-40B4-BE49-F238E27FC236}">
                <a16:creationId xmlns:a16="http://schemas.microsoft.com/office/drawing/2014/main" id="{842BF5B8-F77B-41C3-969E-CE147121FB45}"/>
              </a:ext>
            </a:extLst>
          </p:cNvPr>
          <p:cNvSpPr txBox="1"/>
          <p:nvPr/>
        </p:nvSpPr>
        <p:spPr>
          <a:xfrm>
            <a:off x="1000665" y="1935483"/>
            <a:ext cx="89369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Livestock Blower Load in Amperes = 17</a:t>
            </a:r>
          </a:p>
        </p:txBody>
      </p:sp>
      <p:sp>
        <p:nvSpPr>
          <p:cNvPr id="4" name="TextBox 3">
            <a:extLst>
              <a:ext uri="{FF2B5EF4-FFF2-40B4-BE49-F238E27FC236}">
                <a16:creationId xmlns:a16="http://schemas.microsoft.com/office/drawing/2014/main" id="{AFFBD545-3568-4CBD-8605-79B1DA446953}"/>
              </a:ext>
            </a:extLst>
          </p:cNvPr>
          <p:cNvSpPr txBox="1"/>
          <p:nvPr/>
        </p:nvSpPr>
        <p:spPr>
          <a:xfrm>
            <a:off x="1000665" y="2845741"/>
            <a:ext cx="89369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Clippers Load in Amperes = 2</a:t>
            </a:r>
          </a:p>
        </p:txBody>
      </p:sp>
      <p:sp>
        <p:nvSpPr>
          <p:cNvPr id="5" name="TextBox 4">
            <a:extLst>
              <a:ext uri="{FF2B5EF4-FFF2-40B4-BE49-F238E27FC236}">
                <a16:creationId xmlns:a16="http://schemas.microsoft.com/office/drawing/2014/main" id="{E99C7C3A-6619-4B21-9ED0-578AAE13831A}"/>
              </a:ext>
            </a:extLst>
          </p:cNvPr>
          <p:cNvSpPr txBox="1"/>
          <p:nvPr/>
        </p:nvSpPr>
        <p:spPr>
          <a:xfrm>
            <a:off x="1000665" y="3755999"/>
            <a:ext cx="893696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Total Load in Amperes = 19</a:t>
            </a:r>
          </a:p>
        </p:txBody>
      </p:sp>
      <p:sp>
        <p:nvSpPr>
          <p:cNvPr id="6" name="TextBox 5">
            <a:extLst>
              <a:ext uri="{FF2B5EF4-FFF2-40B4-BE49-F238E27FC236}">
                <a16:creationId xmlns:a16="http://schemas.microsoft.com/office/drawing/2014/main" id="{7846AD6D-1420-423F-99C1-8D6CFBFEDB1E}"/>
              </a:ext>
            </a:extLst>
          </p:cNvPr>
          <p:cNvSpPr txBox="1"/>
          <p:nvPr/>
        </p:nvSpPr>
        <p:spPr>
          <a:xfrm>
            <a:off x="543464" y="4615132"/>
            <a:ext cx="10834778"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Will a 20 amp, circuit handle the total load of the livestock blower and the clippers at the same time?</a:t>
            </a:r>
          </a:p>
        </p:txBody>
      </p:sp>
    </p:spTree>
    <p:extLst>
      <p:ext uri="{BB962C8B-B14F-4D97-AF65-F5344CB8AC3E}">
        <p14:creationId xmlns:p14="http://schemas.microsoft.com/office/powerpoint/2010/main" val="8158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A2390-3196-42D8-B296-82E9974EDF15}"/>
              </a:ext>
            </a:extLst>
          </p:cNvPr>
          <p:cNvSpPr txBox="1"/>
          <p:nvPr/>
        </p:nvSpPr>
        <p:spPr>
          <a:xfrm>
            <a:off x="1544128" y="715992"/>
            <a:ext cx="819509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For how long????????</a:t>
            </a:r>
          </a:p>
        </p:txBody>
      </p:sp>
      <p:sp>
        <p:nvSpPr>
          <p:cNvPr id="3" name="TextBox 2">
            <a:extLst>
              <a:ext uri="{FF2B5EF4-FFF2-40B4-BE49-F238E27FC236}">
                <a16:creationId xmlns:a16="http://schemas.microsoft.com/office/drawing/2014/main" id="{FB797794-0364-4092-830C-E5394BB18323}"/>
              </a:ext>
            </a:extLst>
          </p:cNvPr>
          <p:cNvSpPr txBox="1"/>
          <p:nvPr/>
        </p:nvSpPr>
        <p:spPr>
          <a:xfrm>
            <a:off x="1544128" y="1854679"/>
            <a:ext cx="9463178"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is your experience with running blowers and clippers at the same time?</a:t>
            </a:r>
          </a:p>
        </p:txBody>
      </p:sp>
      <p:sp>
        <p:nvSpPr>
          <p:cNvPr id="4" name="TextBox 3">
            <a:extLst>
              <a:ext uri="{FF2B5EF4-FFF2-40B4-BE49-F238E27FC236}">
                <a16:creationId xmlns:a16="http://schemas.microsoft.com/office/drawing/2014/main" id="{25602213-4BA9-48FB-9371-585EE53FF0E3}"/>
              </a:ext>
            </a:extLst>
          </p:cNvPr>
          <p:cNvSpPr txBox="1"/>
          <p:nvPr/>
        </p:nvSpPr>
        <p:spPr>
          <a:xfrm>
            <a:off x="1621767" y="3657600"/>
            <a:ext cx="8471139"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do you think is happening in the circuit to cause breakers to trip if the blower and clippers used matched the load rating in this problem?</a:t>
            </a:r>
          </a:p>
        </p:txBody>
      </p:sp>
    </p:spTree>
    <p:extLst>
      <p:ext uri="{BB962C8B-B14F-4D97-AF65-F5344CB8AC3E}">
        <p14:creationId xmlns:p14="http://schemas.microsoft.com/office/powerpoint/2010/main" val="226967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9F419D-374B-4DA2-BBE2-ADF2CD55CD7A}"/>
              </a:ext>
            </a:extLst>
          </p:cNvPr>
          <p:cNvPicPr>
            <a:picLocks noChangeAspect="1"/>
          </p:cNvPicPr>
          <p:nvPr/>
        </p:nvPicPr>
        <p:blipFill rotWithShape="1">
          <a:blip r:embed="rId2">
            <a:extLst>
              <a:ext uri="{28A0092B-C50C-407E-A947-70E740481C1C}">
                <a14:useLocalDpi xmlns:a14="http://schemas.microsoft.com/office/drawing/2010/main" val="0"/>
              </a:ext>
            </a:extLst>
          </a:blip>
          <a:srcRect l="11008" t="8760" r="50568" b="48483"/>
          <a:stretch/>
        </p:blipFill>
        <p:spPr>
          <a:xfrm rot="5400000">
            <a:off x="-198492" y="1898678"/>
            <a:ext cx="4968812" cy="4146900"/>
          </a:xfrm>
          <a:prstGeom prst="rect">
            <a:avLst/>
          </a:prstGeom>
        </p:spPr>
      </p:pic>
      <p:sp>
        <p:nvSpPr>
          <p:cNvPr id="4" name="Oval 3">
            <a:extLst>
              <a:ext uri="{FF2B5EF4-FFF2-40B4-BE49-F238E27FC236}">
                <a16:creationId xmlns:a16="http://schemas.microsoft.com/office/drawing/2014/main" id="{A616B55E-D6FE-4583-B941-2D9A47762781}"/>
              </a:ext>
            </a:extLst>
          </p:cNvPr>
          <p:cNvSpPr/>
          <p:nvPr/>
        </p:nvSpPr>
        <p:spPr>
          <a:xfrm>
            <a:off x="612475" y="5279364"/>
            <a:ext cx="992037" cy="6038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7B0A25D-61F2-41F0-BA01-2DED261E938C}"/>
              </a:ext>
            </a:extLst>
          </p:cNvPr>
          <p:cNvSpPr txBox="1"/>
          <p:nvPr/>
        </p:nvSpPr>
        <p:spPr>
          <a:xfrm>
            <a:off x="6501443" y="364868"/>
            <a:ext cx="5287992" cy="1138773"/>
          </a:xfrm>
          <a:prstGeom prst="rect">
            <a:avLst/>
          </a:prstGeom>
          <a:noFill/>
        </p:spPr>
        <p:txBody>
          <a:bodyPr wrap="square" rtlCol="0">
            <a:spAutoFit/>
          </a:bodyPr>
          <a:lstStyle/>
          <a:p>
            <a:r>
              <a:rPr lang="en-US" sz="3200" dirty="0"/>
              <a:t>Three Phase Formulas</a:t>
            </a:r>
          </a:p>
          <a:p>
            <a:endParaRPr lang="en-US" dirty="0"/>
          </a:p>
          <a:p>
            <a:endParaRPr lang="en-US" dirty="0"/>
          </a:p>
        </p:txBody>
      </p:sp>
      <p:grpSp>
        <p:nvGrpSpPr>
          <p:cNvPr id="13" name="Group 12">
            <a:extLst>
              <a:ext uri="{FF2B5EF4-FFF2-40B4-BE49-F238E27FC236}">
                <a16:creationId xmlns:a16="http://schemas.microsoft.com/office/drawing/2014/main" id="{FDFCE479-A73C-4D80-A7AD-689598C6FE92}"/>
              </a:ext>
            </a:extLst>
          </p:cNvPr>
          <p:cNvGrpSpPr/>
          <p:nvPr/>
        </p:nvGrpSpPr>
        <p:grpSpPr>
          <a:xfrm>
            <a:off x="4612509" y="1053466"/>
            <a:ext cx="6854769" cy="1357170"/>
            <a:chOff x="4383793" y="1837617"/>
            <a:chExt cx="6742610" cy="1357170"/>
          </a:xfrm>
        </p:grpSpPr>
        <p:grpSp>
          <p:nvGrpSpPr>
            <p:cNvPr id="11" name="Group 10">
              <a:extLst>
                <a:ext uri="{FF2B5EF4-FFF2-40B4-BE49-F238E27FC236}">
                  <a16:creationId xmlns:a16="http://schemas.microsoft.com/office/drawing/2014/main" id="{44596489-CF22-40D2-88E9-1FF5B15B810C}"/>
                </a:ext>
              </a:extLst>
            </p:cNvPr>
            <p:cNvGrpSpPr/>
            <p:nvPr/>
          </p:nvGrpSpPr>
          <p:grpSpPr>
            <a:xfrm>
              <a:off x="6096001" y="1837617"/>
              <a:ext cx="5030402" cy="1357170"/>
              <a:chOff x="6096001" y="1837617"/>
              <a:chExt cx="5030402" cy="1357170"/>
            </a:xfrm>
          </p:grpSpPr>
          <p:sp>
            <p:nvSpPr>
              <p:cNvPr id="8" name="TextBox 7">
                <a:extLst>
                  <a:ext uri="{FF2B5EF4-FFF2-40B4-BE49-F238E27FC236}">
                    <a16:creationId xmlns:a16="http://schemas.microsoft.com/office/drawing/2014/main" id="{A16548F7-881D-43D6-94F8-F87DD04EF489}"/>
                  </a:ext>
                </a:extLst>
              </p:cNvPr>
              <p:cNvSpPr txBox="1"/>
              <p:nvPr/>
            </p:nvSpPr>
            <p:spPr>
              <a:xfrm>
                <a:off x="6096001" y="1902125"/>
                <a:ext cx="5030402" cy="1292662"/>
              </a:xfrm>
              <a:prstGeom prst="rect">
                <a:avLst/>
              </a:prstGeom>
              <a:noFill/>
            </p:spPr>
            <p:txBody>
              <a:bodyPr wrap="square" rtlCol="0">
                <a:spAutoFit/>
              </a:bodyPr>
              <a:lstStyle/>
              <a:p>
                <a:r>
                  <a:rPr lang="en-US" sz="2800" dirty="0"/>
                  <a:t>_______________________	</a:t>
                </a:r>
              </a:p>
              <a:p>
                <a:r>
                  <a:rPr lang="en-US" sz="3000" dirty="0"/>
                  <a:t>1.732 x Volts x Power Factor</a:t>
                </a:r>
              </a:p>
              <a:p>
                <a:endParaRPr lang="en-US" dirty="0"/>
              </a:p>
            </p:txBody>
          </p:sp>
          <p:sp>
            <p:nvSpPr>
              <p:cNvPr id="10" name="TextBox 9">
                <a:extLst>
                  <a:ext uri="{FF2B5EF4-FFF2-40B4-BE49-F238E27FC236}">
                    <a16:creationId xmlns:a16="http://schemas.microsoft.com/office/drawing/2014/main" id="{F0E630C7-D0FC-4559-B271-9270D15EA8E7}"/>
                  </a:ext>
                </a:extLst>
              </p:cNvPr>
              <p:cNvSpPr txBox="1"/>
              <p:nvPr/>
            </p:nvSpPr>
            <p:spPr>
              <a:xfrm>
                <a:off x="7481009" y="1837617"/>
                <a:ext cx="1568803" cy="553998"/>
              </a:xfrm>
              <a:prstGeom prst="rect">
                <a:avLst/>
              </a:prstGeom>
              <a:noFill/>
            </p:spPr>
            <p:txBody>
              <a:bodyPr wrap="square" rtlCol="0">
                <a:spAutoFit/>
              </a:bodyPr>
              <a:lstStyle/>
              <a:p>
                <a:r>
                  <a:rPr lang="en-US" sz="3000" dirty="0"/>
                  <a:t>Watts</a:t>
                </a:r>
              </a:p>
            </p:txBody>
          </p:sp>
        </p:grpSp>
        <p:sp>
          <p:nvSpPr>
            <p:cNvPr id="12" name="TextBox 11">
              <a:extLst>
                <a:ext uri="{FF2B5EF4-FFF2-40B4-BE49-F238E27FC236}">
                  <a16:creationId xmlns:a16="http://schemas.microsoft.com/office/drawing/2014/main" id="{57FE9082-1C61-4806-A1B0-4BB27C621D73}"/>
                </a:ext>
              </a:extLst>
            </p:cNvPr>
            <p:cNvSpPr txBox="1"/>
            <p:nvPr/>
          </p:nvSpPr>
          <p:spPr>
            <a:xfrm>
              <a:off x="4383793" y="2007841"/>
              <a:ext cx="2041248" cy="553998"/>
            </a:xfrm>
            <a:prstGeom prst="rect">
              <a:avLst/>
            </a:prstGeom>
            <a:noFill/>
          </p:spPr>
          <p:txBody>
            <a:bodyPr wrap="square" rtlCol="0">
              <a:spAutoFit/>
            </a:bodyPr>
            <a:lstStyle/>
            <a:p>
              <a:r>
                <a:rPr lang="en-US" sz="3000" dirty="0"/>
                <a:t>Amperes =</a:t>
              </a:r>
            </a:p>
          </p:txBody>
        </p:sp>
      </p:grpSp>
      <p:sp>
        <p:nvSpPr>
          <p:cNvPr id="14" name="TextBox 13">
            <a:extLst>
              <a:ext uri="{FF2B5EF4-FFF2-40B4-BE49-F238E27FC236}">
                <a16:creationId xmlns:a16="http://schemas.microsoft.com/office/drawing/2014/main" id="{62E391AA-808F-4AA0-84F9-94F68607B4E8}"/>
              </a:ext>
            </a:extLst>
          </p:cNvPr>
          <p:cNvSpPr txBox="1"/>
          <p:nvPr/>
        </p:nvSpPr>
        <p:spPr>
          <a:xfrm>
            <a:off x="4537494" y="3567964"/>
            <a:ext cx="6613898" cy="553998"/>
          </a:xfrm>
          <a:prstGeom prst="rect">
            <a:avLst/>
          </a:prstGeom>
          <a:noFill/>
        </p:spPr>
        <p:txBody>
          <a:bodyPr wrap="square" rtlCol="0">
            <a:spAutoFit/>
          </a:bodyPr>
          <a:lstStyle/>
          <a:p>
            <a:r>
              <a:rPr lang="en-US" sz="3000" dirty="0"/>
              <a:t>Volt-Amperes = 1.732 x Volts x Amperes</a:t>
            </a:r>
          </a:p>
        </p:txBody>
      </p:sp>
      <p:sp>
        <p:nvSpPr>
          <p:cNvPr id="15" name="TextBox 14">
            <a:extLst>
              <a:ext uri="{FF2B5EF4-FFF2-40B4-BE49-F238E27FC236}">
                <a16:creationId xmlns:a16="http://schemas.microsoft.com/office/drawing/2014/main" id="{CEE70C72-FFC5-4BF2-828D-7ECD2A0E1C22}"/>
              </a:ext>
            </a:extLst>
          </p:cNvPr>
          <p:cNvSpPr txBox="1"/>
          <p:nvPr/>
        </p:nvSpPr>
        <p:spPr>
          <a:xfrm>
            <a:off x="4537494" y="2527843"/>
            <a:ext cx="7654506" cy="553998"/>
          </a:xfrm>
          <a:prstGeom prst="rect">
            <a:avLst/>
          </a:prstGeom>
          <a:noFill/>
        </p:spPr>
        <p:txBody>
          <a:bodyPr wrap="square" rtlCol="0">
            <a:spAutoFit/>
          </a:bodyPr>
          <a:lstStyle/>
          <a:p>
            <a:r>
              <a:rPr lang="en-US" sz="3000" dirty="0"/>
              <a:t>Watts = 1.732 x Volts x Amperes x Power Factor</a:t>
            </a:r>
          </a:p>
        </p:txBody>
      </p:sp>
      <p:sp>
        <p:nvSpPr>
          <p:cNvPr id="16" name="TextBox 15">
            <a:extLst>
              <a:ext uri="{FF2B5EF4-FFF2-40B4-BE49-F238E27FC236}">
                <a16:creationId xmlns:a16="http://schemas.microsoft.com/office/drawing/2014/main" id="{DFA18D6F-06F7-48FC-8A74-3768811903EF}"/>
              </a:ext>
            </a:extLst>
          </p:cNvPr>
          <p:cNvSpPr txBox="1"/>
          <p:nvPr/>
        </p:nvSpPr>
        <p:spPr>
          <a:xfrm>
            <a:off x="352429" y="364868"/>
            <a:ext cx="4073810" cy="1077218"/>
          </a:xfrm>
          <a:prstGeom prst="rect">
            <a:avLst/>
          </a:prstGeom>
          <a:noFill/>
        </p:spPr>
        <p:txBody>
          <a:bodyPr wrap="square" rtlCol="0">
            <a:spAutoFit/>
          </a:bodyPr>
          <a:lstStyle/>
          <a:p>
            <a:pPr algn="ctr"/>
            <a:r>
              <a:rPr lang="en-US" sz="3200" dirty="0"/>
              <a:t>Greenhouse Fan Disconnect</a:t>
            </a:r>
          </a:p>
        </p:txBody>
      </p:sp>
    </p:spTree>
    <p:extLst>
      <p:ext uri="{BB962C8B-B14F-4D97-AF65-F5344CB8AC3E}">
        <p14:creationId xmlns:p14="http://schemas.microsoft.com/office/powerpoint/2010/main" val="9090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7EC2D2-2985-42CF-86DD-CF0B3B3AE4F2}"/>
              </a:ext>
            </a:extLst>
          </p:cNvPr>
          <p:cNvSpPr txBox="1"/>
          <p:nvPr/>
        </p:nvSpPr>
        <p:spPr>
          <a:xfrm>
            <a:off x="1535502" y="25879"/>
            <a:ext cx="9126747"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Alrighty,  this one is a doozey so hang on!</a:t>
            </a:r>
          </a:p>
        </p:txBody>
      </p:sp>
      <p:sp>
        <p:nvSpPr>
          <p:cNvPr id="3" name="TextBox 2">
            <a:extLst>
              <a:ext uri="{FF2B5EF4-FFF2-40B4-BE49-F238E27FC236}">
                <a16:creationId xmlns:a16="http://schemas.microsoft.com/office/drawing/2014/main" id="{1FE8A0A1-1795-44A9-8CAC-1DE020AA2274}"/>
              </a:ext>
            </a:extLst>
          </p:cNvPr>
          <p:cNvSpPr txBox="1"/>
          <p:nvPr/>
        </p:nvSpPr>
        <p:spPr>
          <a:xfrm>
            <a:off x="366690" y="752161"/>
            <a:ext cx="11458619"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 do we know from the nameplate rating of the disconnect and what exactly do we want to learn?</a:t>
            </a:r>
          </a:p>
        </p:txBody>
      </p:sp>
      <p:pic>
        <p:nvPicPr>
          <p:cNvPr id="6" name="Picture 5">
            <a:extLst>
              <a:ext uri="{FF2B5EF4-FFF2-40B4-BE49-F238E27FC236}">
                <a16:creationId xmlns:a16="http://schemas.microsoft.com/office/drawing/2014/main" id="{480859F4-4451-4FD9-AD88-69D9BAEBEC3E}"/>
              </a:ext>
            </a:extLst>
          </p:cNvPr>
          <p:cNvPicPr>
            <a:picLocks noChangeAspect="1"/>
          </p:cNvPicPr>
          <p:nvPr/>
        </p:nvPicPr>
        <p:blipFill rotWithShape="1">
          <a:blip r:embed="rId2">
            <a:extLst>
              <a:ext uri="{28A0092B-C50C-407E-A947-70E740481C1C}">
                <a14:useLocalDpi xmlns:a14="http://schemas.microsoft.com/office/drawing/2010/main" val="0"/>
              </a:ext>
            </a:extLst>
          </a:blip>
          <a:srcRect l="36393" t="18568" r="54868" b="52461"/>
          <a:stretch/>
        </p:blipFill>
        <p:spPr>
          <a:xfrm rot="5400000">
            <a:off x="1583470" y="1437350"/>
            <a:ext cx="1690781" cy="4207593"/>
          </a:xfrm>
          <a:prstGeom prst="rect">
            <a:avLst/>
          </a:prstGeom>
        </p:spPr>
      </p:pic>
      <p:sp>
        <p:nvSpPr>
          <p:cNvPr id="7" name="Oval 6">
            <a:extLst>
              <a:ext uri="{FF2B5EF4-FFF2-40B4-BE49-F238E27FC236}">
                <a16:creationId xmlns:a16="http://schemas.microsoft.com/office/drawing/2014/main" id="{B636A0AC-C3F5-4BE2-A90E-0307CF4C3DFA}"/>
              </a:ext>
            </a:extLst>
          </p:cNvPr>
          <p:cNvSpPr/>
          <p:nvPr/>
        </p:nvSpPr>
        <p:spPr>
          <a:xfrm>
            <a:off x="123645" y="2764181"/>
            <a:ext cx="1371600" cy="7073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13B0F66-8B82-4699-8FBA-ECCCABFB6179}"/>
              </a:ext>
            </a:extLst>
          </p:cNvPr>
          <p:cNvSpPr txBox="1"/>
          <p:nvPr/>
        </p:nvSpPr>
        <p:spPr>
          <a:xfrm>
            <a:off x="4768310" y="1987870"/>
            <a:ext cx="723103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Amps = ? (30 is disconnect rating)</a:t>
            </a:r>
          </a:p>
        </p:txBody>
      </p:sp>
      <p:sp>
        <p:nvSpPr>
          <p:cNvPr id="9" name="TextBox 8">
            <a:extLst>
              <a:ext uri="{FF2B5EF4-FFF2-40B4-BE49-F238E27FC236}">
                <a16:creationId xmlns:a16="http://schemas.microsoft.com/office/drawing/2014/main" id="{9FF17D0F-4D40-4535-BE18-91200101EF82}"/>
              </a:ext>
            </a:extLst>
          </p:cNvPr>
          <p:cNvSpPr txBox="1"/>
          <p:nvPr/>
        </p:nvSpPr>
        <p:spPr>
          <a:xfrm>
            <a:off x="4768311" y="2613803"/>
            <a:ext cx="288985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Volts = 240</a:t>
            </a:r>
          </a:p>
        </p:txBody>
      </p:sp>
      <p:sp>
        <p:nvSpPr>
          <p:cNvPr id="10" name="TextBox 9">
            <a:extLst>
              <a:ext uri="{FF2B5EF4-FFF2-40B4-BE49-F238E27FC236}">
                <a16:creationId xmlns:a16="http://schemas.microsoft.com/office/drawing/2014/main" id="{B37251A5-FF65-4ED7-82F4-3A0EF3438942}"/>
              </a:ext>
            </a:extLst>
          </p:cNvPr>
          <p:cNvSpPr txBox="1"/>
          <p:nvPr/>
        </p:nvSpPr>
        <p:spPr>
          <a:xfrm>
            <a:off x="4768311" y="4269036"/>
            <a:ext cx="314001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Watts = ?????</a:t>
            </a:r>
          </a:p>
        </p:txBody>
      </p:sp>
      <p:sp>
        <p:nvSpPr>
          <p:cNvPr id="11" name="Oval 10">
            <a:extLst>
              <a:ext uri="{FF2B5EF4-FFF2-40B4-BE49-F238E27FC236}">
                <a16:creationId xmlns:a16="http://schemas.microsoft.com/office/drawing/2014/main" id="{E7145E1E-D14F-4484-BFE9-92C38F75FE08}"/>
              </a:ext>
            </a:extLst>
          </p:cNvPr>
          <p:cNvSpPr/>
          <p:nvPr/>
        </p:nvSpPr>
        <p:spPr>
          <a:xfrm>
            <a:off x="2151961" y="2695756"/>
            <a:ext cx="1371600" cy="7936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669B0E0-76C3-4220-B581-BA09666379D6}"/>
              </a:ext>
            </a:extLst>
          </p:cNvPr>
          <p:cNvSpPr/>
          <p:nvPr/>
        </p:nvSpPr>
        <p:spPr>
          <a:xfrm>
            <a:off x="395259" y="3596044"/>
            <a:ext cx="1371600" cy="7073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03E6344-68AE-4616-ACD6-A10CAA59897B}"/>
              </a:ext>
            </a:extLst>
          </p:cNvPr>
          <p:cNvSpPr txBox="1"/>
          <p:nvPr/>
        </p:nvSpPr>
        <p:spPr>
          <a:xfrm>
            <a:off x="4768311" y="3139884"/>
            <a:ext cx="730004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3 Phase (Three Phase Conductors)</a:t>
            </a:r>
          </a:p>
        </p:txBody>
      </p:sp>
      <p:sp>
        <p:nvSpPr>
          <p:cNvPr id="15" name="Oval 14">
            <a:extLst>
              <a:ext uri="{FF2B5EF4-FFF2-40B4-BE49-F238E27FC236}">
                <a16:creationId xmlns:a16="http://schemas.microsoft.com/office/drawing/2014/main" id="{BE59F164-53E9-413B-86E6-FE5DA6867F0B}"/>
              </a:ext>
            </a:extLst>
          </p:cNvPr>
          <p:cNvSpPr/>
          <p:nvPr/>
        </p:nvSpPr>
        <p:spPr>
          <a:xfrm>
            <a:off x="2333835" y="3704460"/>
            <a:ext cx="1371600" cy="7073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8481AC-9CB3-4CAC-8360-FA0B1A2C25BC}"/>
              </a:ext>
            </a:extLst>
          </p:cNvPr>
          <p:cNvSpPr txBox="1"/>
          <p:nvPr/>
        </p:nvSpPr>
        <p:spPr>
          <a:xfrm>
            <a:off x="4768311" y="3704460"/>
            <a:ext cx="7028430"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H.P. (Horse Power) = 3 up to 7.5</a:t>
            </a:r>
          </a:p>
          <a:p>
            <a:endParaRPr lang="en-US" sz="4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D1377248-DF9F-4EC3-99FA-1CDA0A4222E6}"/>
              </a:ext>
            </a:extLst>
          </p:cNvPr>
          <p:cNvSpPr txBox="1"/>
          <p:nvPr/>
        </p:nvSpPr>
        <p:spPr>
          <a:xfrm>
            <a:off x="4768311" y="4795117"/>
            <a:ext cx="509821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Power Factor = ???</a:t>
            </a:r>
          </a:p>
        </p:txBody>
      </p:sp>
      <p:sp>
        <p:nvSpPr>
          <p:cNvPr id="19" name="TextBox 18">
            <a:extLst>
              <a:ext uri="{FF2B5EF4-FFF2-40B4-BE49-F238E27FC236}">
                <a16:creationId xmlns:a16="http://schemas.microsoft.com/office/drawing/2014/main" id="{60800272-F6BF-43B7-8E1E-6C74BF609939}"/>
              </a:ext>
            </a:extLst>
          </p:cNvPr>
          <p:cNvSpPr txBox="1"/>
          <p:nvPr/>
        </p:nvSpPr>
        <p:spPr>
          <a:xfrm>
            <a:off x="250167" y="5356485"/>
            <a:ext cx="11749176"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So, it looks like we have 3 unknown factors, Fan motor Amps (max and min), Watts and Power Factor…….</a:t>
            </a:r>
          </a:p>
        </p:txBody>
      </p:sp>
    </p:spTree>
    <p:extLst>
      <p:ext uri="{BB962C8B-B14F-4D97-AF65-F5344CB8AC3E}">
        <p14:creationId xmlns:p14="http://schemas.microsoft.com/office/powerpoint/2010/main" val="35838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p:bldP spid="10" grpId="0"/>
      <p:bldP spid="11" grpId="0" animBg="1"/>
      <p:bldP spid="13" grpId="0" animBg="1"/>
      <p:bldP spid="14" grpId="0"/>
      <p:bldP spid="15" grpId="0" animBg="1"/>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F09532-6A5D-4BEB-918C-90ED5FDFF2CC}"/>
              </a:ext>
            </a:extLst>
          </p:cNvPr>
          <p:cNvSpPr txBox="1"/>
          <p:nvPr/>
        </p:nvSpPr>
        <p:spPr>
          <a:xfrm>
            <a:off x="465827" y="353683"/>
            <a:ext cx="11421374"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Since we know that this is a disconnect for a fan motor in the greenhouse, what we want to know is the amperage rating of the fan motor so we can size the conductor.</a:t>
            </a:r>
          </a:p>
        </p:txBody>
      </p:sp>
      <p:sp>
        <p:nvSpPr>
          <p:cNvPr id="11" name="TextBox 10">
            <a:extLst>
              <a:ext uri="{FF2B5EF4-FFF2-40B4-BE49-F238E27FC236}">
                <a16:creationId xmlns:a16="http://schemas.microsoft.com/office/drawing/2014/main" id="{AFB12D45-E2F6-4B2C-BADA-021D14F0FA2F}"/>
              </a:ext>
            </a:extLst>
          </p:cNvPr>
          <p:cNvSpPr txBox="1"/>
          <p:nvPr/>
        </p:nvSpPr>
        <p:spPr>
          <a:xfrm>
            <a:off x="408316" y="2718665"/>
            <a:ext cx="11317857" cy="378565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This is an easy problem to solve, all we need is a copy of the National Electrical Code and the ability to use it! For our discussion, I’m going to tell you where to look in the code book. We need to look at Table 430.250, Full Load Current for Three-Phase Alternating Current Motors.</a:t>
            </a:r>
          </a:p>
        </p:txBody>
      </p:sp>
    </p:spTree>
    <p:extLst>
      <p:ext uri="{BB962C8B-B14F-4D97-AF65-F5344CB8AC3E}">
        <p14:creationId xmlns:p14="http://schemas.microsoft.com/office/powerpoint/2010/main" val="2380025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92A83-BA99-42D5-856B-BDE96AB1B3FA}"/>
              </a:ext>
            </a:extLst>
          </p:cNvPr>
          <p:cNvPicPr>
            <a:picLocks noChangeAspect="1"/>
          </p:cNvPicPr>
          <p:nvPr/>
        </p:nvPicPr>
        <p:blipFill rotWithShape="1">
          <a:blip r:embed="rId2"/>
          <a:srcRect l="9411" t="11635" r="56840" b="3837"/>
          <a:stretch/>
        </p:blipFill>
        <p:spPr>
          <a:xfrm>
            <a:off x="172528" y="138023"/>
            <a:ext cx="8682718" cy="6116128"/>
          </a:xfrm>
          <a:prstGeom prst="rect">
            <a:avLst/>
          </a:prstGeom>
        </p:spPr>
      </p:pic>
      <p:sp>
        <p:nvSpPr>
          <p:cNvPr id="4" name="Rectangle 3">
            <a:extLst>
              <a:ext uri="{FF2B5EF4-FFF2-40B4-BE49-F238E27FC236}">
                <a16:creationId xmlns:a16="http://schemas.microsoft.com/office/drawing/2014/main" id="{972D9C6A-5DFB-4733-A8A0-70B345E5B4AB}"/>
              </a:ext>
            </a:extLst>
          </p:cNvPr>
          <p:cNvSpPr/>
          <p:nvPr/>
        </p:nvSpPr>
        <p:spPr>
          <a:xfrm>
            <a:off x="3053751" y="1716657"/>
            <a:ext cx="595223" cy="1216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54164-6290-43F2-8B97-CEEA5C4434AB}"/>
              </a:ext>
            </a:extLst>
          </p:cNvPr>
          <p:cNvSpPr/>
          <p:nvPr/>
        </p:nvSpPr>
        <p:spPr>
          <a:xfrm>
            <a:off x="543464" y="2432649"/>
            <a:ext cx="3105510" cy="1984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8E8910E-7F9A-4AFD-8A46-D897FA13E6B9}"/>
              </a:ext>
            </a:extLst>
          </p:cNvPr>
          <p:cNvSpPr txBox="1"/>
          <p:nvPr/>
        </p:nvSpPr>
        <p:spPr>
          <a:xfrm>
            <a:off x="8255479" y="1906438"/>
            <a:ext cx="3648974" cy="224676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From our table, we can determine that the rated amperage for a 3  H.P, 240 V, 3-Phase motor is 9.6 amperes. </a:t>
            </a:r>
          </a:p>
        </p:txBody>
      </p:sp>
      <p:sp>
        <p:nvSpPr>
          <p:cNvPr id="8" name="Rectangle 7">
            <a:extLst>
              <a:ext uri="{FF2B5EF4-FFF2-40B4-BE49-F238E27FC236}">
                <a16:creationId xmlns:a16="http://schemas.microsoft.com/office/drawing/2014/main" id="{6A4205BC-193B-48E5-ACF9-FEA3EAADBE43}"/>
              </a:ext>
            </a:extLst>
          </p:cNvPr>
          <p:cNvSpPr/>
          <p:nvPr/>
        </p:nvSpPr>
        <p:spPr>
          <a:xfrm>
            <a:off x="543464" y="2734574"/>
            <a:ext cx="3105510" cy="198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F9510F-7835-4F7E-A3F1-5AF894E876FA}"/>
              </a:ext>
            </a:extLst>
          </p:cNvPr>
          <p:cNvSpPr txBox="1"/>
          <p:nvPr/>
        </p:nvSpPr>
        <p:spPr>
          <a:xfrm>
            <a:off x="8315864" y="4153207"/>
            <a:ext cx="3424687"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For a 7.5 H.P. motor, the rating is 22 amperes.</a:t>
            </a:r>
          </a:p>
        </p:txBody>
      </p:sp>
      <p:sp>
        <p:nvSpPr>
          <p:cNvPr id="2" name="Oval 1">
            <a:extLst>
              <a:ext uri="{FF2B5EF4-FFF2-40B4-BE49-F238E27FC236}">
                <a16:creationId xmlns:a16="http://schemas.microsoft.com/office/drawing/2014/main" id="{F5A1D1ED-7248-4BDC-A061-7D260358CF4D}"/>
              </a:ext>
            </a:extLst>
          </p:cNvPr>
          <p:cNvSpPr/>
          <p:nvPr/>
        </p:nvSpPr>
        <p:spPr>
          <a:xfrm>
            <a:off x="287547" y="1423358"/>
            <a:ext cx="920151" cy="2932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D8890AF-6D5B-4004-AD0B-DC50276893E1}"/>
              </a:ext>
            </a:extLst>
          </p:cNvPr>
          <p:cNvSpPr/>
          <p:nvPr/>
        </p:nvSpPr>
        <p:spPr>
          <a:xfrm>
            <a:off x="3036498" y="1423358"/>
            <a:ext cx="612476" cy="29329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14F2831-ADCF-4983-ACD6-91178FCFE2C6}"/>
              </a:ext>
            </a:extLst>
          </p:cNvPr>
          <p:cNvSpPr/>
          <p:nvPr/>
        </p:nvSpPr>
        <p:spPr>
          <a:xfrm>
            <a:off x="1147312" y="261667"/>
            <a:ext cx="1155941" cy="34218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9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9" grpId="0"/>
      <p:bldP spid="2" grpId="0" animBg="1"/>
      <p:bldP spid="5"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A3B0BB2-5632-49DC-A746-8FFABEBDFD04}"/>
              </a:ext>
            </a:extLst>
          </p:cNvPr>
          <p:cNvSpPr txBox="1"/>
          <p:nvPr/>
        </p:nvSpPr>
        <p:spPr>
          <a:xfrm>
            <a:off x="431322" y="1961252"/>
            <a:ext cx="11683041"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Theoretical horsepower for an electric motor is 746 watts/H.P.</a:t>
            </a:r>
          </a:p>
        </p:txBody>
      </p:sp>
      <p:sp>
        <p:nvSpPr>
          <p:cNvPr id="18" name="TextBox 17">
            <a:extLst>
              <a:ext uri="{FF2B5EF4-FFF2-40B4-BE49-F238E27FC236}">
                <a16:creationId xmlns:a16="http://schemas.microsoft.com/office/drawing/2014/main" id="{C2D2E5CD-7059-48FC-93FA-8744025C1993}"/>
              </a:ext>
            </a:extLst>
          </p:cNvPr>
          <p:cNvSpPr txBox="1"/>
          <p:nvPr/>
        </p:nvSpPr>
        <p:spPr>
          <a:xfrm>
            <a:off x="398253" y="3284691"/>
            <a:ext cx="11749177" cy="243143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Actual horsepower for motors ½ H.P. or larger is 1,000 Watts, and 1,200 Watts for motors ½ H.P. or less.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D571835-004C-4C72-9714-0CE2D745A749}"/>
              </a:ext>
            </a:extLst>
          </p:cNvPr>
          <p:cNvSpPr txBox="1"/>
          <p:nvPr/>
        </p:nvSpPr>
        <p:spPr>
          <a:xfrm>
            <a:off x="431322" y="224287"/>
            <a:ext cx="1070538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So, how do we determine the number of Watts? </a:t>
            </a:r>
          </a:p>
        </p:txBody>
      </p:sp>
      <p:sp>
        <p:nvSpPr>
          <p:cNvPr id="21" name="TextBox 20">
            <a:extLst>
              <a:ext uri="{FF2B5EF4-FFF2-40B4-BE49-F238E27FC236}">
                <a16:creationId xmlns:a16="http://schemas.microsoft.com/office/drawing/2014/main" id="{A6C807C6-3C9E-4D23-8269-B9D97D4A9B26}"/>
              </a:ext>
            </a:extLst>
          </p:cNvPr>
          <p:cNvSpPr txBox="1"/>
          <p:nvPr/>
        </p:nvSpPr>
        <p:spPr>
          <a:xfrm>
            <a:off x="365186" y="1009291"/>
            <a:ext cx="995488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We need to understand Horsepower.</a:t>
            </a:r>
          </a:p>
        </p:txBody>
      </p:sp>
      <p:sp>
        <p:nvSpPr>
          <p:cNvPr id="22" name="TextBox 21">
            <a:extLst>
              <a:ext uri="{FF2B5EF4-FFF2-40B4-BE49-F238E27FC236}">
                <a16:creationId xmlns:a16="http://schemas.microsoft.com/office/drawing/2014/main" id="{D5916425-6F90-4399-B066-B7C3F32AF688}"/>
              </a:ext>
            </a:extLst>
          </p:cNvPr>
          <p:cNvSpPr txBox="1"/>
          <p:nvPr/>
        </p:nvSpPr>
        <p:spPr>
          <a:xfrm>
            <a:off x="431322" y="4608130"/>
            <a:ext cx="10351698" cy="1938992"/>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The standard H.P. rating for our disconnect is 3 so …</a:t>
            </a:r>
          </a:p>
          <a:p>
            <a:r>
              <a:rPr lang="en-US" sz="4000" dirty="0">
                <a:latin typeface="Times New Roman" panose="02020603050405020304" pitchFamily="18" charset="0"/>
                <a:cs typeface="Times New Roman" panose="02020603050405020304" pitchFamily="18" charset="0"/>
              </a:rPr>
              <a:t>3 H.P. x 1,000 Watts/H.P. = 3,000 Watts</a:t>
            </a:r>
          </a:p>
        </p:txBody>
      </p:sp>
    </p:spTree>
    <p:extLst>
      <p:ext uri="{BB962C8B-B14F-4D97-AF65-F5344CB8AC3E}">
        <p14:creationId xmlns:p14="http://schemas.microsoft.com/office/powerpoint/2010/main" val="27943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7B861-F175-4C8E-B108-4AEC6542C03F}"/>
              </a:ext>
            </a:extLst>
          </p:cNvPr>
          <p:cNvSpPr txBox="1"/>
          <p:nvPr/>
        </p:nvSpPr>
        <p:spPr>
          <a:xfrm>
            <a:off x="336432" y="-5417"/>
            <a:ext cx="11792308" cy="6863417"/>
          </a:xfrm>
          <a:prstGeom prst="rect">
            <a:avLst/>
          </a:prstGeom>
          <a:noFill/>
        </p:spPr>
        <p:txBody>
          <a:bodyPr wrap="square" rtlCol="0">
            <a:spAutoFit/>
          </a:bodyPr>
          <a:lstStyle/>
          <a:p>
            <a:r>
              <a:rPr lang="en-US" sz="4400" b="1" i="0" dirty="0">
                <a:solidFill>
                  <a:srgbClr val="333333"/>
                </a:solidFill>
                <a:effectLst/>
                <a:latin typeface="Times New Roman" panose="02020603050405020304" pitchFamily="18" charset="0"/>
                <a:cs typeface="Times New Roman" panose="02020603050405020304" pitchFamily="18" charset="0"/>
              </a:rPr>
              <a:t>Amperage</a:t>
            </a:r>
            <a:r>
              <a:rPr lang="en-US" sz="4400" b="0" i="0" dirty="0">
                <a:solidFill>
                  <a:srgbClr val="333333"/>
                </a:solidFill>
                <a:effectLst/>
                <a:latin typeface="Times New Roman" panose="02020603050405020304" pitchFamily="18" charset="0"/>
                <a:cs typeface="Times New Roman" panose="02020603050405020304" pitchFamily="18" charset="0"/>
              </a:rPr>
              <a:t> – This is the strength of an electrical current, often referred as an amp.  Over current devices such as breakers or fuses and wire sizing are all based on the amperage of a circuit.  100 to 200-amp main electrical service panels are common sizes in residential construction and 15 or 20-amp branch circuits are common for lighting and plug loads.  Current is represented by the letter</a:t>
            </a:r>
            <a:r>
              <a:rPr lang="en-US" sz="4400" b="1" i="1" dirty="0">
                <a:solidFill>
                  <a:srgbClr val="333333"/>
                </a:solidFill>
                <a:effectLst/>
                <a:latin typeface="Times New Roman" panose="02020603050405020304" pitchFamily="18" charset="0"/>
                <a:cs typeface="Times New Roman" panose="02020603050405020304" pitchFamily="18" charset="0"/>
              </a:rPr>
              <a:t> I</a:t>
            </a:r>
            <a:r>
              <a:rPr lang="en-US" sz="4400" dirty="0">
                <a:solidFill>
                  <a:srgbClr val="333333"/>
                </a:solidFill>
                <a:latin typeface="Times New Roman" panose="02020603050405020304" pitchFamily="18" charset="0"/>
                <a:cs typeface="Times New Roman" panose="02020603050405020304" pitchFamily="18" charset="0"/>
              </a:rPr>
              <a:t> for </a:t>
            </a:r>
            <a:r>
              <a:rPr lang="en-US" sz="4400" b="1" i="0" dirty="0">
                <a:solidFill>
                  <a:srgbClr val="333333"/>
                </a:solidFill>
                <a:effectLst/>
                <a:latin typeface="Times New Roman" panose="02020603050405020304" pitchFamily="18" charset="0"/>
                <a:cs typeface="Times New Roman" panose="02020603050405020304" pitchFamily="18" charset="0"/>
              </a:rPr>
              <a:t>Intensity. 1 Amp = 6.28 Quintillion electrons passing a given point/second</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622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055A8E80-8C2B-468D-8489-318F83E42409}"/>
              </a:ext>
            </a:extLst>
          </p:cNvPr>
          <p:cNvSpPr txBox="1"/>
          <p:nvPr/>
        </p:nvSpPr>
        <p:spPr>
          <a:xfrm>
            <a:off x="552091" y="992341"/>
            <a:ext cx="1067950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Watts = 1.732 x Volts x Amperes x Power Factor</a:t>
            </a:r>
          </a:p>
        </p:txBody>
      </p:sp>
      <p:sp>
        <p:nvSpPr>
          <p:cNvPr id="26" name="TextBox 25">
            <a:extLst>
              <a:ext uri="{FF2B5EF4-FFF2-40B4-BE49-F238E27FC236}">
                <a16:creationId xmlns:a16="http://schemas.microsoft.com/office/drawing/2014/main" id="{7998CD25-C158-4AB0-AE7A-1CEDA47D5284}"/>
              </a:ext>
            </a:extLst>
          </p:cNvPr>
          <p:cNvSpPr txBox="1"/>
          <p:nvPr/>
        </p:nvSpPr>
        <p:spPr>
          <a:xfrm>
            <a:off x="77638" y="1802921"/>
            <a:ext cx="1183544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3,000 watts = 1.732 x 240 V x 9.6 Amps x Power Factor</a:t>
            </a:r>
          </a:p>
        </p:txBody>
      </p:sp>
      <p:sp>
        <p:nvSpPr>
          <p:cNvPr id="27" name="TextBox 26">
            <a:extLst>
              <a:ext uri="{FF2B5EF4-FFF2-40B4-BE49-F238E27FC236}">
                <a16:creationId xmlns:a16="http://schemas.microsoft.com/office/drawing/2014/main" id="{030B760F-6450-4ABE-9CBA-3B7A99BEB02D}"/>
              </a:ext>
            </a:extLst>
          </p:cNvPr>
          <p:cNvSpPr txBox="1"/>
          <p:nvPr/>
        </p:nvSpPr>
        <p:spPr>
          <a:xfrm>
            <a:off x="1657709" y="233108"/>
            <a:ext cx="887658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Using all of the information we have…….</a:t>
            </a:r>
          </a:p>
        </p:txBody>
      </p:sp>
      <p:sp>
        <p:nvSpPr>
          <p:cNvPr id="29" name="TextBox 28">
            <a:extLst>
              <a:ext uri="{FF2B5EF4-FFF2-40B4-BE49-F238E27FC236}">
                <a16:creationId xmlns:a16="http://schemas.microsoft.com/office/drawing/2014/main" id="{8AE940AB-969D-4D45-8B60-ECD749FC52F1}"/>
              </a:ext>
            </a:extLst>
          </p:cNvPr>
          <p:cNvSpPr txBox="1"/>
          <p:nvPr/>
        </p:nvSpPr>
        <p:spPr>
          <a:xfrm>
            <a:off x="983411" y="2759015"/>
            <a:ext cx="966158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3,000 watts = 3,990.528 VA x Power Factor</a:t>
            </a:r>
          </a:p>
        </p:txBody>
      </p:sp>
      <p:sp>
        <p:nvSpPr>
          <p:cNvPr id="30" name="TextBox 29">
            <a:extLst>
              <a:ext uri="{FF2B5EF4-FFF2-40B4-BE49-F238E27FC236}">
                <a16:creationId xmlns:a16="http://schemas.microsoft.com/office/drawing/2014/main" id="{D7BF7A35-D5B1-4204-9190-482894646810}"/>
              </a:ext>
            </a:extLst>
          </p:cNvPr>
          <p:cNvSpPr txBox="1"/>
          <p:nvPr/>
        </p:nvSpPr>
        <p:spPr>
          <a:xfrm>
            <a:off x="621103" y="3685474"/>
            <a:ext cx="12197750" cy="1323439"/>
          </a:xfrm>
          <a:prstGeom prst="rect">
            <a:avLst/>
          </a:prstGeom>
          <a:noFill/>
        </p:spPr>
        <p:txBody>
          <a:bodyPr wrap="square" rtlCol="0">
            <a:spAutoFit/>
          </a:bodyPr>
          <a:lstStyle/>
          <a:p>
            <a:r>
              <a:rPr lang="en-US" sz="4000" u="sng" dirty="0">
                <a:latin typeface="Times New Roman" panose="02020603050405020304" pitchFamily="18" charset="0"/>
                <a:cs typeface="Times New Roman" panose="02020603050405020304" pitchFamily="18" charset="0"/>
              </a:rPr>
              <a:t>   3,000 watts   </a:t>
            </a:r>
            <a:r>
              <a:rPr lang="en-US" sz="4000" dirty="0">
                <a:latin typeface="Times New Roman" panose="02020603050405020304" pitchFamily="18" charset="0"/>
                <a:cs typeface="Times New Roman" panose="02020603050405020304" pitchFamily="18" charset="0"/>
              </a:rPr>
              <a:t>= </a:t>
            </a:r>
            <a:r>
              <a:rPr lang="en-US" sz="4000" u="sng" dirty="0">
                <a:latin typeface="Times New Roman" panose="02020603050405020304" pitchFamily="18" charset="0"/>
                <a:cs typeface="Times New Roman" panose="02020603050405020304" pitchFamily="18" charset="0"/>
              </a:rPr>
              <a:t>3,990.528 VA x Power Factor</a:t>
            </a:r>
          </a:p>
          <a:p>
            <a:r>
              <a:rPr lang="en-US" sz="4000" dirty="0">
                <a:latin typeface="Times New Roman" panose="02020603050405020304" pitchFamily="18" charset="0"/>
                <a:cs typeface="Times New Roman" panose="02020603050405020304" pitchFamily="18" charset="0"/>
              </a:rPr>
              <a:t>3,990.528 kVA 		3,990.528 VA</a:t>
            </a:r>
          </a:p>
        </p:txBody>
      </p:sp>
      <p:cxnSp>
        <p:nvCxnSpPr>
          <p:cNvPr id="32" name="Straight Connector 31">
            <a:extLst>
              <a:ext uri="{FF2B5EF4-FFF2-40B4-BE49-F238E27FC236}">
                <a16:creationId xmlns:a16="http://schemas.microsoft.com/office/drawing/2014/main" id="{BF82FD27-4A7C-4433-9F78-AD688EE64BF2}"/>
              </a:ext>
            </a:extLst>
          </p:cNvPr>
          <p:cNvCxnSpPr>
            <a:cxnSpLocks/>
          </p:cNvCxnSpPr>
          <p:nvPr/>
        </p:nvCxnSpPr>
        <p:spPr>
          <a:xfrm flipH="1">
            <a:off x="4149306" y="3968151"/>
            <a:ext cx="2907102" cy="2156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73313C6-B0BE-45A0-95E1-EA424DC05324}"/>
              </a:ext>
            </a:extLst>
          </p:cNvPr>
          <p:cNvCxnSpPr>
            <a:cxnSpLocks/>
          </p:cNvCxnSpPr>
          <p:nvPr/>
        </p:nvCxnSpPr>
        <p:spPr>
          <a:xfrm flipH="1">
            <a:off x="5103963" y="4563374"/>
            <a:ext cx="2978988" cy="2377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B5E7AA0-8AF3-49FB-8AF4-D1D285CC340D}"/>
              </a:ext>
            </a:extLst>
          </p:cNvPr>
          <p:cNvSpPr txBox="1"/>
          <p:nvPr/>
        </p:nvSpPr>
        <p:spPr>
          <a:xfrm>
            <a:off x="1061049" y="5475694"/>
            <a:ext cx="936972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Power Factor = 0.75 or 75% Power Factor</a:t>
            </a:r>
          </a:p>
        </p:txBody>
      </p:sp>
    </p:spTree>
    <p:extLst>
      <p:ext uri="{BB962C8B-B14F-4D97-AF65-F5344CB8AC3E}">
        <p14:creationId xmlns:p14="http://schemas.microsoft.com/office/powerpoint/2010/main" val="21692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D18076-FBAC-4155-87C0-EE8886400F53}"/>
              </a:ext>
            </a:extLst>
          </p:cNvPr>
          <p:cNvSpPr txBox="1"/>
          <p:nvPr/>
        </p:nvSpPr>
        <p:spPr>
          <a:xfrm>
            <a:off x="577970" y="258792"/>
            <a:ext cx="11481758" cy="501675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Which means….</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When we use the amperage of the motor to determine the conductor size for the circuit, we must increase the ampacity by 133% which we can do by multiplying our amperage by 1.33 to allow for the inefficiency of the motor.</a:t>
            </a:r>
          </a:p>
          <a:p>
            <a:r>
              <a:rPr lang="en-US" sz="4000" dirty="0">
                <a:latin typeface="Times New Roman" panose="02020603050405020304" pitchFamily="18" charset="0"/>
                <a:cs typeface="Times New Roman" panose="02020603050405020304" pitchFamily="18" charset="0"/>
              </a:rPr>
              <a:t>(100 ÷ .75 power factor = 133% ÷ 100 = 1.33)</a:t>
            </a:r>
          </a:p>
        </p:txBody>
      </p:sp>
    </p:spTree>
    <p:extLst>
      <p:ext uri="{BB962C8B-B14F-4D97-AF65-F5344CB8AC3E}">
        <p14:creationId xmlns:p14="http://schemas.microsoft.com/office/powerpoint/2010/main" val="84989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E20595-F0A5-4FF7-8F36-4BABCF7852F8}"/>
              </a:ext>
            </a:extLst>
          </p:cNvPr>
          <p:cNvSpPr txBox="1"/>
          <p:nvPr/>
        </p:nvSpPr>
        <p:spPr>
          <a:xfrm>
            <a:off x="707366" y="534838"/>
            <a:ext cx="10722634" cy="406265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So, </a:t>
            </a:r>
          </a:p>
          <a:p>
            <a:endParaRPr lang="en-US" dirty="0"/>
          </a:p>
          <a:p>
            <a:r>
              <a:rPr lang="en-US" sz="4000" dirty="0">
                <a:latin typeface="Times New Roman" panose="02020603050405020304" pitchFamily="18" charset="0"/>
                <a:cs typeface="Times New Roman" panose="02020603050405020304" pitchFamily="18" charset="0"/>
              </a:rPr>
              <a:t>9.6 Amps x 1.33 = 12.769 amps</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This represents the full load rated amperage for a 3 H.P., 9.6 amp, 240 v, 3-phase motor with a Power Factor of 75%</a:t>
            </a:r>
          </a:p>
        </p:txBody>
      </p:sp>
    </p:spTree>
    <p:extLst>
      <p:ext uri="{BB962C8B-B14F-4D97-AF65-F5344CB8AC3E}">
        <p14:creationId xmlns:p14="http://schemas.microsoft.com/office/powerpoint/2010/main" val="302998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F5AE5D-AC1B-47AD-8AB9-C37D119286C0}"/>
              </a:ext>
            </a:extLst>
          </p:cNvPr>
          <p:cNvSpPr txBox="1"/>
          <p:nvPr/>
        </p:nvSpPr>
        <p:spPr>
          <a:xfrm>
            <a:off x="77638" y="1802921"/>
            <a:ext cx="11835441"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7,500 watts = 1.732 x 240 V x 22 Amps x Power Factor</a:t>
            </a:r>
          </a:p>
        </p:txBody>
      </p:sp>
      <p:sp>
        <p:nvSpPr>
          <p:cNvPr id="4" name="TextBox 3">
            <a:extLst>
              <a:ext uri="{FF2B5EF4-FFF2-40B4-BE49-F238E27FC236}">
                <a16:creationId xmlns:a16="http://schemas.microsoft.com/office/drawing/2014/main" id="{81A77003-C796-4931-A0C9-A284719648BB}"/>
              </a:ext>
            </a:extLst>
          </p:cNvPr>
          <p:cNvSpPr txBox="1"/>
          <p:nvPr/>
        </p:nvSpPr>
        <p:spPr>
          <a:xfrm>
            <a:off x="77638" y="2655498"/>
            <a:ext cx="966158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7,500 watts = 9,144.96 VA x Power Factor</a:t>
            </a:r>
          </a:p>
        </p:txBody>
      </p:sp>
      <p:sp>
        <p:nvSpPr>
          <p:cNvPr id="5" name="TextBox 4">
            <a:extLst>
              <a:ext uri="{FF2B5EF4-FFF2-40B4-BE49-F238E27FC236}">
                <a16:creationId xmlns:a16="http://schemas.microsoft.com/office/drawing/2014/main" id="{4FF64BDC-BFDC-4CBA-9E6C-8CF741BF83BE}"/>
              </a:ext>
            </a:extLst>
          </p:cNvPr>
          <p:cNvSpPr txBox="1"/>
          <p:nvPr/>
        </p:nvSpPr>
        <p:spPr>
          <a:xfrm>
            <a:off x="77638" y="283989"/>
            <a:ext cx="11835441"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For a 7.5 H.P. motor… </a:t>
            </a:r>
          </a:p>
          <a:p>
            <a:r>
              <a:rPr lang="en-US" sz="4000" dirty="0">
                <a:latin typeface="Times New Roman" panose="02020603050405020304" pitchFamily="18" charset="0"/>
                <a:cs typeface="Times New Roman" panose="02020603050405020304" pitchFamily="18" charset="0"/>
              </a:rPr>
              <a:t>7.5 x 1,000 watts/H.P. = 7,500 Watts</a:t>
            </a:r>
          </a:p>
        </p:txBody>
      </p:sp>
      <p:sp>
        <p:nvSpPr>
          <p:cNvPr id="6" name="TextBox 5">
            <a:extLst>
              <a:ext uri="{FF2B5EF4-FFF2-40B4-BE49-F238E27FC236}">
                <a16:creationId xmlns:a16="http://schemas.microsoft.com/office/drawing/2014/main" id="{FE621D20-CB19-4E01-8E13-14D673536275}"/>
              </a:ext>
            </a:extLst>
          </p:cNvPr>
          <p:cNvSpPr txBox="1"/>
          <p:nvPr/>
        </p:nvSpPr>
        <p:spPr>
          <a:xfrm>
            <a:off x="1052423" y="3590583"/>
            <a:ext cx="12197750" cy="1323439"/>
          </a:xfrm>
          <a:prstGeom prst="rect">
            <a:avLst/>
          </a:prstGeom>
          <a:noFill/>
        </p:spPr>
        <p:txBody>
          <a:bodyPr wrap="square" rtlCol="0">
            <a:spAutoFit/>
          </a:bodyPr>
          <a:lstStyle/>
          <a:p>
            <a:r>
              <a:rPr lang="en-US" sz="4000" u="sng" dirty="0">
                <a:latin typeface="Times New Roman" panose="02020603050405020304" pitchFamily="18" charset="0"/>
                <a:cs typeface="Times New Roman" panose="02020603050405020304" pitchFamily="18" charset="0"/>
              </a:rPr>
              <a:t>   7,500 watts   </a:t>
            </a:r>
            <a:r>
              <a:rPr lang="en-US" sz="4000" dirty="0">
                <a:latin typeface="Times New Roman" panose="02020603050405020304" pitchFamily="18" charset="0"/>
                <a:cs typeface="Times New Roman" panose="02020603050405020304" pitchFamily="18" charset="0"/>
              </a:rPr>
              <a:t>= </a:t>
            </a:r>
            <a:r>
              <a:rPr lang="en-US" sz="4000" u="sng" dirty="0">
                <a:latin typeface="Times New Roman" panose="02020603050405020304" pitchFamily="18" charset="0"/>
                <a:cs typeface="Times New Roman" panose="02020603050405020304" pitchFamily="18" charset="0"/>
              </a:rPr>
              <a:t>9,144.96 VA x Power Factor</a:t>
            </a:r>
          </a:p>
          <a:p>
            <a:r>
              <a:rPr lang="en-US" sz="4000" dirty="0">
                <a:latin typeface="Times New Roman" panose="02020603050405020304" pitchFamily="18" charset="0"/>
                <a:cs typeface="Times New Roman" panose="02020603050405020304" pitchFamily="18" charset="0"/>
              </a:rPr>
              <a:t>  9,144.96 VA 		 9,144.96 VA</a:t>
            </a:r>
          </a:p>
        </p:txBody>
      </p:sp>
      <p:cxnSp>
        <p:nvCxnSpPr>
          <p:cNvPr id="7" name="Straight Connector 6">
            <a:extLst>
              <a:ext uri="{FF2B5EF4-FFF2-40B4-BE49-F238E27FC236}">
                <a16:creationId xmlns:a16="http://schemas.microsoft.com/office/drawing/2014/main" id="{611EB137-789F-4510-B3E3-5A172F893CEA}"/>
              </a:ext>
            </a:extLst>
          </p:cNvPr>
          <p:cNvCxnSpPr>
            <a:cxnSpLocks/>
          </p:cNvCxnSpPr>
          <p:nvPr/>
        </p:nvCxnSpPr>
        <p:spPr>
          <a:xfrm flipH="1">
            <a:off x="4562544" y="3868616"/>
            <a:ext cx="2676677" cy="2068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328958-9936-44A3-AEF5-0265D20EAC4D}"/>
              </a:ext>
            </a:extLst>
          </p:cNvPr>
          <p:cNvCxnSpPr>
            <a:cxnSpLocks/>
          </p:cNvCxnSpPr>
          <p:nvPr/>
        </p:nvCxnSpPr>
        <p:spPr>
          <a:xfrm flipH="1">
            <a:off x="5802924" y="4466492"/>
            <a:ext cx="2584938" cy="2022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78C0C3-29A2-4392-9CE6-81BD56A6D027}"/>
              </a:ext>
            </a:extLst>
          </p:cNvPr>
          <p:cNvSpPr txBox="1"/>
          <p:nvPr/>
        </p:nvSpPr>
        <p:spPr>
          <a:xfrm>
            <a:off x="1061049" y="5475694"/>
            <a:ext cx="936972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Power Factor = 0.82 or 82% Power Factor</a:t>
            </a:r>
          </a:p>
        </p:txBody>
      </p:sp>
    </p:spTree>
    <p:extLst>
      <p:ext uri="{BB962C8B-B14F-4D97-AF65-F5344CB8AC3E}">
        <p14:creationId xmlns:p14="http://schemas.microsoft.com/office/powerpoint/2010/main" val="346073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32504D-DB6C-4C24-B9DC-FFA2689A8C5D}"/>
              </a:ext>
            </a:extLst>
          </p:cNvPr>
          <p:cNvSpPr txBox="1"/>
          <p:nvPr/>
        </p:nvSpPr>
        <p:spPr>
          <a:xfrm>
            <a:off x="577970" y="258792"/>
            <a:ext cx="11481758" cy="5016758"/>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Which means….</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When we use the amperage of the motor to determine the conductor size for the circuit, we must increase the ampacity by 122% which we can do by multiplying our amperage by 1.22 to allow for the inefficiency of the motor.</a:t>
            </a:r>
          </a:p>
          <a:p>
            <a:r>
              <a:rPr lang="en-US" sz="4000" dirty="0">
                <a:latin typeface="Times New Roman" panose="02020603050405020304" pitchFamily="18" charset="0"/>
                <a:cs typeface="Times New Roman" panose="02020603050405020304" pitchFamily="18" charset="0"/>
              </a:rPr>
              <a:t>(100 ÷ .82 power factor = 122% ÷ 100 = 1.22)</a:t>
            </a:r>
          </a:p>
        </p:txBody>
      </p:sp>
    </p:spTree>
    <p:extLst>
      <p:ext uri="{BB962C8B-B14F-4D97-AF65-F5344CB8AC3E}">
        <p14:creationId xmlns:p14="http://schemas.microsoft.com/office/powerpoint/2010/main" val="4081181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6550A3-9841-4F8B-BCC0-54C5D532087D}"/>
              </a:ext>
            </a:extLst>
          </p:cNvPr>
          <p:cNvSpPr txBox="1"/>
          <p:nvPr/>
        </p:nvSpPr>
        <p:spPr>
          <a:xfrm>
            <a:off x="707366" y="534838"/>
            <a:ext cx="10722634" cy="4678204"/>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So, </a:t>
            </a:r>
          </a:p>
          <a:p>
            <a:endParaRPr lang="en-US" dirty="0"/>
          </a:p>
          <a:p>
            <a:r>
              <a:rPr lang="en-US" sz="4000" dirty="0">
                <a:latin typeface="Times New Roman" panose="02020603050405020304" pitchFamily="18" charset="0"/>
                <a:cs typeface="Times New Roman" panose="02020603050405020304" pitchFamily="18" charset="0"/>
              </a:rPr>
              <a:t>22 Amps x 1.22 = 26.84 amps</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This represents the full load rated amperage for a 7.5 H.P., 22 amp, 240 v, 3-phase motor with a Power Factor of 82%, which is why our disconnect is rated at 30 amps!</a:t>
            </a:r>
          </a:p>
        </p:txBody>
      </p:sp>
    </p:spTree>
    <p:extLst>
      <p:ext uri="{BB962C8B-B14F-4D97-AF65-F5344CB8AC3E}">
        <p14:creationId xmlns:p14="http://schemas.microsoft.com/office/powerpoint/2010/main" val="1941450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DC13FF-1CB9-4388-8F5E-32676317A09A}"/>
              </a:ext>
            </a:extLst>
          </p:cNvPr>
          <p:cNvPicPr>
            <a:picLocks noChangeAspect="1"/>
          </p:cNvPicPr>
          <p:nvPr/>
        </p:nvPicPr>
        <p:blipFill rotWithShape="1">
          <a:blip r:embed="rId2">
            <a:extLst>
              <a:ext uri="{28A0092B-C50C-407E-A947-70E740481C1C}">
                <a14:useLocalDpi xmlns:a14="http://schemas.microsoft.com/office/drawing/2010/main" val="0"/>
              </a:ext>
            </a:extLst>
          </a:blip>
          <a:srcRect l="19104" t="35969" r="41485" b="26270"/>
          <a:stretch/>
        </p:blipFill>
        <p:spPr>
          <a:xfrm rot="16200000">
            <a:off x="7301937" y="2210318"/>
            <a:ext cx="3778281" cy="4826802"/>
          </a:xfrm>
          <a:prstGeom prst="rect">
            <a:avLst/>
          </a:prstGeom>
        </p:spPr>
      </p:pic>
      <p:pic>
        <p:nvPicPr>
          <p:cNvPr id="4" name="Picture 3">
            <a:extLst>
              <a:ext uri="{FF2B5EF4-FFF2-40B4-BE49-F238E27FC236}">
                <a16:creationId xmlns:a16="http://schemas.microsoft.com/office/drawing/2014/main" id="{CFFCBFB9-7C4F-4CF1-97B2-D519E207B022}"/>
              </a:ext>
            </a:extLst>
          </p:cNvPr>
          <p:cNvPicPr>
            <a:picLocks noChangeAspect="1"/>
          </p:cNvPicPr>
          <p:nvPr/>
        </p:nvPicPr>
        <p:blipFill rotWithShape="1">
          <a:blip r:embed="rId3">
            <a:extLst>
              <a:ext uri="{28A0092B-C50C-407E-A947-70E740481C1C}">
                <a14:useLocalDpi xmlns:a14="http://schemas.microsoft.com/office/drawing/2010/main" val="0"/>
              </a:ext>
            </a:extLst>
          </a:blip>
          <a:srcRect r="31572" b="1419"/>
          <a:stretch/>
        </p:blipFill>
        <p:spPr>
          <a:xfrm rot="5400000">
            <a:off x="337244" y="594410"/>
            <a:ext cx="6021237" cy="6505943"/>
          </a:xfrm>
          <a:prstGeom prst="rect">
            <a:avLst/>
          </a:prstGeom>
        </p:spPr>
      </p:pic>
      <p:sp>
        <p:nvSpPr>
          <p:cNvPr id="5" name="Oval 4">
            <a:extLst>
              <a:ext uri="{FF2B5EF4-FFF2-40B4-BE49-F238E27FC236}">
                <a16:creationId xmlns:a16="http://schemas.microsoft.com/office/drawing/2014/main" id="{D3C7C89B-9103-4244-AE12-E2914AE034FB}"/>
              </a:ext>
            </a:extLst>
          </p:cNvPr>
          <p:cNvSpPr/>
          <p:nvPr/>
        </p:nvSpPr>
        <p:spPr>
          <a:xfrm>
            <a:off x="2950232" y="2553419"/>
            <a:ext cx="1276709" cy="897147"/>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ED2477E-44C5-412B-9708-FF8429205B7D}"/>
              </a:ext>
            </a:extLst>
          </p:cNvPr>
          <p:cNvSpPr/>
          <p:nvPr/>
        </p:nvSpPr>
        <p:spPr>
          <a:xfrm>
            <a:off x="3127073" y="3329796"/>
            <a:ext cx="923026" cy="517585"/>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A06A5-06F9-4D31-890F-DF5C6B114707}"/>
              </a:ext>
            </a:extLst>
          </p:cNvPr>
          <p:cNvSpPr/>
          <p:nvPr/>
        </p:nvSpPr>
        <p:spPr>
          <a:xfrm>
            <a:off x="7082285" y="3687792"/>
            <a:ext cx="2700068" cy="9144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3B7B55-E427-4D5F-9B9D-2823E3C9CBAC}"/>
              </a:ext>
            </a:extLst>
          </p:cNvPr>
          <p:cNvSpPr txBox="1"/>
          <p:nvPr/>
        </p:nvSpPr>
        <p:spPr>
          <a:xfrm>
            <a:off x="6600834" y="145908"/>
            <a:ext cx="5407136"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Compare the amperage of the compact fluorescent bulb to the current rating of the halogen bulb fixture.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What does the information tell you about the differences between the two?</a:t>
            </a:r>
          </a:p>
        </p:txBody>
      </p:sp>
      <p:sp>
        <p:nvSpPr>
          <p:cNvPr id="2" name="TextBox 1">
            <a:extLst>
              <a:ext uri="{FF2B5EF4-FFF2-40B4-BE49-F238E27FC236}">
                <a16:creationId xmlns:a16="http://schemas.microsoft.com/office/drawing/2014/main" id="{BC845693-7623-436D-B6BA-0C0A53BAEAEB}"/>
              </a:ext>
            </a:extLst>
          </p:cNvPr>
          <p:cNvSpPr txBox="1"/>
          <p:nvPr/>
        </p:nvSpPr>
        <p:spPr>
          <a:xfrm>
            <a:off x="664234" y="145908"/>
            <a:ext cx="471002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Student Activity </a:t>
            </a:r>
          </a:p>
        </p:txBody>
      </p:sp>
    </p:spTree>
    <p:extLst>
      <p:ext uri="{BB962C8B-B14F-4D97-AF65-F5344CB8AC3E}">
        <p14:creationId xmlns:p14="http://schemas.microsoft.com/office/powerpoint/2010/main" val="281069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153E3-EC72-4D35-A4EC-1CC657C424C7}"/>
              </a:ext>
            </a:extLst>
          </p:cNvPr>
          <p:cNvSpPr txBox="1"/>
          <p:nvPr/>
        </p:nvSpPr>
        <p:spPr>
          <a:xfrm>
            <a:off x="457200" y="293298"/>
            <a:ext cx="4735902"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Compact fluorescent</a:t>
            </a:r>
            <a:endParaRPr lang="en-US" sz="4000" dirty="0"/>
          </a:p>
        </p:txBody>
      </p:sp>
      <p:sp>
        <p:nvSpPr>
          <p:cNvPr id="4" name="TextBox 3">
            <a:extLst>
              <a:ext uri="{FF2B5EF4-FFF2-40B4-BE49-F238E27FC236}">
                <a16:creationId xmlns:a16="http://schemas.microsoft.com/office/drawing/2014/main" id="{3AC407FC-9725-4E31-A9EE-7BFABD01401E}"/>
              </a:ext>
            </a:extLst>
          </p:cNvPr>
          <p:cNvSpPr txBox="1"/>
          <p:nvPr/>
        </p:nvSpPr>
        <p:spPr>
          <a:xfrm>
            <a:off x="405442" y="1250830"/>
            <a:ext cx="5822830" cy="707886"/>
          </a:xfrm>
          <a:prstGeom prst="rect">
            <a:avLst/>
          </a:prstGeom>
          <a:noFill/>
        </p:spPr>
        <p:txBody>
          <a:bodyPr wrap="square" rtlCol="0">
            <a:spAutoFit/>
          </a:bodyPr>
          <a:lstStyle/>
          <a:p>
            <a:r>
              <a:rPr lang="en-US" sz="4000" u="sng" dirty="0">
                <a:latin typeface="Times New Roman" panose="02020603050405020304" pitchFamily="18" charset="0"/>
                <a:cs typeface="Times New Roman" panose="02020603050405020304" pitchFamily="18" charset="0"/>
              </a:rPr>
              <a:t>9 Watts </a:t>
            </a:r>
            <a:r>
              <a:rPr lang="en-US" sz="4000" dirty="0">
                <a:latin typeface="Times New Roman" panose="02020603050405020304" pitchFamily="18" charset="0"/>
                <a:cs typeface="Times New Roman" panose="02020603050405020304" pitchFamily="18" charset="0"/>
              </a:rPr>
              <a:t>= </a:t>
            </a:r>
            <a:r>
              <a:rPr lang="en-US" sz="4000" u="sng" dirty="0">
                <a:latin typeface="Times New Roman" panose="02020603050405020304" pitchFamily="18" charset="0"/>
                <a:cs typeface="Times New Roman" panose="02020603050405020304" pitchFamily="18" charset="0"/>
              </a:rPr>
              <a:t>120 V x Amps</a:t>
            </a:r>
          </a:p>
        </p:txBody>
      </p:sp>
      <p:sp>
        <p:nvSpPr>
          <p:cNvPr id="5" name="TextBox 4">
            <a:extLst>
              <a:ext uri="{FF2B5EF4-FFF2-40B4-BE49-F238E27FC236}">
                <a16:creationId xmlns:a16="http://schemas.microsoft.com/office/drawing/2014/main" id="{50539EC5-1969-446C-AEED-CBB2CA2D32C1}"/>
              </a:ext>
            </a:extLst>
          </p:cNvPr>
          <p:cNvSpPr txBox="1"/>
          <p:nvPr/>
        </p:nvSpPr>
        <p:spPr>
          <a:xfrm>
            <a:off x="-155275" y="1854419"/>
            <a:ext cx="8229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      120 V             120 V</a:t>
            </a:r>
          </a:p>
        </p:txBody>
      </p:sp>
      <p:cxnSp>
        <p:nvCxnSpPr>
          <p:cNvPr id="7" name="Straight Connector 6">
            <a:extLst>
              <a:ext uri="{FF2B5EF4-FFF2-40B4-BE49-F238E27FC236}">
                <a16:creationId xmlns:a16="http://schemas.microsoft.com/office/drawing/2014/main" id="{3589D49B-A56C-43B5-BB8E-B09CA258EE93}"/>
              </a:ext>
            </a:extLst>
          </p:cNvPr>
          <p:cNvCxnSpPr/>
          <p:nvPr/>
        </p:nvCxnSpPr>
        <p:spPr>
          <a:xfrm flipH="1">
            <a:off x="2622430" y="1457864"/>
            <a:ext cx="1233578" cy="2760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F17190-5365-443B-8404-DA2554594229}"/>
              </a:ext>
            </a:extLst>
          </p:cNvPr>
          <p:cNvCxnSpPr/>
          <p:nvPr/>
        </p:nvCxnSpPr>
        <p:spPr>
          <a:xfrm flipH="1">
            <a:off x="3628845" y="2079226"/>
            <a:ext cx="1233578" cy="2760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2D1131-F8A4-42FC-99D5-4A0E139B2D4F}"/>
              </a:ext>
            </a:extLst>
          </p:cNvPr>
          <p:cNvSpPr txBox="1"/>
          <p:nvPr/>
        </p:nvSpPr>
        <p:spPr>
          <a:xfrm>
            <a:off x="327804" y="2682815"/>
            <a:ext cx="7056408"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9 Watts ÷ 120 V = .075 Amps</a:t>
            </a:r>
          </a:p>
        </p:txBody>
      </p:sp>
      <p:sp>
        <p:nvSpPr>
          <p:cNvPr id="11" name="TextBox 10">
            <a:extLst>
              <a:ext uri="{FF2B5EF4-FFF2-40B4-BE49-F238E27FC236}">
                <a16:creationId xmlns:a16="http://schemas.microsoft.com/office/drawing/2014/main" id="{511E1996-1EC5-4779-A0FD-C94DD16213D5}"/>
              </a:ext>
            </a:extLst>
          </p:cNvPr>
          <p:cNvSpPr txBox="1"/>
          <p:nvPr/>
        </p:nvSpPr>
        <p:spPr>
          <a:xfrm>
            <a:off x="327804" y="3710615"/>
            <a:ext cx="9834113"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Halogen Fixture = 8.33 Amps and 1,000 Watts!</a:t>
            </a:r>
            <a:endParaRPr lang="en-US" sz="4000" dirty="0"/>
          </a:p>
        </p:txBody>
      </p:sp>
      <p:sp>
        <p:nvSpPr>
          <p:cNvPr id="14" name="TextBox 13">
            <a:extLst>
              <a:ext uri="{FF2B5EF4-FFF2-40B4-BE49-F238E27FC236}">
                <a16:creationId xmlns:a16="http://schemas.microsoft.com/office/drawing/2014/main" id="{106DE625-7A37-45CE-96DB-E9C6EF9D23C9}"/>
              </a:ext>
            </a:extLst>
          </p:cNvPr>
          <p:cNvSpPr txBox="1"/>
          <p:nvPr/>
        </p:nvSpPr>
        <p:spPr>
          <a:xfrm>
            <a:off x="327804" y="4738416"/>
            <a:ext cx="10318353" cy="1323439"/>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What’s that mean as it relates to resistance, heat emitted by the lights and cost of operation?</a:t>
            </a:r>
          </a:p>
        </p:txBody>
      </p:sp>
    </p:spTree>
    <p:extLst>
      <p:ext uri="{BB962C8B-B14F-4D97-AF65-F5344CB8AC3E}">
        <p14:creationId xmlns:p14="http://schemas.microsoft.com/office/powerpoint/2010/main" val="24091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6DC72B-A7CE-4197-A1CD-920E2C10E98E}"/>
              </a:ext>
            </a:extLst>
          </p:cNvPr>
          <p:cNvSpPr txBox="1"/>
          <p:nvPr/>
        </p:nvSpPr>
        <p:spPr>
          <a:xfrm>
            <a:off x="118074" y="305068"/>
            <a:ext cx="11955852" cy="6247864"/>
          </a:xfrm>
          <a:prstGeom prst="rect">
            <a:avLst/>
          </a:prstGeom>
          <a:noFill/>
        </p:spPr>
        <p:txBody>
          <a:bodyPr wrap="square" rtlCol="0">
            <a:spAutoFit/>
          </a:bodyPr>
          <a:lstStyle/>
          <a:p>
            <a:r>
              <a:rPr lang="en-US" sz="4000" b="1" i="0" dirty="0">
                <a:solidFill>
                  <a:srgbClr val="333333"/>
                </a:solidFill>
                <a:effectLst/>
                <a:latin typeface="Times New Roman" panose="02020603050405020304" pitchFamily="18" charset="0"/>
                <a:cs typeface="Times New Roman" panose="02020603050405020304" pitchFamily="18" charset="0"/>
              </a:rPr>
              <a:t>Resistance</a:t>
            </a:r>
            <a:r>
              <a:rPr lang="en-US" sz="4000" b="0" i="0" dirty="0">
                <a:solidFill>
                  <a:srgbClr val="333333"/>
                </a:solidFill>
                <a:effectLst/>
                <a:latin typeface="Times New Roman" panose="02020603050405020304" pitchFamily="18" charset="0"/>
                <a:cs typeface="Times New Roman" panose="02020603050405020304" pitchFamily="18" charset="0"/>
              </a:rPr>
              <a:t> – a measure of the difficulty to pass an electrical current through a conductor.  The concept is similar to friction and is measured in ohms.  Resistance isn’t a very common measurement use when determining energy use but is used when sizing electrical conductors or service equipment. These are calculations that we do not usually do, but it does help one to understand why larger conductors are better capable of handling larger loads and carrying current longer distances.  Resistance is represented by the letter </a:t>
            </a:r>
            <a:r>
              <a:rPr lang="en-US" sz="4000" b="1" i="1" dirty="0">
                <a:solidFill>
                  <a:srgbClr val="333333"/>
                </a:solidFill>
                <a:effectLst/>
                <a:latin typeface="Times New Roman" panose="02020603050405020304" pitchFamily="18" charset="0"/>
                <a:cs typeface="Times New Roman" panose="02020603050405020304" pitchFamily="18" charset="0"/>
              </a:rPr>
              <a:t>R</a:t>
            </a:r>
            <a:r>
              <a:rPr lang="en-US" sz="4000" b="0" i="0" dirty="0">
                <a:solidFill>
                  <a:srgbClr val="333333"/>
                </a:solidFill>
                <a:effectLst/>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79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96FD02-4728-4CBE-8FE7-4620DF1DE2EE}"/>
              </a:ext>
            </a:extLst>
          </p:cNvPr>
          <p:cNvSpPr txBox="1"/>
          <p:nvPr/>
        </p:nvSpPr>
        <p:spPr>
          <a:xfrm>
            <a:off x="320615" y="448574"/>
            <a:ext cx="11550770" cy="5632311"/>
          </a:xfrm>
          <a:prstGeom prst="rect">
            <a:avLst/>
          </a:prstGeom>
          <a:noFill/>
        </p:spPr>
        <p:txBody>
          <a:bodyPr wrap="square" rtlCol="0">
            <a:spAutoFit/>
          </a:bodyPr>
          <a:lstStyle/>
          <a:p>
            <a:r>
              <a:rPr lang="en-US" sz="4000" b="1" i="0" dirty="0">
                <a:solidFill>
                  <a:srgbClr val="333333"/>
                </a:solidFill>
                <a:effectLst/>
                <a:latin typeface="Times New Roman" panose="02020603050405020304" pitchFamily="18" charset="0"/>
                <a:cs typeface="Times New Roman" panose="02020603050405020304" pitchFamily="18" charset="0"/>
              </a:rPr>
              <a:t>Wattage</a:t>
            </a:r>
            <a:r>
              <a:rPr lang="en-US" sz="4000" b="0" i="0" dirty="0">
                <a:solidFill>
                  <a:srgbClr val="333333"/>
                </a:solidFill>
                <a:effectLst/>
                <a:latin typeface="Times New Roman" panose="02020603050405020304" pitchFamily="18" charset="0"/>
                <a:cs typeface="Times New Roman" panose="02020603050405020304" pitchFamily="18" charset="0"/>
              </a:rPr>
              <a:t> – Wattage is defined as the rate of doing work and is represented by the letter</a:t>
            </a:r>
            <a:r>
              <a:rPr lang="en-US" sz="4000" b="1" i="1" dirty="0">
                <a:solidFill>
                  <a:srgbClr val="333333"/>
                </a:solidFill>
                <a:effectLst/>
                <a:latin typeface="Times New Roman" panose="02020603050405020304" pitchFamily="18" charset="0"/>
                <a:cs typeface="Times New Roman" panose="02020603050405020304" pitchFamily="18" charset="0"/>
              </a:rPr>
              <a:t> P</a:t>
            </a:r>
            <a:r>
              <a:rPr lang="en-US" sz="4000" b="0" i="0" dirty="0">
                <a:solidFill>
                  <a:srgbClr val="333333"/>
                </a:solidFill>
                <a:effectLst/>
                <a:latin typeface="Times New Roman" panose="02020603050405020304" pitchFamily="18" charset="0"/>
                <a:cs typeface="Times New Roman" panose="02020603050405020304" pitchFamily="18" charset="0"/>
              </a:rPr>
              <a:t>.  Wattage is the measurement of how electricity is billed and is the most useful electrical information to an energy auditor.  Electricity is billed at a kilowatt hour, or 1000 watts used in an hour. </a:t>
            </a:r>
          </a:p>
          <a:p>
            <a:r>
              <a:rPr lang="en-US" sz="4000" b="0" i="0" dirty="0">
                <a:solidFill>
                  <a:srgbClr val="333333"/>
                </a:solidFill>
                <a:effectLst/>
                <a:latin typeface="Times New Roman" panose="02020603050405020304" pitchFamily="18" charset="0"/>
                <a:cs typeface="Times New Roman" panose="02020603050405020304" pitchFamily="18" charset="0"/>
              </a:rPr>
              <a:t>Also referred to as </a:t>
            </a:r>
            <a:r>
              <a:rPr lang="en-US" sz="4000" b="1" i="0" dirty="0">
                <a:solidFill>
                  <a:srgbClr val="333333"/>
                </a:solidFill>
                <a:effectLst/>
                <a:latin typeface="Times New Roman" panose="02020603050405020304" pitchFamily="18" charset="0"/>
                <a:cs typeface="Times New Roman" panose="02020603050405020304" pitchFamily="18" charset="0"/>
              </a:rPr>
              <a:t>Volt-Amps</a:t>
            </a:r>
            <a:r>
              <a:rPr lang="en-US" sz="4000" b="0" i="0" dirty="0">
                <a:solidFill>
                  <a:srgbClr val="333333"/>
                </a:solidFill>
                <a:effectLst/>
                <a:latin typeface="Times New Roman" panose="02020603050405020304" pitchFamily="18" charset="0"/>
                <a:cs typeface="Times New Roman" panose="02020603050405020304" pitchFamily="18" charset="0"/>
              </a:rPr>
              <a:t> –VA </a:t>
            </a:r>
          </a:p>
          <a:p>
            <a:r>
              <a:rPr lang="en-US" sz="4000" b="0" i="0" dirty="0">
                <a:solidFill>
                  <a:srgbClr val="333333"/>
                </a:solidFill>
                <a:effectLst/>
                <a:latin typeface="Times New Roman" panose="02020603050405020304" pitchFamily="18" charset="0"/>
                <a:cs typeface="Times New Roman" panose="02020603050405020304" pitchFamily="18" charset="0"/>
              </a:rPr>
              <a:t>(Assuming the Power Factor is 1)</a:t>
            </a:r>
          </a:p>
          <a:p>
            <a:r>
              <a:rPr lang="en-US" sz="4000" dirty="0">
                <a:solidFill>
                  <a:srgbClr val="333333"/>
                </a:solidFill>
                <a:latin typeface="Times New Roman" panose="02020603050405020304" pitchFamily="18" charset="0"/>
                <a:cs typeface="Times New Roman" panose="02020603050405020304" pitchFamily="18" charset="0"/>
              </a:rPr>
              <a:t>NEC requires a minimum of 180 VA/receptacle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80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F90D25-47F0-4AA4-A634-EAF072516565}"/>
              </a:ext>
            </a:extLst>
          </p:cNvPr>
          <p:cNvSpPr txBox="1"/>
          <p:nvPr/>
        </p:nvSpPr>
        <p:spPr>
          <a:xfrm>
            <a:off x="301925" y="810883"/>
            <a:ext cx="11775056" cy="5078313"/>
          </a:xfrm>
          <a:prstGeom prst="rect">
            <a:avLst/>
          </a:prstGeom>
          <a:noFill/>
        </p:spPr>
        <p:txBody>
          <a:bodyPr wrap="square" rtlCol="0">
            <a:spAutoFit/>
          </a:bodyPr>
          <a:lstStyle/>
          <a:p>
            <a:r>
              <a:rPr lang="en-US" sz="3600" b="1" i="0" dirty="0">
                <a:solidFill>
                  <a:srgbClr val="333333"/>
                </a:solidFill>
                <a:effectLst/>
                <a:latin typeface="Times New Roman" panose="02020603050405020304" pitchFamily="18" charset="0"/>
                <a:cs typeface="Times New Roman" panose="02020603050405020304" pitchFamily="18" charset="0"/>
              </a:rPr>
              <a:t>Ohm’s law </a:t>
            </a:r>
            <a:r>
              <a:rPr lang="en-US" sz="3600" b="0" i="0" dirty="0">
                <a:solidFill>
                  <a:srgbClr val="333333"/>
                </a:solidFill>
                <a:effectLst/>
                <a:latin typeface="Times New Roman" panose="02020603050405020304" pitchFamily="18" charset="0"/>
                <a:cs typeface="Times New Roman" panose="02020603050405020304" pitchFamily="18" charset="0"/>
              </a:rPr>
              <a:t>states that the current through a conductor between two points is directly proportional to the voltage across the two points.  Where</a:t>
            </a:r>
            <a:r>
              <a:rPr lang="en-US" sz="3600" b="1" i="1" dirty="0">
                <a:solidFill>
                  <a:srgbClr val="333333"/>
                </a:solidFill>
                <a:effectLst/>
                <a:latin typeface="Times New Roman" panose="02020603050405020304" pitchFamily="18" charset="0"/>
                <a:cs typeface="Times New Roman" panose="02020603050405020304" pitchFamily="18" charset="0"/>
              </a:rPr>
              <a:t> I</a:t>
            </a:r>
            <a:r>
              <a:rPr lang="en-US" sz="3600" b="0" i="0" dirty="0">
                <a:solidFill>
                  <a:srgbClr val="333333"/>
                </a:solidFill>
                <a:effectLst/>
                <a:latin typeface="Times New Roman" panose="02020603050405020304" pitchFamily="18" charset="0"/>
                <a:cs typeface="Times New Roman" panose="02020603050405020304" pitchFamily="18" charset="0"/>
              </a:rPr>
              <a:t> is the current through the conductors in units of amperes, </a:t>
            </a:r>
            <a:r>
              <a:rPr lang="en-US" sz="3600" b="1" i="1" dirty="0">
                <a:solidFill>
                  <a:srgbClr val="333333"/>
                </a:solidFill>
                <a:effectLst/>
                <a:latin typeface="Times New Roman" panose="02020603050405020304" pitchFamily="18" charset="0"/>
                <a:cs typeface="Times New Roman" panose="02020603050405020304" pitchFamily="18" charset="0"/>
              </a:rPr>
              <a:t>E</a:t>
            </a:r>
            <a:r>
              <a:rPr lang="en-US" sz="3600" b="0" i="0" dirty="0">
                <a:solidFill>
                  <a:srgbClr val="333333"/>
                </a:solidFill>
                <a:effectLst/>
                <a:latin typeface="Times New Roman" panose="02020603050405020304" pitchFamily="18" charset="0"/>
                <a:cs typeface="Times New Roman" panose="02020603050405020304" pitchFamily="18" charset="0"/>
              </a:rPr>
              <a:t> is the voltage measured across the conductors in units of volts, and </a:t>
            </a:r>
            <a:r>
              <a:rPr lang="en-US" sz="3600" b="1" i="1" dirty="0">
                <a:solidFill>
                  <a:srgbClr val="333333"/>
                </a:solidFill>
                <a:effectLst/>
                <a:latin typeface="Times New Roman" panose="02020603050405020304" pitchFamily="18" charset="0"/>
                <a:cs typeface="Times New Roman" panose="02020603050405020304" pitchFamily="18" charset="0"/>
              </a:rPr>
              <a:t>R</a:t>
            </a:r>
            <a:r>
              <a:rPr lang="en-US" sz="3600" b="0" i="0" dirty="0">
                <a:solidFill>
                  <a:srgbClr val="333333"/>
                </a:solidFill>
                <a:effectLst/>
                <a:latin typeface="Times New Roman" panose="02020603050405020304" pitchFamily="18" charset="0"/>
                <a:cs typeface="Times New Roman" panose="02020603050405020304" pitchFamily="18" charset="0"/>
              </a:rPr>
              <a:t> is the resistance of the conductors in units of ohms.  </a:t>
            </a:r>
            <a:r>
              <a:rPr lang="en-US" sz="3600" b="1" i="1" dirty="0">
                <a:solidFill>
                  <a:srgbClr val="333333"/>
                </a:solidFill>
                <a:effectLst/>
                <a:latin typeface="Times New Roman" panose="02020603050405020304" pitchFamily="18" charset="0"/>
                <a:cs typeface="Times New Roman" panose="02020603050405020304" pitchFamily="18" charset="0"/>
              </a:rPr>
              <a:t>P</a:t>
            </a:r>
            <a:r>
              <a:rPr lang="en-US" sz="3600" b="0" i="0" dirty="0">
                <a:solidFill>
                  <a:srgbClr val="333333"/>
                </a:solidFill>
                <a:effectLst/>
                <a:latin typeface="Times New Roman" panose="02020603050405020304" pitchFamily="18" charset="0"/>
                <a:cs typeface="Times New Roman" panose="02020603050405020304" pitchFamily="18" charset="0"/>
              </a:rPr>
              <a:t> symbolizes power, measured in watts.  The formulas below represent the equations that are Ohm’s law:</a:t>
            </a:r>
          </a:p>
          <a:p>
            <a:r>
              <a:rPr lang="en-US" sz="2800" b="1" i="1" dirty="0">
                <a:solidFill>
                  <a:srgbClr val="333333"/>
                </a:solidFill>
                <a:effectLst/>
                <a:latin typeface="Times New Roman" panose="02020603050405020304" pitchFamily="18" charset="0"/>
                <a:cs typeface="Times New Roman" panose="02020603050405020304" pitchFamily="18" charset="0"/>
              </a:rPr>
              <a:t>                           </a:t>
            </a:r>
            <a:r>
              <a:rPr lang="en-US" sz="3600" b="1" i="1" dirty="0">
                <a:solidFill>
                  <a:srgbClr val="333333"/>
                </a:solidFill>
                <a:effectLst/>
                <a:latin typeface="Times New Roman" panose="02020603050405020304" pitchFamily="18" charset="0"/>
                <a:cs typeface="Times New Roman" panose="02020603050405020304" pitchFamily="18" charset="0"/>
              </a:rPr>
              <a:t>E/I=R</a:t>
            </a:r>
            <a:r>
              <a:rPr lang="en-US" sz="3600" b="0" i="1" dirty="0">
                <a:solidFill>
                  <a:srgbClr val="333333"/>
                </a:solidFill>
                <a:effectLst/>
                <a:latin typeface="Times New Roman" panose="02020603050405020304" pitchFamily="18" charset="0"/>
                <a:cs typeface="Times New Roman" panose="02020603050405020304" pitchFamily="18" charset="0"/>
              </a:rPr>
              <a:t> </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1" i="1" dirty="0">
                <a:solidFill>
                  <a:srgbClr val="333333"/>
                </a:solidFill>
                <a:effectLst/>
                <a:latin typeface="Times New Roman" panose="02020603050405020304" pitchFamily="18" charset="0"/>
                <a:cs typeface="Times New Roman" panose="02020603050405020304" pitchFamily="18" charset="0"/>
              </a:rPr>
              <a:t> E/R=I</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1" i="1" dirty="0">
                <a:solidFill>
                  <a:srgbClr val="333333"/>
                </a:solidFill>
                <a:effectLst/>
                <a:latin typeface="Times New Roman" panose="02020603050405020304" pitchFamily="18" charset="0"/>
                <a:cs typeface="Times New Roman" panose="02020603050405020304" pitchFamily="18" charset="0"/>
              </a:rPr>
              <a:t>  </a:t>
            </a:r>
            <a:r>
              <a:rPr lang="en-US" sz="3600" b="1" i="1" dirty="0" err="1">
                <a:solidFill>
                  <a:srgbClr val="333333"/>
                </a:solidFill>
                <a:effectLst/>
                <a:latin typeface="Times New Roman" panose="02020603050405020304" pitchFamily="18" charset="0"/>
                <a:cs typeface="Times New Roman" panose="02020603050405020304" pitchFamily="18" charset="0"/>
              </a:rPr>
              <a:t>IxR</a:t>
            </a:r>
            <a:r>
              <a:rPr lang="en-US" sz="3600" b="1" i="1" dirty="0">
                <a:solidFill>
                  <a:srgbClr val="333333"/>
                </a:solidFill>
                <a:effectLst/>
                <a:latin typeface="Times New Roman" panose="02020603050405020304" pitchFamily="18" charset="0"/>
                <a:cs typeface="Times New Roman" panose="02020603050405020304" pitchFamily="18" charset="0"/>
              </a:rPr>
              <a:t>=E</a:t>
            </a:r>
            <a:br>
              <a:rPr lang="en-US" sz="3600" b="0" i="0" dirty="0">
                <a:solidFill>
                  <a:srgbClr val="333333"/>
                </a:solidFill>
                <a:effectLst/>
                <a:latin typeface="Times New Roman" panose="02020603050405020304" pitchFamily="18" charset="0"/>
                <a:cs typeface="Times New Roman" panose="02020603050405020304" pitchFamily="18" charset="0"/>
              </a:rPr>
            </a:br>
            <a:r>
              <a:rPr lang="en-US" sz="3600" b="1" i="1" dirty="0">
                <a:solidFill>
                  <a:srgbClr val="333333"/>
                </a:solidFill>
                <a:effectLst/>
                <a:latin typeface="Times New Roman" panose="02020603050405020304" pitchFamily="18" charset="0"/>
                <a:cs typeface="Times New Roman" panose="02020603050405020304" pitchFamily="18" charset="0"/>
              </a:rPr>
              <a:t>                     P/I=E  </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1" i="1" dirty="0">
                <a:solidFill>
                  <a:srgbClr val="333333"/>
                </a:solidFill>
                <a:effectLst/>
                <a:latin typeface="Times New Roman" panose="02020603050405020304" pitchFamily="18" charset="0"/>
                <a:cs typeface="Times New Roman" panose="02020603050405020304" pitchFamily="18" charset="0"/>
              </a:rPr>
              <a:t>P/E=I</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1" i="1" dirty="0">
                <a:solidFill>
                  <a:srgbClr val="333333"/>
                </a:solidFill>
                <a:effectLst/>
                <a:latin typeface="Times New Roman" panose="02020603050405020304" pitchFamily="18" charset="0"/>
                <a:cs typeface="Times New Roman" panose="02020603050405020304" pitchFamily="18" charset="0"/>
              </a:rPr>
              <a:t> </a:t>
            </a:r>
            <a:r>
              <a:rPr lang="en-US" sz="3600" b="1" i="1" dirty="0" err="1">
                <a:solidFill>
                  <a:srgbClr val="333333"/>
                </a:solidFill>
                <a:effectLst/>
                <a:latin typeface="Times New Roman" panose="02020603050405020304" pitchFamily="18" charset="0"/>
                <a:cs typeface="Times New Roman" panose="02020603050405020304" pitchFamily="18" charset="0"/>
              </a:rPr>
              <a:t>IxE</a:t>
            </a:r>
            <a:r>
              <a:rPr lang="en-US" sz="3600" b="1" i="1" dirty="0">
                <a:solidFill>
                  <a:srgbClr val="333333"/>
                </a:solidFill>
                <a:effectLst/>
                <a:latin typeface="Times New Roman" panose="02020603050405020304" pitchFamily="18" charset="0"/>
                <a:cs typeface="Times New Roman" panose="02020603050405020304" pitchFamily="18" charset="0"/>
              </a:rPr>
              <a:t>=P</a:t>
            </a:r>
            <a:endParaRPr lang="en-US" sz="36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11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115117F1-0EBF-468A-98E0-BDECAEF19F08}"/>
              </a:ext>
            </a:extLst>
          </p:cNvPr>
          <p:cNvGrpSpPr/>
          <p:nvPr/>
        </p:nvGrpSpPr>
        <p:grpSpPr>
          <a:xfrm>
            <a:off x="984382" y="72026"/>
            <a:ext cx="10223235" cy="6484045"/>
            <a:chOff x="984382" y="72026"/>
            <a:chExt cx="10223235" cy="6484045"/>
          </a:xfrm>
        </p:grpSpPr>
        <p:grpSp>
          <p:nvGrpSpPr>
            <p:cNvPr id="28" name="Group 27">
              <a:extLst>
                <a:ext uri="{FF2B5EF4-FFF2-40B4-BE49-F238E27FC236}">
                  <a16:creationId xmlns:a16="http://schemas.microsoft.com/office/drawing/2014/main" id="{EB6CFCB8-ABE2-4C32-AE15-C13E9F479A0B}"/>
                </a:ext>
              </a:extLst>
            </p:cNvPr>
            <p:cNvGrpSpPr/>
            <p:nvPr/>
          </p:nvGrpSpPr>
          <p:grpSpPr>
            <a:xfrm>
              <a:off x="984382" y="1240686"/>
              <a:ext cx="10223235" cy="5315385"/>
              <a:chOff x="913457" y="1042280"/>
              <a:chExt cx="10223235" cy="5315385"/>
            </a:xfrm>
          </p:grpSpPr>
          <p:sp>
            <p:nvSpPr>
              <p:cNvPr id="4" name="Oval 3">
                <a:extLst>
                  <a:ext uri="{FF2B5EF4-FFF2-40B4-BE49-F238E27FC236}">
                    <a16:creationId xmlns:a16="http://schemas.microsoft.com/office/drawing/2014/main" id="{D8BD37D5-C909-4E67-A674-846BEDC26F2C}"/>
                  </a:ext>
                </a:extLst>
              </p:cNvPr>
              <p:cNvSpPr/>
              <p:nvPr/>
            </p:nvSpPr>
            <p:spPr>
              <a:xfrm>
                <a:off x="913457" y="1199070"/>
                <a:ext cx="4914868" cy="515859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3326B8-AA7B-4D41-97CD-02C77FDFB4F8}"/>
                  </a:ext>
                </a:extLst>
              </p:cNvPr>
              <p:cNvSpPr txBox="1"/>
              <p:nvPr/>
            </p:nvSpPr>
            <p:spPr>
              <a:xfrm>
                <a:off x="2581574" y="1141484"/>
                <a:ext cx="1578634"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P</a:t>
                </a:r>
              </a:p>
              <a:p>
                <a:pPr algn="ctr"/>
                <a:r>
                  <a:rPr lang="en-US" sz="2400" b="1" dirty="0">
                    <a:latin typeface="Times New Roman" panose="02020603050405020304" pitchFamily="18" charset="0"/>
                    <a:cs typeface="Times New Roman" panose="02020603050405020304" pitchFamily="18" charset="0"/>
                  </a:rPr>
                  <a:t>POWER</a:t>
                </a:r>
              </a:p>
              <a:p>
                <a:pPr algn="ctr"/>
                <a:r>
                  <a:rPr lang="en-US" sz="2400" b="1" dirty="0">
                    <a:latin typeface="Times New Roman" panose="02020603050405020304" pitchFamily="18" charset="0"/>
                    <a:cs typeface="Times New Roman" panose="02020603050405020304" pitchFamily="18" charset="0"/>
                  </a:rPr>
                  <a:t>(WATTS)</a:t>
                </a:r>
              </a:p>
            </p:txBody>
          </p:sp>
          <p:sp>
            <p:nvSpPr>
              <p:cNvPr id="9" name="TextBox 8">
                <a:extLst>
                  <a:ext uri="{FF2B5EF4-FFF2-40B4-BE49-F238E27FC236}">
                    <a16:creationId xmlns:a16="http://schemas.microsoft.com/office/drawing/2014/main" id="{12FD1E90-8300-475C-BCF6-E0D3135640A9}"/>
                  </a:ext>
                </a:extLst>
              </p:cNvPr>
              <p:cNvSpPr txBox="1"/>
              <p:nvPr/>
            </p:nvSpPr>
            <p:spPr>
              <a:xfrm>
                <a:off x="7845027" y="1042280"/>
                <a:ext cx="1578634"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W</a:t>
                </a: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WATTS</a:t>
                </a:r>
              </a:p>
              <a:p>
                <a:pPr algn="ctr"/>
                <a:r>
                  <a:rPr lang="en-US" sz="2400" b="1" dirty="0">
                    <a:latin typeface="Times New Roman" panose="02020603050405020304" pitchFamily="18" charset="0"/>
                    <a:cs typeface="Times New Roman" panose="02020603050405020304" pitchFamily="18" charset="0"/>
                  </a:rPr>
                  <a:t>(POWER)</a:t>
                </a:r>
              </a:p>
            </p:txBody>
          </p:sp>
          <p:sp>
            <p:nvSpPr>
              <p:cNvPr id="11" name="TextBox 10">
                <a:extLst>
                  <a:ext uri="{FF2B5EF4-FFF2-40B4-BE49-F238E27FC236}">
                    <a16:creationId xmlns:a16="http://schemas.microsoft.com/office/drawing/2014/main" id="{DF3A3E09-C6E2-4291-86AA-C0CD0BC378C2}"/>
                  </a:ext>
                </a:extLst>
              </p:cNvPr>
              <p:cNvSpPr txBox="1"/>
              <p:nvPr/>
            </p:nvSpPr>
            <p:spPr>
              <a:xfrm>
                <a:off x="1466386" y="3350604"/>
                <a:ext cx="1789129"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I</a:t>
                </a:r>
              </a:p>
              <a:p>
                <a:pPr algn="ctr"/>
                <a:r>
                  <a:rPr lang="en-US" sz="2400" b="1" dirty="0">
                    <a:latin typeface="Times New Roman" panose="02020603050405020304" pitchFamily="18" charset="0"/>
                    <a:cs typeface="Times New Roman" panose="02020603050405020304" pitchFamily="18" charset="0"/>
                  </a:rPr>
                  <a:t>CURRENT</a:t>
                </a:r>
              </a:p>
              <a:p>
                <a:pPr algn="ctr"/>
                <a:r>
                  <a:rPr lang="en-US" sz="2400" b="1" dirty="0">
                    <a:latin typeface="Times New Roman" panose="02020603050405020304" pitchFamily="18" charset="0"/>
                    <a:cs typeface="Times New Roman" panose="02020603050405020304" pitchFamily="18" charset="0"/>
                  </a:rPr>
                  <a:t>(AMPS)</a:t>
                </a:r>
              </a:p>
            </p:txBody>
          </p:sp>
          <p:sp>
            <p:nvSpPr>
              <p:cNvPr id="13" name="TextBox 12">
                <a:extLst>
                  <a:ext uri="{FF2B5EF4-FFF2-40B4-BE49-F238E27FC236}">
                    <a16:creationId xmlns:a16="http://schemas.microsoft.com/office/drawing/2014/main" id="{235C7373-D3AD-46E9-B54C-E3DB7E86C3E0}"/>
                  </a:ext>
                </a:extLst>
              </p:cNvPr>
              <p:cNvSpPr txBox="1"/>
              <p:nvPr/>
            </p:nvSpPr>
            <p:spPr>
              <a:xfrm>
                <a:off x="3532236" y="3350604"/>
                <a:ext cx="1689789"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E</a:t>
                </a:r>
              </a:p>
              <a:p>
                <a:pPr algn="ctr"/>
                <a:r>
                  <a:rPr lang="en-US" sz="2400" b="1" dirty="0">
                    <a:latin typeface="Times New Roman" panose="02020603050405020304" pitchFamily="18" charset="0"/>
                    <a:cs typeface="Times New Roman" panose="02020603050405020304" pitchFamily="18" charset="0"/>
                  </a:rPr>
                  <a:t>VOLTAGE</a:t>
                </a:r>
              </a:p>
              <a:p>
                <a:pPr algn="ctr"/>
                <a:r>
                  <a:rPr lang="en-US" sz="2400" b="1" dirty="0">
                    <a:latin typeface="Times New Roman" panose="02020603050405020304" pitchFamily="18" charset="0"/>
                    <a:cs typeface="Times New Roman" panose="02020603050405020304" pitchFamily="18" charset="0"/>
                  </a:rPr>
                  <a:t>(VOLTS)</a:t>
                </a:r>
              </a:p>
            </p:txBody>
          </p:sp>
          <p:sp>
            <p:nvSpPr>
              <p:cNvPr id="15" name="TextBox 14">
                <a:extLst>
                  <a:ext uri="{FF2B5EF4-FFF2-40B4-BE49-F238E27FC236}">
                    <a16:creationId xmlns:a16="http://schemas.microsoft.com/office/drawing/2014/main" id="{37A81492-4932-4558-A828-77A2DFC1828A}"/>
                  </a:ext>
                </a:extLst>
              </p:cNvPr>
              <p:cNvSpPr txBox="1"/>
              <p:nvPr/>
            </p:nvSpPr>
            <p:spPr>
              <a:xfrm>
                <a:off x="6782335" y="3284507"/>
                <a:ext cx="2015256"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A</a:t>
                </a:r>
              </a:p>
              <a:p>
                <a:pPr algn="ctr"/>
                <a:r>
                  <a:rPr lang="en-US" sz="2400" b="1" dirty="0">
                    <a:latin typeface="Times New Roman" panose="02020603050405020304" pitchFamily="18" charset="0"/>
                    <a:cs typeface="Times New Roman" panose="02020603050405020304" pitchFamily="18" charset="0"/>
                  </a:rPr>
                  <a:t>AMPS</a:t>
                </a:r>
              </a:p>
              <a:p>
                <a:pPr algn="ctr"/>
                <a:r>
                  <a:rPr lang="en-US" sz="2400" b="1" dirty="0">
                    <a:latin typeface="Times New Roman" panose="02020603050405020304" pitchFamily="18" charset="0"/>
                    <a:cs typeface="Times New Roman" panose="02020603050405020304" pitchFamily="18" charset="0"/>
                  </a:rPr>
                  <a:t>(CURRENT)</a:t>
                </a:r>
              </a:p>
            </p:txBody>
          </p:sp>
          <p:sp>
            <p:nvSpPr>
              <p:cNvPr id="17" name="TextBox 16">
                <a:extLst>
                  <a:ext uri="{FF2B5EF4-FFF2-40B4-BE49-F238E27FC236}">
                    <a16:creationId xmlns:a16="http://schemas.microsoft.com/office/drawing/2014/main" id="{CC61B93B-955A-411E-8603-D8791E6CA34C}"/>
                  </a:ext>
                </a:extLst>
              </p:cNvPr>
              <p:cNvSpPr txBox="1"/>
              <p:nvPr/>
            </p:nvSpPr>
            <p:spPr>
              <a:xfrm>
                <a:off x="8678507" y="3284507"/>
                <a:ext cx="1858251" cy="2308324"/>
              </a:xfrm>
              <a:prstGeom prst="rect">
                <a:avLst/>
              </a:prstGeom>
              <a:noFill/>
            </p:spPr>
            <p:txBody>
              <a:bodyPr wrap="square" rtlCol="0">
                <a:spAutoFit/>
              </a:bodyPr>
              <a:lstStyle/>
              <a:p>
                <a:pPr algn="ctr"/>
                <a:r>
                  <a:rPr lang="en-US" sz="9600" dirty="0">
                    <a:latin typeface="Times New Roman" panose="02020603050405020304" pitchFamily="18" charset="0"/>
                    <a:cs typeface="Times New Roman" panose="02020603050405020304" pitchFamily="18" charset="0"/>
                  </a:rPr>
                  <a:t>V</a:t>
                </a:r>
              </a:p>
              <a:p>
                <a:pPr algn="ctr"/>
                <a:r>
                  <a:rPr lang="en-US" sz="2400" b="1" dirty="0">
                    <a:latin typeface="Times New Roman" panose="02020603050405020304" pitchFamily="18" charset="0"/>
                    <a:cs typeface="Times New Roman" panose="02020603050405020304" pitchFamily="18" charset="0"/>
                  </a:rPr>
                  <a:t>VOLTS</a:t>
                </a:r>
              </a:p>
              <a:p>
                <a:pPr algn="ctr"/>
                <a:r>
                  <a:rPr lang="en-US" sz="2400" b="1" dirty="0">
                    <a:latin typeface="Times New Roman" panose="02020603050405020304" pitchFamily="18" charset="0"/>
                    <a:cs typeface="Times New Roman" panose="02020603050405020304" pitchFamily="18" charset="0"/>
                  </a:rPr>
                  <a:t>(VOLTAGE)</a:t>
                </a:r>
              </a:p>
            </p:txBody>
          </p:sp>
          <p:sp>
            <p:nvSpPr>
              <p:cNvPr id="19" name="Oval 18">
                <a:extLst>
                  <a:ext uri="{FF2B5EF4-FFF2-40B4-BE49-F238E27FC236}">
                    <a16:creationId xmlns:a16="http://schemas.microsoft.com/office/drawing/2014/main" id="{6D5EEEEF-0CBE-480B-865B-B62F90F3E5AB}"/>
                  </a:ext>
                </a:extLst>
              </p:cNvPr>
              <p:cNvSpPr/>
              <p:nvPr/>
            </p:nvSpPr>
            <p:spPr>
              <a:xfrm>
                <a:off x="6221823" y="1199071"/>
                <a:ext cx="4914869" cy="515859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12C19D1-CBCF-4940-9979-8367A0D80459}"/>
                  </a:ext>
                </a:extLst>
              </p:cNvPr>
              <p:cNvCxnSpPr>
                <a:cxnSpLocks/>
              </p:cNvCxnSpPr>
              <p:nvPr/>
            </p:nvCxnSpPr>
            <p:spPr>
              <a:xfrm>
                <a:off x="913457" y="3648972"/>
                <a:ext cx="4825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B1C8012-B88F-44D0-A212-630C83640CD8}"/>
                  </a:ext>
                </a:extLst>
              </p:cNvPr>
              <p:cNvCxnSpPr>
                <a:cxnSpLocks/>
              </p:cNvCxnSpPr>
              <p:nvPr/>
            </p:nvCxnSpPr>
            <p:spPr>
              <a:xfrm>
                <a:off x="6221824" y="3620216"/>
                <a:ext cx="48250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A0AE895-C5C1-47AD-B567-C4D5DFA16D55}"/>
                  </a:ext>
                </a:extLst>
              </p:cNvPr>
              <p:cNvCxnSpPr>
                <a:cxnSpLocks/>
                <a:endCxn id="4" idx="4"/>
              </p:cNvCxnSpPr>
              <p:nvPr/>
            </p:nvCxnSpPr>
            <p:spPr>
              <a:xfrm>
                <a:off x="3325977" y="3648972"/>
                <a:ext cx="44914" cy="27086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18E41BD-05FA-4A20-9D4B-F81B923A078C}"/>
                  </a:ext>
                </a:extLst>
              </p:cNvPr>
              <p:cNvCxnSpPr>
                <a:cxnSpLocks/>
                <a:endCxn id="19" idx="4"/>
              </p:cNvCxnSpPr>
              <p:nvPr/>
            </p:nvCxnSpPr>
            <p:spPr>
              <a:xfrm flipH="1">
                <a:off x="8679258" y="3633535"/>
                <a:ext cx="1182" cy="27241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17F43C01-4DCE-4180-87DC-17CFFE2E1599}"/>
                </a:ext>
              </a:extLst>
            </p:cNvPr>
            <p:cNvSpPr txBox="1"/>
            <p:nvPr/>
          </p:nvSpPr>
          <p:spPr>
            <a:xfrm>
              <a:off x="1720029" y="929096"/>
              <a:ext cx="376111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BIG PICTURE</a:t>
              </a:r>
            </a:p>
          </p:txBody>
        </p:sp>
        <p:sp>
          <p:nvSpPr>
            <p:cNvPr id="31" name="TextBox 30">
              <a:extLst>
                <a:ext uri="{FF2B5EF4-FFF2-40B4-BE49-F238E27FC236}">
                  <a16:creationId xmlns:a16="http://schemas.microsoft.com/office/drawing/2014/main" id="{DA103E84-C863-4BEE-B1EC-DBD8175B7352}"/>
                </a:ext>
              </a:extLst>
            </p:cNvPr>
            <p:cNvSpPr txBox="1"/>
            <p:nvPr/>
          </p:nvSpPr>
          <p:spPr>
            <a:xfrm>
              <a:off x="6868873" y="971074"/>
              <a:ext cx="3761117"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UNITS OF MEASURE</a:t>
              </a:r>
            </a:p>
          </p:txBody>
        </p:sp>
        <p:sp>
          <p:nvSpPr>
            <p:cNvPr id="33" name="TextBox 32">
              <a:extLst>
                <a:ext uri="{FF2B5EF4-FFF2-40B4-BE49-F238E27FC236}">
                  <a16:creationId xmlns:a16="http://schemas.microsoft.com/office/drawing/2014/main" id="{653A2B12-E5CF-444A-AC60-C7760DAB26B8}"/>
                </a:ext>
              </a:extLst>
            </p:cNvPr>
            <p:cNvSpPr txBox="1"/>
            <p:nvPr/>
          </p:nvSpPr>
          <p:spPr>
            <a:xfrm>
              <a:off x="4735250" y="72026"/>
              <a:ext cx="3125638"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Ohm’s Law</a:t>
              </a:r>
            </a:p>
          </p:txBody>
        </p:sp>
      </p:grpSp>
    </p:spTree>
    <p:extLst>
      <p:ext uri="{BB962C8B-B14F-4D97-AF65-F5344CB8AC3E}">
        <p14:creationId xmlns:p14="http://schemas.microsoft.com/office/powerpoint/2010/main" val="273296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Rectangle 371">
            <a:extLst>
              <a:ext uri="{FF2B5EF4-FFF2-40B4-BE49-F238E27FC236}">
                <a16:creationId xmlns:a16="http://schemas.microsoft.com/office/drawing/2014/main" id="{9D4926F1-B080-4F9E-A03D-97FE9246089D}"/>
              </a:ext>
            </a:extLst>
          </p:cNvPr>
          <p:cNvSpPr/>
          <p:nvPr/>
        </p:nvSpPr>
        <p:spPr>
          <a:xfrm>
            <a:off x="0" y="43919"/>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1" name="Group 370">
            <a:extLst>
              <a:ext uri="{FF2B5EF4-FFF2-40B4-BE49-F238E27FC236}">
                <a16:creationId xmlns:a16="http://schemas.microsoft.com/office/drawing/2014/main" id="{0A1CD44B-93D2-4DC1-8C45-B224E3B81035}"/>
              </a:ext>
            </a:extLst>
          </p:cNvPr>
          <p:cNvGrpSpPr/>
          <p:nvPr/>
        </p:nvGrpSpPr>
        <p:grpSpPr>
          <a:xfrm>
            <a:off x="2592805" y="1332053"/>
            <a:ext cx="1978750" cy="4595670"/>
            <a:chOff x="453454" y="696302"/>
            <a:chExt cx="1978750" cy="4595670"/>
          </a:xfrm>
        </p:grpSpPr>
        <p:grpSp>
          <p:nvGrpSpPr>
            <p:cNvPr id="336" name="Group 335">
              <a:extLst>
                <a:ext uri="{FF2B5EF4-FFF2-40B4-BE49-F238E27FC236}">
                  <a16:creationId xmlns:a16="http://schemas.microsoft.com/office/drawing/2014/main" id="{0AE4AB63-8FB3-48F9-92FE-FF9A98D14B85}"/>
                </a:ext>
              </a:extLst>
            </p:cNvPr>
            <p:cNvGrpSpPr/>
            <p:nvPr/>
          </p:nvGrpSpPr>
          <p:grpSpPr>
            <a:xfrm rot="10800000">
              <a:off x="1962097" y="3607551"/>
              <a:ext cx="462591" cy="523039"/>
              <a:chOff x="498407" y="3477622"/>
              <a:chExt cx="462591" cy="523039"/>
            </a:xfrm>
          </p:grpSpPr>
          <p:sp>
            <p:nvSpPr>
              <p:cNvPr id="307" name="Arc 306">
                <a:extLst>
                  <a:ext uri="{FF2B5EF4-FFF2-40B4-BE49-F238E27FC236}">
                    <a16:creationId xmlns:a16="http://schemas.microsoft.com/office/drawing/2014/main" id="{F6266B6E-FA22-4AEF-A307-3EB7868010F6}"/>
                  </a:ext>
                </a:extLst>
              </p:cNvPr>
              <p:cNvSpPr/>
              <p:nvPr/>
            </p:nvSpPr>
            <p:spPr>
              <a:xfrm flipH="1">
                <a:off x="540190" y="3477622"/>
                <a:ext cx="208378" cy="523039"/>
              </a:xfrm>
              <a:prstGeom prst="arc">
                <a:avLst>
                  <a:gd name="adj1" fmla="val 16200000"/>
                  <a:gd name="adj2" fmla="val 5525970"/>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35" name="Group 334">
                <a:extLst>
                  <a:ext uri="{FF2B5EF4-FFF2-40B4-BE49-F238E27FC236}">
                    <a16:creationId xmlns:a16="http://schemas.microsoft.com/office/drawing/2014/main" id="{151F913C-9044-45A5-B3EF-9BEBA6784464}"/>
                  </a:ext>
                </a:extLst>
              </p:cNvPr>
              <p:cNvGrpSpPr/>
              <p:nvPr/>
            </p:nvGrpSpPr>
            <p:grpSpPr>
              <a:xfrm>
                <a:off x="498407" y="3477622"/>
                <a:ext cx="462591" cy="523039"/>
                <a:chOff x="498407" y="3477622"/>
                <a:chExt cx="462591" cy="523039"/>
              </a:xfrm>
            </p:grpSpPr>
            <p:sp>
              <p:nvSpPr>
                <p:cNvPr id="305" name="Rectangle 304">
                  <a:extLst>
                    <a:ext uri="{FF2B5EF4-FFF2-40B4-BE49-F238E27FC236}">
                      <a16:creationId xmlns:a16="http://schemas.microsoft.com/office/drawing/2014/main" id="{72A76F7A-2A04-4BC5-AB5F-9E02BA801E48}"/>
                    </a:ext>
                  </a:extLst>
                </p:cNvPr>
                <p:cNvSpPr/>
                <p:nvPr/>
              </p:nvSpPr>
              <p:spPr>
                <a:xfrm flipH="1">
                  <a:off x="708107" y="3601686"/>
                  <a:ext cx="252891" cy="274912"/>
                </a:xfrm>
                <a:prstGeom prst="rect">
                  <a:avLst/>
                </a:prstGeom>
                <a:gradFill flip="none" rotWithShape="1">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6" name="Rectangle 305">
                  <a:extLst>
                    <a:ext uri="{FF2B5EF4-FFF2-40B4-BE49-F238E27FC236}">
                      <a16:creationId xmlns:a16="http://schemas.microsoft.com/office/drawing/2014/main" id="{121424B9-1ADD-428F-A94C-229AB2474534}"/>
                    </a:ext>
                  </a:extLst>
                </p:cNvPr>
                <p:cNvSpPr/>
                <p:nvPr/>
              </p:nvSpPr>
              <p:spPr>
                <a:xfrm flipH="1">
                  <a:off x="644378" y="3477622"/>
                  <a:ext cx="63729" cy="523039"/>
                </a:xfrm>
                <a:prstGeom prst="rect">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8" name="Rectangle 307">
                  <a:extLst>
                    <a:ext uri="{FF2B5EF4-FFF2-40B4-BE49-F238E27FC236}">
                      <a16:creationId xmlns:a16="http://schemas.microsoft.com/office/drawing/2014/main" id="{07B6038B-1A18-46AF-8E8A-157D6E1ED9F2}"/>
                    </a:ext>
                  </a:extLst>
                </p:cNvPr>
                <p:cNvSpPr/>
                <p:nvPr/>
              </p:nvSpPr>
              <p:spPr>
                <a:xfrm flipH="1">
                  <a:off x="498407" y="3693486"/>
                  <a:ext cx="105510" cy="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248" name="Flowchart: Stored Data 247">
              <a:extLst>
                <a:ext uri="{FF2B5EF4-FFF2-40B4-BE49-F238E27FC236}">
                  <a16:creationId xmlns:a16="http://schemas.microsoft.com/office/drawing/2014/main" id="{355AA104-C3DF-46AC-82BB-AACCDA7FA98C}"/>
                </a:ext>
              </a:extLst>
            </p:cNvPr>
            <p:cNvSpPr/>
            <p:nvPr/>
          </p:nvSpPr>
          <p:spPr>
            <a:xfrm rot="5400000">
              <a:off x="1092843" y="1323686"/>
              <a:ext cx="692253" cy="1274888"/>
            </a:xfrm>
            <a:prstGeom prst="flowChartOnlineStorage">
              <a:avLst/>
            </a:prstGeom>
            <a:solidFill>
              <a:schemeClr val="bg1"/>
            </a:solidFill>
            <a:ln>
              <a:noFill/>
            </a:ln>
            <a:effectLst/>
            <a:scene3d>
              <a:camera prst="perspective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a:extLst>
                <a:ext uri="{FF2B5EF4-FFF2-40B4-BE49-F238E27FC236}">
                  <a16:creationId xmlns:a16="http://schemas.microsoft.com/office/drawing/2014/main" id="{4A711BCC-76C9-421A-9B78-A0495AEB50B5}"/>
                </a:ext>
              </a:extLst>
            </p:cNvPr>
            <p:cNvGrpSpPr/>
            <p:nvPr/>
          </p:nvGrpSpPr>
          <p:grpSpPr>
            <a:xfrm rot="10800000" flipV="1">
              <a:off x="696202" y="696302"/>
              <a:ext cx="1497191" cy="958918"/>
              <a:chOff x="-267394" y="737987"/>
              <a:chExt cx="1858359" cy="1334892"/>
            </a:xfrm>
          </p:grpSpPr>
          <p:grpSp>
            <p:nvGrpSpPr>
              <p:cNvPr id="279" name="Group 278">
                <a:extLst>
                  <a:ext uri="{FF2B5EF4-FFF2-40B4-BE49-F238E27FC236}">
                    <a16:creationId xmlns:a16="http://schemas.microsoft.com/office/drawing/2014/main" id="{17DB436E-DE80-4990-A725-01B13740009C}"/>
                  </a:ext>
                </a:extLst>
              </p:cNvPr>
              <p:cNvGrpSpPr/>
              <p:nvPr/>
            </p:nvGrpSpPr>
            <p:grpSpPr>
              <a:xfrm>
                <a:off x="122833" y="1310185"/>
                <a:ext cx="1093770" cy="762694"/>
                <a:chOff x="122742" y="1310185"/>
                <a:chExt cx="1097628" cy="762694"/>
              </a:xfrm>
            </p:grpSpPr>
            <p:sp>
              <p:nvSpPr>
                <p:cNvPr id="289" name="Rectangle 288">
                  <a:extLst>
                    <a:ext uri="{FF2B5EF4-FFF2-40B4-BE49-F238E27FC236}">
                      <a16:creationId xmlns:a16="http://schemas.microsoft.com/office/drawing/2014/main" id="{CED52468-6321-4495-A19A-EF7701AED42A}"/>
                    </a:ext>
                  </a:extLst>
                </p:cNvPr>
                <p:cNvSpPr/>
                <p:nvPr/>
              </p:nvSpPr>
              <p:spPr>
                <a:xfrm>
                  <a:off x="124901" y="1310185"/>
                  <a:ext cx="1095469" cy="76049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0" name="Rectangle 289">
                  <a:extLst>
                    <a:ext uri="{FF2B5EF4-FFF2-40B4-BE49-F238E27FC236}">
                      <a16:creationId xmlns:a16="http://schemas.microsoft.com/office/drawing/2014/main" id="{8D83A121-C7C6-4342-A128-98055DFA6E8F}"/>
                    </a:ext>
                  </a:extLst>
                </p:cNvPr>
                <p:cNvSpPr/>
                <p:nvPr/>
              </p:nvSpPr>
              <p:spPr>
                <a:xfrm>
                  <a:off x="122742" y="1312386"/>
                  <a:ext cx="1095469" cy="760493"/>
                </a:xfrm>
                <a:prstGeom prst="rect">
                  <a:avLst/>
                </a:prstGeom>
                <a:gradFill flip="none" rotWithShape="1">
                  <a:gsLst>
                    <a:gs pos="0">
                      <a:schemeClr val="bg1">
                        <a:shade val="30000"/>
                        <a:satMod val="115000"/>
                        <a:alpha val="65000"/>
                      </a:schemeClr>
                    </a:gs>
                    <a:gs pos="29202">
                      <a:schemeClr val="bg1">
                        <a:alpha val="66000"/>
                      </a:schemeClr>
                    </a:gs>
                    <a:gs pos="83000">
                      <a:schemeClr val="bg1">
                        <a:alpha val="57000"/>
                      </a:schemeClr>
                    </a:gs>
                    <a:gs pos="100000">
                      <a:schemeClr val="bg1">
                        <a:shade val="100000"/>
                        <a:satMod val="115000"/>
                        <a:alpha val="5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0" name="Rectangle: Rounded Corners 279">
                <a:extLst>
                  <a:ext uri="{FF2B5EF4-FFF2-40B4-BE49-F238E27FC236}">
                    <a16:creationId xmlns:a16="http://schemas.microsoft.com/office/drawing/2014/main" id="{CC94D489-FA42-4AD3-BA84-4AB063C4BCEE}"/>
                  </a:ext>
                </a:extLst>
              </p:cNvPr>
              <p:cNvSpPr/>
              <p:nvPr/>
            </p:nvSpPr>
            <p:spPr>
              <a:xfrm>
                <a:off x="462068" y="1523742"/>
                <a:ext cx="407407" cy="271605"/>
              </a:xfrm>
              <a:prstGeom prst="roundRect">
                <a:avLst>
                  <a:gd name="adj" fmla="val 37879"/>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281" name="Group 280">
                <a:extLst>
                  <a:ext uri="{FF2B5EF4-FFF2-40B4-BE49-F238E27FC236}">
                    <a16:creationId xmlns:a16="http://schemas.microsoft.com/office/drawing/2014/main" id="{F5CF6FF8-B6AA-4A9D-96F3-4015D61230D5}"/>
                  </a:ext>
                </a:extLst>
              </p:cNvPr>
              <p:cNvGrpSpPr/>
              <p:nvPr/>
            </p:nvGrpSpPr>
            <p:grpSpPr>
              <a:xfrm>
                <a:off x="972176" y="737987"/>
                <a:ext cx="618789" cy="734085"/>
                <a:chOff x="972176" y="737987"/>
                <a:chExt cx="618789" cy="734085"/>
              </a:xfrm>
            </p:grpSpPr>
            <p:sp>
              <p:nvSpPr>
                <p:cNvPr id="286" name="Octagon 285">
                  <a:extLst>
                    <a:ext uri="{FF2B5EF4-FFF2-40B4-BE49-F238E27FC236}">
                      <a16:creationId xmlns:a16="http://schemas.microsoft.com/office/drawing/2014/main" id="{E67E2BCB-A72E-4432-ACE7-AF10D2B666E8}"/>
                    </a:ext>
                  </a:extLst>
                </p:cNvPr>
                <p:cNvSpPr/>
                <p:nvPr/>
              </p:nvSpPr>
              <p:spPr>
                <a:xfrm>
                  <a:off x="972176" y="747971"/>
                  <a:ext cx="616226" cy="724101"/>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7" name="Octagon 286">
                  <a:extLst>
                    <a:ext uri="{FF2B5EF4-FFF2-40B4-BE49-F238E27FC236}">
                      <a16:creationId xmlns:a16="http://schemas.microsoft.com/office/drawing/2014/main" id="{535688C5-3619-47B4-A6E2-5719AE573A6B}"/>
                    </a:ext>
                  </a:extLst>
                </p:cNvPr>
                <p:cNvSpPr/>
                <p:nvPr/>
              </p:nvSpPr>
              <p:spPr>
                <a:xfrm>
                  <a:off x="974739" y="737987"/>
                  <a:ext cx="616226" cy="724099"/>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8" name="Oval 287">
                  <a:extLst>
                    <a:ext uri="{FF2B5EF4-FFF2-40B4-BE49-F238E27FC236}">
                      <a16:creationId xmlns:a16="http://schemas.microsoft.com/office/drawing/2014/main" id="{281E9DE3-0A45-46DF-8BE6-C0EB206A958E}"/>
                    </a:ext>
                  </a:extLst>
                </p:cNvPr>
                <p:cNvSpPr/>
                <p:nvPr/>
              </p:nvSpPr>
              <p:spPr>
                <a:xfrm>
                  <a:off x="1158615" y="982887"/>
                  <a:ext cx="248478" cy="239656"/>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82" name="Group 281">
                <a:extLst>
                  <a:ext uri="{FF2B5EF4-FFF2-40B4-BE49-F238E27FC236}">
                    <a16:creationId xmlns:a16="http://schemas.microsoft.com/office/drawing/2014/main" id="{14C405D3-0C26-4BF1-A151-7F7DED45553F}"/>
                  </a:ext>
                </a:extLst>
              </p:cNvPr>
              <p:cNvGrpSpPr/>
              <p:nvPr/>
            </p:nvGrpSpPr>
            <p:grpSpPr>
              <a:xfrm>
                <a:off x="-267394" y="789942"/>
                <a:ext cx="638161" cy="724280"/>
                <a:chOff x="-267394" y="789942"/>
                <a:chExt cx="638161" cy="724280"/>
              </a:xfrm>
            </p:grpSpPr>
            <p:sp>
              <p:nvSpPr>
                <p:cNvPr id="283" name="Octagon 282">
                  <a:extLst>
                    <a:ext uri="{FF2B5EF4-FFF2-40B4-BE49-F238E27FC236}">
                      <a16:creationId xmlns:a16="http://schemas.microsoft.com/office/drawing/2014/main" id="{7DA23410-C8DE-4711-97F4-A5CC4EC9086A}"/>
                    </a:ext>
                  </a:extLst>
                </p:cNvPr>
                <p:cNvSpPr/>
                <p:nvPr/>
              </p:nvSpPr>
              <p:spPr>
                <a:xfrm>
                  <a:off x="-267394" y="789942"/>
                  <a:ext cx="616225" cy="724101"/>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4" name="Octagon 283">
                  <a:extLst>
                    <a:ext uri="{FF2B5EF4-FFF2-40B4-BE49-F238E27FC236}">
                      <a16:creationId xmlns:a16="http://schemas.microsoft.com/office/drawing/2014/main" id="{1EAAA4FB-1A84-4BAB-B427-B92692CAE42E}"/>
                    </a:ext>
                  </a:extLst>
                </p:cNvPr>
                <p:cNvSpPr/>
                <p:nvPr/>
              </p:nvSpPr>
              <p:spPr>
                <a:xfrm>
                  <a:off x="-245459" y="790123"/>
                  <a:ext cx="616226" cy="724099"/>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5" name="Oval 284">
                  <a:extLst>
                    <a:ext uri="{FF2B5EF4-FFF2-40B4-BE49-F238E27FC236}">
                      <a16:creationId xmlns:a16="http://schemas.microsoft.com/office/drawing/2014/main" id="{46877AD4-30C9-403E-AB45-3DF80C7856D3}"/>
                    </a:ext>
                  </a:extLst>
                </p:cNvPr>
                <p:cNvSpPr/>
                <p:nvPr/>
              </p:nvSpPr>
              <p:spPr>
                <a:xfrm>
                  <a:off x="-78515" y="1055391"/>
                  <a:ext cx="248478" cy="239656"/>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grpSp>
          <p:nvGrpSpPr>
            <p:cNvPr id="334" name="Group 333">
              <a:extLst>
                <a:ext uri="{FF2B5EF4-FFF2-40B4-BE49-F238E27FC236}">
                  <a16:creationId xmlns:a16="http://schemas.microsoft.com/office/drawing/2014/main" id="{EB332BA5-28B2-4914-A1C4-A5BAA869F4D0}"/>
                </a:ext>
              </a:extLst>
            </p:cNvPr>
            <p:cNvGrpSpPr/>
            <p:nvPr/>
          </p:nvGrpSpPr>
          <p:grpSpPr>
            <a:xfrm rot="19075393">
              <a:off x="669692" y="4109224"/>
              <a:ext cx="377008" cy="539036"/>
              <a:chOff x="3226034" y="1112541"/>
              <a:chExt cx="377008" cy="539036"/>
            </a:xfrm>
          </p:grpSpPr>
          <p:sp>
            <p:nvSpPr>
              <p:cNvPr id="329" name="Rectangle 328">
                <a:extLst>
                  <a:ext uri="{FF2B5EF4-FFF2-40B4-BE49-F238E27FC236}">
                    <a16:creationId xmlns:a16="http://schemas.microsoft.com/office/drawing/2014/main" id="{7B9DF5F2-E1E5-442C-8EA8-0E0F9CD1A96F}"/>
                  </a:ext>
                </a:extLst>
              </p:cNvPr>
              <p:cNvSpPr/>
              <p:nvPr/>
            </p:nvSpPr>
            <p:spPr>
              <a:xfrm flipH="1">
                <a:off x="3328240" y="1112541"/>
                <a:ext cx="57065" cy="534205"/>
              </a:xfrm>
              <a:prstGeom prst="rect">
                <a:avLst/>
              </a:prstGeom>
              <a:gradFill>
                <a:gsLst>
                  <a:gs pos="5000">
                    <a:schemeClr val="tx1">
                      <a:lumMod val="50000"/>
                      <a:lumOff val="50000"/>
                      <a:shade val="30000"/>
                      <a:satMod val="115000"/>
                    </a:schemeClr>
                  </a:gs>
                  <a:gs pos="69000">
                    <a:schemeClr val="accent6">
                      <a:lumMod val="60000"/>
                      <a:lumOff val="40000"/>
                    </a:schemeClr>
                  </a:gs>
                  <a:gs pos="33000">
                    <a:schemeClr val="accent6">
                      <a:lumMod val="60000"/>
                      <a:lumOff val="40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33" name="Group 332">
                <a:extLst>
                  <a:ext uri="{FF2B5EF4-FFF2-40B4-BE49-F238E27FC236}">
                    <a16:creationId xmlns:a16="http://schemas.microsoft.com/office/drawing/2014/main" id="{61403E42-1995-4C4E-A202-66750F63B0A6}"/>
                  </a:ext>
                </a:extLst>
              </p:cNvPr>
              <p:cNvGrpSpPr/>
              <p:nvPr/>
            </p:nvGrpSpPr>
            <p:grpSpPr>
              <a:xfrm>
                <a:off x="3226034" y="1117372"/>
                <a:ext cx="377008" cy="534205"/>
                <a:chOff x="3226034" y="1117372"/>
                <a:chExt cx="377008" cy="534205"/>
              </a:xfrm>
            </p:grpSpPr>
            <p:grpSp>
              <p:nvGrpSpPr>
                <p:cNvPr id="332" name="Group 331">
                  <a:extLst>
                    <a:ext uri="{FF2B5EF4-FFF2-40B4-BE49-F238E27FC236}">
                      <a16:creationId xmlns:a16="http://schemas.microsoft.com/office/drawing/2014/main" id="{1DA32AB0-69C5-4A16-888F-B3E087BF53B0}"/>
                    </a:ext>
                  </a:extLst>
                </p:cNvPr>
                <p:cNvGrpSpPr/>
                <p:nvPr/>
              </p:nvGrpSpPr>
              <p:grpSpPr>
                <a:xfrm>
                  <a:off x="3240616" y="1117372"/>
                  <a:ext cx="362426" cy="534205"/>
                  <a:chOff x="3240616" y="1117372"/>
                  <a:chExt cx="362426" cy="534205"/>
                </a:xfrm>
              </p:grpSpPr>
              <p:sp>
                <p:nvSpPr>
                  <p:cNvPr id="323" name="Rectangle 322">
                    <a:extLst>
                      <a:ext uri="{FF2B5EF4-FFF2-40B4-BE49-F238E27FC236}">
                        <a16:creationId xmlns:a16="http://schemas.microsoft.com/office/drawing/2014/main" id="{A137BD21-6A29-49D5-861A-4F1410C40805}"/>
                      </a:ext>
                    </a:extLst>
                  </p:cNvPr>
                  <p:cNvSpPr/>
                  <p:nvPr/>
                </p:nvSpPr>
                <p:spPr>
                  <a:xfrm flipH="1">
                    <a:off x="3376597" y="1243224"/>
                    <a:ext cx="226445" cy="280780"/>
                  </a:xfrm>
                  <a:prstGeom prst="rect">
                    <a:avLst/>
                  </a:prstGeom>
                  <a:gradFill flip="none" rotWithShape="1">
                    <a:gsLst>
                      <a:gs pos="5000">
                        <a:schemeClr val="tx1">
                          <a:lumMod val="50000"/>
                          <a:lumOff val="50000"/>
                          <a:shade val="30000"/>
                          <a:satMod val="115000"/>
                        </a:schemeClr>
                      </a:gs>
                      <a:gs pos="69000">
                        <a:schemeClr val="accent6">
                          <a:lumMod val="60000"/>
                          <a:lumOff val="40000"/>
                        </a:schemeClr>
                      </a:gs>
                      <a:gs pos="33000">
                        <a:schemeClr val="accent6">
                          <a:lumMod val="60000"/>
                          <a:lumOff val="40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5" name="Arc 324">
                    <a:extLst>
                      <a:ext uri="{FF2B5EF4-FFF2-40B4-BE49-F238E27FC236}">
                        <a16:creationId xmlns:a16="http://schemas.microsoft.com/office/drawing/2014/main" id="{E3369F66-6FFB-4D16-B96E-E43EFB36F1BA}"/>
                      </a:ext>
                    </a:extLst>
                  </p:cNvPr>
                  <p:cNvSpPr/>
                  <p:nvPr/>
                </p:nvSpPr>
                <p:spPr>
                  <a:xfrm flipH="1">
                    <a:off x="3240616" y="1117372"/>
                    <a:ext cx="186588" cy="534205"/>
                  </a:xfrm>
                  <a:prstGeom prst="arc">
                    <a:avLst>
                      <a:gd name="adj1" fmla="val 16200000"/>
                      <a:gd name="adj2" fmla="val 5525970"/>
                    </a:avLst>
                  </a:prstGeom>
                  <a:gradFill>
                    <a:gsLst>
                      <a:gs pos="5000">
                        <a:schemeClr val="tx1">
                          <a:lumMod val="50000"/>
                          <a:lumOff val="50000"/>
                          <a:shade val="30000"/>
                          <a:satMod val="115000"/>
                        </a:schemeClr>
                      </a:gs>
                      <a:gs pos="69000">
                        <a:schemeClr val="accent6">
                          <a:lumMod val="60000"/>
                          <a:lumOff val="40000"/>
                        </a:schemeClr>
                      </a:gs>
                      <a:gs pos="33000">
                        <a:schemeClr val="accent6">
                          <a:lumMod val="60000"/>
                          <a:lumOff val="40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31" name="Rectangle 330">
                  <a:extLst>
                    <a:ext uri="{FF2B5EF4-FFF2-40B4-BE49-F238E27FC236}">
                      <a16:creationId xmlns:a16="http://schemas.microsoft.com/office/drawing/2014/main" id="{31F4650B-3CA8-4367-BAAB-9238EBAB70C5}"/>
                    </a:ext>
                  </a:extLst>
                </p:cNvPr>
                <p:cNvSpPr/>
                <p:nvPr/>
              </p:nvSpPr>
              <p:spPr>
                <a:xfrm flipH="1">
                  <a:off x="3226034" y="1333012"/>
                  <a:ext cx="94477" cy="932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256" name="Group 255">
              <a:extLst>
                <a:ext uri="{FF2B5EF4-FFF2-40B4-BE49-F238E27FC236}">
                  <a16:creationId xmlns:a16="http://schemas.microsoft.com/office/drawing/2014/main" id="{2CAD4765-67AD-4E1A-BCA7-84438CE5AC3B}"/>
                </a:ext>
              </a:extLst>
            </p:cNvPr>
            <p:cNvGrpSpPr/>
            <p:nvPr/>
          </p:nvGrpSpPr>
          <p:grpSpPr>
            <a:xfrm flipV="1">
              <a:off x="702713" y="4371569"/>
              <a:ext cx="1556021" cy="920403"/>
              <a:chOff x="-278051" y="546916"/>
              <a:chExt cx="1931380" cy="1281275"/>
            </a:xfrm>
          </p:grpSpPr>
          <p:grpSp>
            <p:nvGrpSpPr>
              <p:cNvPr id="257" name="Group 256">
                <a:extLst>
                  <a:ext uri="{FF2B5EF4-FFF2-40B4-BE49-F238E27FC236}">
                    <a16:creationId xmlns:a16="http://schemas.microsoft.com/office/drawing/2014/main" id="{97E2BAF9-4F80-4B23-9767-C728BF9BC558}"/>
                  </a:ext>
                </a:extLst>
              </p:cNvPr>
              <p:cNvGrpSpPr/>
              <p:nvPr/>
            </p:nvGrpSpPr>
            <p:grpSpPr>
              <a:xfrm>
                <a:off x="148715" y="1057714"/>
                <a:ext cx="1092517" cy="770477"/>
                <a:chOff x="148715" y="1057714"/>
                <a:chExt cx="1096371" cy="770477"/>
              </a:xfrm>
            </p:grpSpPr>
            <p:sp>
              <p:nvSpPr>
                <p:cNvPr id="267" name="Rectangle 266">
                  <a:extLst>
                    <a:ext uri="{FF2B5EF4-FFF2-40B4-BE49-F238E27FC236}">
                      <a16:creationId xmlns:a16="http://schemas.microsoft.com/office/drawing/2014/main" id="{8C38CCED-0405-4B14-AF56-BFA446D40DE7}"/>
                    </a:ext>
                  </a:extLst>
                </p:cNvPr>
                <p:cNvSpPr/>
                <p:nvPr/>
              </p:nvSpPr>
              <p:spPr>
                <a:xfrm>
                  <a:off x="149617" y="1067700"/>
                  <a:ext cx="1095469" cy="760491"/>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8" name="Rectangle 267">
                  <a:extLst>
                    <a:ext uri="{FF2B5EF4-FFF2-40B4-BE49-F238E27FC236}">
                      <a16:creationId xmlns:a16="http://schemas.microsoft.com/office/drawing/2014/main" id="{371CF734-470B-48B5-8FB8-3BDE649FD9C4}"/>
                    </a:ext>
                  </a:extLst>
                </p:cNvPr>
                <p:cNvSpPr/>
                <p:nvPr/>
              </p:nvSpPr>
              <p:spPr>
                <a:xfrm>
                  <a:off x="148715" y="1057714"/>
                  <a:ext cx="1095469" cy="760491"/>
                </a:xfrm>
                <a:prstGeom prst="rect">
                  <a:avLst/>
                </a:prstGeom>
                <a:gradFill flip="none" rotWithShape="1">
                  <a:gsLst>
                    <a:gs pos="0">
                      <a:schemeClr val="bg1">
                        <a:shade val="30000"/>
                        <a:satMod val="115000"/>
                        <a:alpha val="65000"/>
                      </a:schemeClr>
                    </a:gs>
                    <a:gs pos="29202">
                      <a:schemeClr val="bg1">
                        <a:alpha val="66000"/>
                      </a:schemeClr>
                    </a:gs>
                    <a:gs pos="83000">
                      <a:schemeClr val="bg1">
                        <a:alpha val="57000"/>
                      </a:schemeClr>
                    </a:gs>
                    <a:gs pos="100000">
                      <a:schemeClr val="bg1">
                        <a:shade val="100000"/>
                        <a:satMod val="115000"/>
                        <a:alpha val="53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58" name="Rectangle: Rounded Corners 257">
                <a:extLst>
                  <a:ext uri="{FF2B5EF4-FFF2-40B4-BE49-F238E27FC236}">
                    <a16:creationId xmlns:a16="http://schemas.microsoft.com/office/drawing/2014/main" id="{C056DCBA-933E-4662-B4B1-2B215AAEC14F}"/>
                  </a:ext>
                </a:extLst>
              </p:cNvPr>
              <p:cNvSpPr/>
              <p:nvPr/>
            </p:nvSpPr>
            <p:spPr>
              <a:xfrm>
                <a:off x="474256" y="1260279"/>
                <a:ext cx="407406" cy="271604"/>
              </a:xfrm>
              <a:prstGeom prst="roundRect">
                <a:avLst>
                  <a:gd name="adj" fmla="val 37879"/>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59" name="Group 258">
                <a:extLst>
                  <a:ext uri="{FF2B5EF4-FFF2-40B4-BE49-F238E27FC236}">
                    <a16:creationId xmlns:a16="http://schemas.microsoft.com/office/drawing/2014/main" id="{D5F26D63-4FDB-4E49-B139-35EDFA634A70}"/>
                  </a:ext>
                </a:extLst>
              </p:cNvPr>
              <p:cNvGrpSpPr/>
              <p:nvPr/>
            </p:nvGrpSpPr>
            <p:grpSpPr>
              <a:xfrm>
                <a:off x="1037103" y="546916"/>
                <a:ext cx="616226" cy="732992"/>
                <a:chOff x="1037103" y="546916"/>
                <a:chExt cx="616226" cy="732992"/>
              </a:xfrm>
            </p:grpSpPr>
            <p:sp>
              <p:nvSpPr>
                <p:cNvPr id="264" name="Octagon 263">
                  <a:extLst>
                    <a:ext uri="{FF2B5EF4-FFF2-40B4-BE49-F238E27FC236}">
                      <a16:creationId xmlns:a16="http://schemas.microsoft.com/office/drawing/2014/main" id="{5DAB425E-3157-4BBC-B01B-A5CB594275F6}"/>
                    </a:ext>
                  </a:extLst>
                </p:cNvPr>
                <p:cNvSpPr/>
                <p:nvPr/>
              </p:nvSpPr>
              <p:spPr>
                <a:xfrm>
                  <a:off x="1037103" y="555808"/>
                  <a:ext cx="616226" cy="724100"/>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5" name="Octagon 264">
                  <a:extLst>
                    <a:ext uri="{FF2B5EF4-FFF2-40B4-BE49-F238E27FC236}">
                      <a16:creationId xmlns:a16="http://schemas.microsoft.com/office/drawing/2014/main" id="{058846D7-3B6D-4BC6-A619-8BF19F0A31D1}"/>
                    </a:ext>
                  </a:extLst>
                </p:cNvPr>
                <p:cNvSpPr/>
                <p:nvPr/>
              </p:nvSpPr>
              <p:spPr>
                <a:xfrm>
                  <a:off x="1037103" y="546916"/>
                  <a:ext cx="616226" cy="724100"/>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6" name="Oval 265">
                  <a:extLst>
                    <a:ext uri="{FF2B5EF4-FFF2-40B4-BE49-F238E27FC236}">
                      <a16:creationId xmlns:a16="http://schemas.microsoft.com/office/drawing/2014/main" id="{F541D119-8BA5-4A46-8AE6-3007D2A30063}"/>
                    </a:ext>
                  </a:extLst>
                </p:cNvPr>
                <p:cNvSpPr/>
                <p:nvPr/>
              </p:nvSpPr>
              <p:spPr>
                <a:xfrm>
                  <a:off x="1208492" y="789286"/>
                  <a:ext cx="248478" cy="23965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60" name="Group 259">
                <a:extLst>
                  <a:ext uri="{FF2B5EF4-FFF2-40B4-BE49-F238E27FC236}">
                    <a16:creationId xmlns:a16="http://schemas.microsoft.com/office/drawing/2014/main" id="{C5651667-2A68-424A-9E51-35C63DE6F685}"/>
                  </a:ext>
                </a:extLst>
              </p:cNvPr>
              <p:cNvGrpSpPr/>
              <p:nvPr/>
            </p:nvGrpSpPr>
            <p:grpSpPr>
              <a:xfrm>
                <a:off x="-278051" y="551362"/>
                <a:ext cx="616226" cy="732992"/>
                <a:chOff x="-278051" y="551362"/>
                <a:chExt cx="616226" cy="732992"/>
              </a:xfrm>
            </p:grpSpPr>
            <p:sp>
              <p:nvSpPr>
                <p:cNvPr id="261" name="Octagon 260">
                  <a:extLst>
                    <a:ext uri="{FF2B5EF4-FFF2-40B4-BE49-F238E27FC236}">
                      <a16:creationId xmlns:a16="http://schemas.microsoft.com/office/drawing/2014/main" id="{4A11A9CE-1D37-4581-B1AD-CCD1A5401C97}"/>
                    </a:ext>
                  </a:extLst>
                </p:cNvPr>
                <p:cNvSpPr/>
                <p:nvPr/>
              </p:nvSpPr>
              <p:spPr>
                <a:xfrm>
                  <a:off x="-278051" y="560254"/>
                  <a:ext cx="616226" cy="724100"/>
                </a:xfrm>
                <a:prstGeom prst="octagon">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2" name="Octagon 261">
                  <a:extLst>
                    <a:ext uri="{FF2B5EF4-FFF2-40B4-BE49-F238E27FC236}">
                      <a16:creationId xmlns:a16="http://schemas.microsoft.com/office/drawing/2014/main" id="{43D4CEBF-E5CC-48FA-BE05-475513D2A6ED}"/>
                    </a:ext>
                  </a:extLst>
                </p:cNvPr>
                <p:cNvSpPr/>
                <p:nvPr/>
              </p:nvSpPr>
              <p:spPr>
                <a:xfrm>
                  <a:off x="-278051" y="551362"/>
                  <a:ext cx="616226" cy="724100"/>
                </a:xfrm>
                <a:prstGeom prst="octagon">
                  <a:avLst/>
                </a:prstGeom>
                <a:solidFill>
                  <a:schemeClr val="bg1">
                    <a:alpha val="5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3" name="Oval 262">
                  <a:extLst>
                    <a:ext uri="{FF2B5EF4-FFF2-40B4-BE49-F238E27FC236}">
                      <a16:creationId xmlns:a16="http://schemas.microsoft.com/office/drawing/2014/main" id="{255E1400-8651-49A3-8787-0448C986EABA}"/>
                    </a:ext>
                  </a:extLst>
                </p:cNvPr>
                <p:cNvSpPr/>
                <p:nvPr/>
              </p:nvSpPr>
              <p:spPr>
                <a:xfrm>
                  <a:off x="-106662" y="793732"/>
                  <a:ext cx="248478" cy="239657"/>
                </a:xfrm>
                <a:prstGeom prst="ellipse">
                  <a:avLst/>
                </a:prstGeom>
                <a:solidFill>
                  <a:srgbClr val="0070C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339" name="Group 338">
              <a:extLst>
                <a:ext uri="{FF2B5EF4-FFF2-40B4-BE49-F238E27FC236}">
                  <a16:creationId xmlns:a16="http://schemas.microsoft.com/office/drawing/2014/main" id="{3A0C6DC9-2D43-45F7-BD84-0DC3776C5B61}"/>
                </a:ext>
              </a:extLst>
            </p:cNvPr>
            <p:cNvGrpSpPr/>
            <p:nvPr/>
          </p:nvGrpSpPr>
          <p:grpSpPr>
            <a:xfrm rot="10800000">
              <a:off x="1969613" y="2062578"/>
              <a:ext cx="462591" cy="523039"/>
              <a:chOff x="498407" y="3477622"/>
              <a:chExt cx="462591" cy="523039"/>
            </a:xfrm>
          </p:grpSpPr>
          <p:sp>
            <p:nvSpPr>
              <p:cNvPr id="340" name="Arc 339">
                <a:extLst>
                  <a:ext uri="{FF2B5EF4-FFF2-40B4-BE49-F238E27FC236}">
                    <a16:creationId xmlns:a16="http://schemas.microsoft.com/office/drawing/2014/main" id="{9094E501-253C-44B7-8B93-00550D810948}"/>
                  </a:ext>
                </a:extLst>
              </p:cNvPr>
              <p:cNvSpPr/>
              <p:nvPr/>
            </p:nvSpPr>
            <p:spPr>
              <a:xfrm flipH="1">
                <a:off x="540190" y="3477622"/>
                <a:ext cx="208378" cy="523039"/>
              </a:xfrm>
              <a:prstGeom prst="arc">
                <a:avLst>
                  <a:gd name="adj1" fmla="val 16200000"/>
                  <a:gd name="adj2" fmla="val 5525970"/>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41" name="Group 340">
                <a:extLst>
                  <a:ext uri="{FF2B5EF4-FFF2-40B4-BE49-F238E27FC236}">
                    <a16:creationId xmlns:a16="http://schemas.microsoft.com/office/drawing/2014/main" id="{0A160801-DE2F-4DC1-83DC-4174F6D91DA9}"/>
                  </a:ext>
                </a:extLst>
              </p:cNvPr>
              <p:cNvGrpSpPr/>
              <p:nvPr/>
            </p:nvGrpSpPr>
            <p:grpSpPr>
              <a:xfrm>
                <a:off x="498407" y="3477622"/>
                <a:ext cx="462591" cy="523039"/>
                <a:chOff x="498407" y="3477622"/>
                <a:chExt cx="462591" cy="523039"/>
              </a:xfrm>
            </p:grpSpPr>
            <p:sp>
              <p:nvSpPr>
                <p:cNvPr id="342" name="Rectangle 341">
                  <a:extLst>
                    <a:ext uri="{FF2B5EF4-FFF2-40B4-BE49-F238E27FC236}">
                      <a16:creationId xmlns:a16="http://schemas.microsoft.com/office/drawing/2014/main" id="{9E1FEB85-9EC4-486A-94F2-FED2D449C565}"/>
                    </a:ext>
                  </a:extLst>
                </p:cNvPr>
                <p:cNvSpPr/>
                <p:nvPr/>
              </p:nvSpPr>
              <p:spPr>
                <a:xfrm flipH="1">
                  <a:off x="708107" y="3601686"/>
                  <a:ext cx="252891" cy="274912"/>
                </a:xfrm>
                <a:prstGeom prst="rect">
                  <a:avLst/>
                </a:prstGeom>
                <a:gradFill flip="none" rotWithShape="1">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3" name="Rectangle 342">
                  <a:extLst>
                    <a:ext uri="{FF2B5EF4-FFF2-40B4-BE49-F238E27FC236}">
                      <a16:creationId xmlns:a16="http://schemas.microsoft.com/office/drawing/2014/main" id="{B67E3FFF-F674-4C46-84A5-7E16C24825B9}"/>
                    </a:ext>
                  </a:extLst>
                </p:cNvPr>
                <p:cNvSpPr/>
                <p:nvPr/>
              </p:nvSpPr>
              <p:spPr>
                <a:xfrm flipH="1">
                  <a:off x="644378" y="3477622"/>
                  <a:ext cx="63729" cy="523039"/>
                </a:xfrm>
                <a:prstGeom prst="rect">
                  <a:avLst/>
                </a:prstGeom>
                <a:gradFill>
                  <a:gsLst>
                    <a:gs pos="5000">
                      <a:schemeClr val="tx1">
                        <a:lumMod val="50000"/>
                        <a:lumOff val="50000"/>
                        <a:shade val="30000"/>
                        <a:satMod val="115000"/>
                      </a:schemeClr>
                    </a:gs>
                    <a:gs pos="69000">
                      <a:schemeClr val="accent4">
                        <a:lumMod val="60000"/>
                        <a:lumOff val="40000"/>
                      </a:schemeClr>
                    </a:gs>
                    <a:gs pos="33000">
                      <a:schemeClr val="accent4">
                        <a:lumMod val="60000"/>
                        <a:lumOff val="40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4" name="Rectangle 343">
                  <a:extLst>
                    <a:ext uri="{FF2B5EF4-FFF2-40B4-BE49-F238E27FC236}">
                      <a16:creationId xmlns:a16="http://schemas.microsoft.com/office/drawing/2014/main" id="{E031A5FE-A4FB-4813-B854-7973AC67907D}"/>
                    </a:ext>
                  </a:extLst>
                </p:cNvPr>
                <p:cNvSpPr/>
                <p:nvPr/>
              </p:nvSpPr>
              <p:spPr>
                <a:xfrm flipH="1">
                  <a:off x="498407" y="3693486"/>
                  <a:ext cx="105510" cy="913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345" name="Rectangle 344">
              <a:extLst>
                <a:ext uri="{FF2B5EF4-FFF2-40B4-BE49-F238E27FC236}">
                  <a16:creationId xmlns:a16="http://schemas.microsoft.com/office/drawing/2014/main" id="{A5C3094F-AB76-4F26-8E4B-8BA437046680}"/>
                </a:ext>
              </a:extLst>
            </p:cNvPr>
            <p:cNvSpPr/>
            <p:nvPr/>
          </p:nvSpPr>
          <p:spPr>
            <a:xfrm>
              <a:off x="801525" y="2117131"/>
              <a:ext cx="1324392" cy="19903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lowchart: Stored Data 246">
              <a:extLst>
                <a:ext uri="{FF2B5EF4-FFF2-40B4-BE49-F238E27FC236}">
                  <a16:creationId xmlns:a16="http://schemas.microsoft.com/office/drawing/2014/main" id="{0903978A-2E3D-442A-851C-26F5FC653B42}"/>
                </a:ext>
              </a:extLst>
            </p:cNvPr>
            <p:cNvSpPr/>
            <p:nvPr/>
          </p:nvSpPr>
          <p:spPr>
            <a:xfrm rot="16200000">
              <a:off x="1134598" y="3483953"/>
              <a:ext cx="692253" cy="1274888"/>
            </a:xfrm>
            <a:prstGeom prst="flowChartOnlineStorage">
              <a:avLst/>
            </a:prstGeom>
            <a:solidFill>
              <a:schemeClr val="bg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364">
              <a:extLst>
                <a:ext uri="{FF2B5EF4-FFF2-40B4-BE49-F238E27FC236}">
                  <a16:creationId xmlns:a16="http://schemas.microsoft.com/office/drawing/2014/main" id="{3899E3C0-B27E-464C-8677-5333FEA36DD0}"/>
                </a:ext>
              </a:extLst>
            </p:cNvPr>
            <p:cNvGrpSpPr/>
            <p:nvPr/>
          </p:nvGrpSpPr>
          <p:grpSpPr>
            <a:xfrm>
              <a:off x="500492" y="3527703"/>
              <a:ext cx="462592" cy="517926"/>
              <a:chOff x="1295400" y="5065562"/>
              <a:chExt cx="179221" cy="205939"/>
            </a:xfrm>
          </p:grpSpPr>
          <p:sp>
            <p:nvSpPr>
              <p:cNvPr id="358" name="Rectangle 357">
                <a:extLst>
                  <a:ext uri="{FF2B5EF4-FFF2-40B4-BE49-F238E27FC236}">
                    <a16:creationId xmlns:a16="http://schemas.microsoft.com/office/drawing/2014/main" id="{634AEEFF-43FA-4105-9458-81DB37682A88}"/>
                  </a:ext>
                </a:extLst>
              </p:cNvPr>
              <p:cNvSpPr/>
              <p:nvPr/>
            </p:nvSpPr>
            <p:spPr>
              <a:xfrm rot="10800000">
                <a:off x="1376644" y="5114410"/>
                <a:ext cx="97977" cy="108242"/>
              </a:xfrm>
              <a:prstGeom prst="rect">
                <a:avLst/>
              </a:prstGeom>
              <a:gradFill flip="none" rotWithShape="1">
                <a:gsLst>
                  <a:gs pos="5000">
                    <a:schemeClr val="tx1">
                      <a:lumMod val="50000"/>
                      <a:lumOff val="50000"/>
                      <a:shade val="30000"/>
                      <a:satMod val="115000"/>
                    </a:schemeClr>
                  </a:gs>
                  <a:gs pos="50000">
                    <a:schemeClr val="bg1">
                      <a:lumMod val="85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0" name="Rectangle 359">
                <a:extLst>
                  <a:ext uri="{FF2B5EF4-FFF2-40B4-BE49-F238E27FC236}">
                    <a16:creationId xmlns:a16="http://schemas.microsoft.com/office/drawing/2014/main" id="{E5DF2147-FBE2-4106-BE0E-8DF1BE30A2F1}"/>
                  </a:ext>
                </a:extLst>
              </p:cNvPr>
              <p:cNvSpPr/>
              <p:nvPr/>
            </p:nvSpPr>
            <p:spPr>
              <a:xfrm rot="10800000">
                <a:off x="1351953" y="5065562"/>
                <a:ext cx="24691" cy="205939"/>
              </a:xfrm>
              <a:prstGeom prst="rect">
                <a:avLst/>
              </a:prstGeom>
              <a:gradFill>
                <a:gsLst>
                  <a:gs pos="5000">
                    <a:schemeClr val="tx1">
                      <a:lumMod val="50000"/>
                      <a:lumOff val="50000"/>
                      <a:shade val="30000"/>
                      <a:satMod val="115000"/>
                    </a:schemeClr>
                  </a:gs>
                  <a:gs pos="50000">
                    <a:schemeClr val="bg1">
                      <a:lumMod val="85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2" name="Arc 361">
                <a:extLst>
                  <a:ext uri="{FF2B5EF4-FFF2-40B4-BE49-F238E27FC236}">
                    <a16:creationId xmlns:a16="http://schemas.microsoft.com/office/drawing/2014/main" id="{C463C04B-A939-48D9-8A27-945C8A61C042}"/>
                  </a:ext>
                </a:extLst>
              </p:cNvPr>
              <p:cNvSpPr/>
              <p:nvPr/>
            </p:nvSpPr>
            <p:spPr>
              <a:xfrm rot="10800000">
                <a:off x="1311588" y="5065562"/>
                <a:ext cx="80732" cy="205939"/>
              </a:xfrm>
              <a:prstGeom prst="arc">
                <a:avLst>
                  <a:gd name="adj1" fmla="val 16200000"/>
                  <a:gd name="adj2" fmla="val 5525970"/>
                </a:avLst>
              </a:prstGeom>
              <a:gradFill>
                <a:gsLst>
                  <a:gs pos="5000">
                    <a:schemeClr val="tx1">
                      <a:lumMod val="50000"/>
                      <a:lumOff val="50000"/>
                      <a:shade val="30000"/>
                      <a:satMod val="115000"/>
                    </a:schemeClr>
                  </a:gs>
                  <a:gs pos="50000">
                    <a:schemeClr val="bg1">
                      <a:lumMod val="85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4" name="Rectangle 363">
                <a:extLst>
                  <a:ext uri="{FF2B5EF4-FFF2-40B4-BE49-F238E27FC236}">
                    <a16:creationId xmlns:a16="http://schemas.microsoft.com/office/drawing/2014/main" id="{0A8EC047-F3A6-4B6C-80CE-61D8FFA41A5B}"/>
                  </a:ext>
                </a:extLst>
              </p:cNvPr>
              <p:cNvSpPr/>
              <p:nvPr/>
            </p:nvSpPr>
            <p:spPr>
              <a:xfrm rot="10800000">
                <a:off x="1295400" y="5150555"/>
                <a:ext cx="40878" cy="35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66" name="Group 365">
              <a:extLst>
                <a:ext uri="{FF2B5EF4-FFF2-40B4-BE49-F238E27FC236}">
                  <a16:creationId xmlns:a16="http://schemas.microsoft.com/office/drawing/2014/main" id="{63EDEB35-16F0-44A4-9F8C-549D48876CA8}"/>
                </a:ext>
              </a:extLst>
            </p:cNvPr>
            <p:cNvGrpSpPr/>
            <p:nvPr/>
          </p:nvGrpSpPr>
          <p:grpSpPr>
            <a:xfrm>
              <a:off x="453454" y="2050490"/>
              <a:ext cx="462592" cy="517926"/>
              <a:chOff x="1295400" y="5065562"/>
              <a:chExt cx="179221" cy="205939"/>
            </a:xfrm>
          </p:grpSpPr>
          <p:sp>
            <p:nvSpPr>
              <p:cNvPr id="367" name="Rectangle 366">
                <a:extLst>
                  <a:ext uri="{FF2B5EF4-FFF2-40B4-BE49-F238E27FC236}">
                    <a16:creationId xmlns:a16="http://schemas.microsoft.com/office/drawing/2014/main" id="{FC9659E7-9394-4502-8A1D-FA33543F7884}"/>
                  </a:ext>
                </a:extLst>
              </p:cNvPr>
              <p:cNvSpPr/>
              <p:nvPr/>
            </p:nvSpPr>
            <p:spPr>
              <a:xfrm rot="10800000">
                <a:off x="1376644" y="5114410"/>
                <a:ext cx="97977" cy="108242"/>
              </a:xfrm>
              <a:prstGeom prst="rect">
                <a:avLst/>
              </a:prstGeom>
              <a:gradFill flip="none" rotWithShape="1">
                <a:gsLst>
                  <a:gs pos="5000">
                    <a:schemeClr val="tx1">
                      <a:lumMod val="50000"/>
                      <a:lumOff val="50000"/>
                      <a:shade val="30000"/>
                      <a:satMod val="115000"/>
                    </a:schemeClr>
                  </a:gs>
                  <a:gs pos="50000">
                    <a:schemeClr val="bg1">
                      <a:lumMod val="85000"/>
                    </a:schemeClr>
                  </a:gs>
                  <a:gs pos="100000">
                    <a:schemeClr val="tx1">
                      <a:lumMod val="50000"/>
                      <a:lumOff val="50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8" name="Rectangle 367">
                <a:extLst>
                  <a:ext uri="{FF2B5EF4-FFF2-40B4-BE49-F238E27FC236}">
                    <a16:creationId xmlns:a16="http://schemas.microsoft.com/office/drawing/2014/main" id="{DE145AD2-E668-4D05-9E8A-1E671DB4088A}"/>
                  </a:ext>
                </a:extLst>
              </p:cNvPr>
              <p:cNvSpPr/>
              <p:nvPr/>
            </p:nvSpPr>
            <p:spPr>
              <a:xfrm rot="10800000">
                <a:off x="1351953" y="5065562"/>
                <a:ext cx="24691" cy="205939"/>
              </a:xfrm>
              <a:prstGeom prst="rect">
                <a:avLst/>
              </a:prstGeom>
              <a:gradFill>
                <a:gsLst>
                  <a:gs pos="5000">
                    <a:schemeClr val="tx1">
                      <a:lumMod val="50000"/>
                      <a:lumOff val="50000"/>
                      <a:shade val="30000"/>
                      <a:satMod val="115000"/>
                    </a:schemeClr>
                  </a:gs>
                  <a:gs pos="50000">
                    <a:schemeClr val="bg1">
                      <a:lumMod val="85000"/>
                    </a:schemeClr>
                  </a:gs>
                  <a:gs pos="100000">
                    <a:schemeClr val="tx1">
                      <a:lumMod val="50000"/>
                      <a:lumOff val="50000"/>
                      <a:shade val="100000"/>
                      <a:satMod val="11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9" name="Arc 368">
                <a:extLst>
                  <a:ext uri="{FF2B5EF4-FFF2-40B4-BE49-F238E27FC236}">
                    <a16:creationId xmlns:a16="http://schemas.microsoft.com/office/drawing/2014/main" id="{D05C977C-04E2-458B-8150-8759C3310A94}"/>
                  </a:ext>
                </a:extLst>
              </p:cNvPr>
              <p:cNvSpPr/>
              <p:nvPr/>
            </p:nvSpPr>
            <p:spPr>
              <a:xfrm rot="10800000">
                <a:off x="1311588" y="5065562"/>
                <a:ext cx="80732" cy="205939"/>
              </a:xfrm>
              <a:prstGeom prst="arc">
                <a:avLst>
                  <a:gd name="adj1" fmla="val 16200000"/>
                  <a:gd name="adj2" fmla="val 5525970"/>
                </a:avLst>
              </a:prstGeom>
              <a:gradFill>
                <a:gsLst>
                  <a:gs pos="5000">
                    <a:schemeClr val="tx1">
                      <a:lumMod val="50000"/>
                      <a:lumOff val="50000"/>
                      <a:shade val="30000"/>
                      <a:satMod val="115000"/>
                    </a:schemeClr>
                  </a:gs>
                  <a:gs pos="50000">
                    <a:schemeClr val="bg1">
                      <a:lumMod val="85000"/>
                    </a:schemeClr>
                  </a:gs>
                  <a:gs pos="100000">
                    <a:schemeClr val="tx1">
                      <a:lumMod val="50000"/>
                      <a:lumOff val="50000"/>
                      <a:shade val="100000"/>
                      <a:satMod val="115000"/>
                    </a:schemeClr>
                  </a:gs>
                </a:gsLst>
                <a:lin ang="5400000" scaled="0"/>
              </a:gradFill>
              <a:ln>
                <a:no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0" name="Rectangle 369">
                <a:extLst>
                  <a:ext uri="{FF2B5EF4-FFF2-40B4-BE49-F238E27FC236}">
                    <a16:creationId xmlns:a16="http://schemas.microsoft.com/office/drawing/2014/main" id="{7F3ECC1B-7D15-4FBF-8EA3-A8829ACF095F}"/>
                  </a:ext>
                </a:extLst>
              </p:cNvPr>
              <p:cNvSpPr/>
              <p:nvPr/>
            </p:nvSpPr>
            <p:spPr>
              <a:xfrm rot="10800000">
                <a:off x="1295400" y="5150555"/>
                <a:ext cx="40878" cy="3595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346" name="Group 345">
              <a:extLst>
                <a:ext uri="{FF2B5EF4-FFF2-40B4-BE49-F238E27FC236}">
                  <a16:creationId xmlns:a16="http://schemas.microsoft.com/office/drawing/2014/main" id="{3CEF7468-6CCC-4C27-B09E-C07FF53A41D7}"/>
                </a:ext>
              </a:extLst>
            </p:cNvPr>
            <p:cNvGrpSpPr/>
            <p:nvPr/>
          </p:nvGrpSpPr>
          <p:grpSpPr>
            <a:xfrm>
              <a:off x="726534" y="1648551"/>
              <a:ext cx="1420805" cy="1384997"/>
              <a:chOff x="726534" y="1648551"/>
              <a:chExt cx="1420805" cy="1384997"/>
            </a:xfrm>
          </p:grpSpPr>
          <p:sp>
            <p:nvSpPr>
              <p:cNvPr id="317" name="Oval 316">
                <a:extLst>
                  <a:ext uri="{FF2B5EF4-FFF2-40B4-BE49-F238E27FC236}">
                    <a16:creationId xmlns:a16="http://schemas.microsoft.com/office/drawing/2014/main" id="{7098D5F2-2AB3-4BF8-953A-C72A108782F4}"/>
                  </a:ext>
                </a:extLst>
              </p:cNvPr>
              <p:cNvSpPr/>
              <p:nvPr/>
            </p:nvSpPr>
            <p:spPr>
              <a:xfrm rot="10800000">
                <a:off x="726534" y="1648551"/>
                <a:ext cx="1420805" cy="1384997"/>
              </a:xfrm>
              <a:prstGeom prst="ellipse">
                <a:avLst/>
              </a:prstGeom>
              <a:solidFill>
                <a:schemeClr val="bg1"/>
              </a:solidFill>
              <a:ln w="12700">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a:extLst>
                  <a:ext uri="{FF2B5EF4-FFF2-40B4-BE49-F238E27FC236}">
                    <a16:creationId xmlns:a16="http://schemas.microsoft.com/office/drawing/2014/main" id="{C4CB468A-2708-4B63-B327-14E716A5CC6F}"/>
                  </a:ext>
                </a:extLst>
              </p:cNvPr>
              <p:cNvSpPr/>
              <p:nvPr/>
            </p:nvSpPr>
            <p:spPr>
              <a:xfrm rot="5400000">
                <a:off x="973869" y="2162467"/>
                <a:ext cx="409708" cy="71387"/>
              </a:xfrm>
              <a:prstGeom prst="rect">
                <a:avLst/>
              </a:prstGeom>
              <a:solidFill>
                <a:schemeClr val="tx1">
                  <a:lumMod val="50000"/>
                  <a:lumOff val="50000"/>
                </a:schemeClr>
              </a:solidFill>
              <a:ln w="635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a:extLst>
                  <a:ext uri="{FF2B5EF4-FFF2-40B4-BE49-F238E27FC236}">
                    <a16:creationId xmlns:a16="http://schemas.microsoft.com/office/drawing/2014/main" id="{03D878C7-E99E-44BC-88E9-563BF5BC0ACD}"/>
                  </a:ext>
                </a:extLst>
              </p:cNvPr>
              <p:cNvSpPr/>
              <p:nvPr/>
            </p:nvSpPr>
            <p:spPr>
              <a:xfrm rot="5400000">
                <a:off x="1499163" y="2169193"/>
                <a:ext cx="326519" cy="71388"/>
              </a:xfrm>
              <a:prstGeom prst="rect">
                <a:avLst/>
              </a:prstGeom>
              <a:solidFill>
                <a:schemeClr val="tx1">
                  <a:lumMod val="50000"/>
                  <a:lumOff val="50000"/>
                </a:schemeClr>
              </a:solidFill>
              <a:ln w="635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Delay 249">
                <a:extLst>
                  <a:ext uri="{FF2B5EF4-FFF2-40B4-BE49-F238E27FC236}">
                    <a16:creationId xmlns:a16="http://schemas.microsoft.com/office/drawing/2014/main" id="{783F1E5C-F494-4D2E-B109-10BDE00D6235}"/>
                  </a:ext>
                </a:extLst>
              </p:cNvPr>
              <p:cNvSpPr/>
              <p:nvPr/>
            </p:nvSpPr>
            <p:spPr>
              <a:xfrm rot="16200000">
                <a:off x="1304602" y="2568954"/>
                <a:ext cx="272421" cy="264006"/>
              </a:xfrm>
              <a:prstGeom prst="flowChartDelay">
                <a:avLst/>
              </a:prstGeom>
              <a:solidFill>
                <a:schemeClr val="tx1">
                  <a:lumMod val="50000"/>
                  <a:lumOff val="50000"/>
                </a:schemeClr>
              </a:solidFill>
              <a:ln w="9525">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5ABDD579-FDEF-4E8A-B82E-53B87932AADB}"/>
                </a:ext>
              </a:extLst>
            </p:cNvPr>
            <p:cNvGrpSpPr/>
            <p:nvPr/>
          </p:nvGrpSpPr>
          <p:grpSpPr>
            <a:xfrm>
              <a:off x="751987" y="3121035"/>
              <a:ext cx="1420805" cy="1384997"/>
              <a:chOff x="726534" y="1648551"/>
              <a:chExt cx="1420805" cy="1384997"/>
            </a:xfrm>
          </p:grpSpPr>
          <p:sp>
            <p:nvSpPr>
              <p:cNvPr id="348" name="Oval 347">
                <a:extLst>
                  <a:ext uri="{FF2B5EF4-FFF2-40B4-BE49-F238E27FC236}">
                    <a16:creationId xmlns:a16="http://schemas.microsoft.com/office/drawing/2014/main" id="{476672E5-6FB6-4B12-824A-812D3238E842}"/>
                  </a:ext>
                </a:extLst>
              </p:cNvPr>
              <p:cNvSpPr/>
              <p:nvPr/>
            </p:nvSpPr>
            <p:spPr>
              <a:xfrm rot="10800000">
                <a:off x="726534" y="1648551"/>
                <a:ext cx="1420805" cy="1384997"/>
              </a:xfrm>
              <a:prstGeom prst="ellipse">
                <a:avLst/>
              </a:prstGeom>
              <a:solidFill>
                <a:schemeClr val="bg1"/>
              </a:solidFill>
              <a:ln w="12700">
                <a:no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a:extLst>
                  <a:ext uri="{FF2B5EF4-FFF2-40B4-BE49-F238E27FC236}">
                    <a16:creationId xmlns:a16="http://schemas.microsoft.com/office/drawing/2014/main" id="{4D1EA0CE-C59C-416B-BE0C-9E98F5DE597D}"/>
                  </a:ext>
                </a:extLst>
              </p:cNvPr>
              <p:cNvSpPr/>
              <p:nvPr/>
            </p:nvSpPr>
            <p:spPr>
              <a:xfrm rot="5400000">
                <a:off x="973869" y="2162467"/>
                <a:ext cx="409708" cy="71387"/>
              </a:xfrm>
              <a:prstGeom prst="rect">
                <a:avLst/>
              </a:prstGeom>
              <a:solidFill>
                <a:schemeClr val="tx1">
                  <a:lumMod val="50000"/>
                  <a:lumOff val="50000"/>
                </a:schemeClr>
              </a:solidFill>
              <a:ln w="635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EC1DFE44-60E4-4F52-8454-EFC5CCBE02E2}"/>
                  </a:ext>
                </a:extLst>
              </p:cNvPr>
              <p:cNvSpPr/>
              <p:nvPr/>
            </p:nvSpPr>
            <p:spPr>
              <a:xfrm rot="5400000">
                <a:off x="1499163" y="2169193"/>
                <a:ext cx="326519" cy="71388"/>
              </a:xfrm>
              <a:prstGeom prst="rect">
                <a:avLst/>
              </a:prstGeom>
              <a:solidFill>
                <a:schemeClr val="tx1">
                  <a:lumMod val="50000"/>
                  <a:lumOff val="50000"/>
                </a:schemeClr>
              </a:solidFill>
              <a:ln w="6350">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Delay 350">
                <a:extLst>
                  <a:ext uri="{FF2B5EF4-FFF2-40B4-BE49-F238E27FC236}">
                    <a16:creationId xmlns:a16="http://schemas.microsoft.com/office/drawing/2014/main" id="{261822DF-C636-4DC3-BE87-DB4F0D298C02}"/>
                  </a:ext>
                </a:extLst>
              </p:cNvPr>
              <p:cNvSpPr/>
              <p:nvPr/>
            </p:nvSpPr>
            <p:spPr>
              <a:xfrm rot="16200000">
                <a:off x="1304602" y="2568954"/>
                <a:ext cx="272421" cy="264006"/>
              </a:xfrm>
              <a:prstGeom prst="flowChartDelay">
                <a:avLst/>
              </a:prstGeom>
              <a:solidFill>
                <a:schemeClr val="tx1">
                  <a:lumMod val="50000"/>
                  <a:lumOff val="50000"/>
                </a:schemeClr>
              </a:solidFill>
              <a:ln w="9525">
                <a:solidFill>
                  <a:schemeClr val="tx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56" name="Picture 8" descr="Milwaukee Digital Multimeter">
            <a:extLst>
              <a:ext uri="{FF2B5EF4-FFF2-40B4-BE49-F238E27FC236}">
                <a16:creationId xmlns:a16="http://schemas.microsoft.com/office/drawing/2014/main" id="{ECE76DD0-3DCC-47CE-A15B-57061E2E51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28" b="98511" l="10000" r="90000">
                        <a14:foregroundMark x1="32128" y1="2128" x2="32128" y2="2128"/>
                        <a14:foregroundMark x1="71702" y1="8298" x2="71702" y2="8298"/>
                        <a14:foregroundMark x1="74681" y1="12979" x2="74681" y2="12979"/>
                        <a14:foregroundMark x1="65532" y1="93830" x2="65532" y2="93830"/>
                        <a14:foregroundMark x1="58298" y1="97872" x2="58298" y2="97872"/>
                        <a14:foregroundMark x1="35745" y1="98511" x2="35745" y2="98511"/>
                        <a14:foregroundMark x1="28936" y1="84043" x2="28936" y2="84043"/>
                        <a14:foregroundMark x1="28511" y1="52340" x2="28511" y2="52340"/>
                        <a14:foregroundMark x1="27234" y1="54681" x2="27234" y2="54681"/>
                        <a14:foregroundMark x1="27234" y1="60851" x2="27234" y2="60851"/>
                        <a14:foregroundMark x1="29362" y1="67872" x2="29362" y2="67872"/>
                        <a14:foregroundMark x1="30000" y1="68085" x2="30000" y2="68085"/>
                        <a14:foregroundMark x1="28723" y1="47660" x2="28723" y2="47660"/>
                        <a14:foregroundMark x1="27872" y1="36809" x2="27872" y2="36809"/>
                      </a14:backgroundRemoval>
                    </a14:imgEffect>
                  </a14:imgLayer>
                </a14:imgProps>
              </a:ext>
              <a:ext uri="{28A0092B-C50C-407E-A947-70E740481C1C}">
                <a14:useLocalDpi xmlns:a14="http://schemas.microsoft.com/office/drawing/2010/main" val="0"/>
              </a:ext>
            </a:extLst>
          </a:blip>
          <a:srcRect/>
          <a:stretch>
            <a:fillRect/>
          </a:stretch>
        </p:blipFill>
        <p:spPr bwMode="auto">
          <a:xfrm>
            <a:off x="6373449" y="1078112"/>
            <a:ext cx="4905375" cy="4905375"/>
          </a:xfrm>
          <a:prstGeom prst="rect">
            <a:avLst/>
          </a:prstGeom>
          <a:noFill/>
          <a:extLst>
            <a:ext uri="{909E8E84-426E-40DD-AFC4-6F175D3DCCD1}">
              <a14:hiddenFill xmlns:a14="http://schemas.microsoft.com/office/drawing/2010/main">
                <a:solidFill>
                  <a:srgbClr val="FFFFFF"/>
                </a:solidFill>
              </a14:hiddenFill>
            </a:ext>
          </a:extLst>
        </p:spPr>
      </p:pic>
      <p:sp>
        <p:nvSpPr>
          <p:cNvPr id="375" name="Freeform: Shape 374">
            <a:extLst>
              <a:ext uri="{FF2B5EF4-FFF2-40B4-BE49-F238E27FC236}">
                <a16:creationId xmlns:a16="http://schemas.microsoft.com/office/drawing/2014/main" id="{E1C53CB7-9450-4C02-9A49-6BD956907721}"/>
              </a:ext>
            </a:extLst>
          </p:cNvPr>
          <p:cNvSpPr/>
          <p:nvPr/>
        </p:nvSpPr>
        <p:spPr>
          <a:xfrm>
            <a:off x="2126268" y="2925638"/>
            <a:ext cx="6336679" cy="3757862"/>
          </a:xfrm>
          <a:custGeom>
            <a:avLst/>
            <a:gdLst>
              <a:gd name="connsiteX0" fmla="*/ 6336679 w 6336679"/>
              <a:gd name="connsiteY0" fmla="*/ 2543175 h 3757862"/>
              <a:gd name="connsiteX1" fmla="*/ 4984129 w 6336679"/>
              <a:gd name="connsiteY1" fmla="*/ 3390900 h 3757862"/>
              <a:gd name="connsiteX2" fmla="*/ 1202704 w 6336679"/>
              <a:gd name="connsiteY2" fmla="*/ 3743325 h 3757862"/>
              <a:gd name="connsiteX3" fmla="*/ 126379 w 6336679"/>
              <a:gd name="connsiteY3" fmla="*/ 2943225 h 3757862"/>
              <a:gd name="connsiteX4" fmla="*/ 135904 w 6336679"/>
              <a:gd name="connsiteY4" fmla="*/ 1524000 h 3757862"/>
              <a:gd name="connsiteX5" fmla="*/ 1155079 w 6336679"/>
              <a:gd name="connsiteY5" fmla="*/ 0 h 3757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679" h="3757862">
                <a:moveTo>
                  <a:pt x="6336679" y="2543175"/>
                </a:moveTo>
                <a:cubicBezTo>
                  <a:pt x="6088235" y="2867025"/>
                  <a:pt x="5839791" y="3190875"/>
                  <a:pt x="4984129" y="3390900"/>
                </a:cubicBezTo>
                <a:cubicBezTo>
                  <a:pt x="4128467" y="3590925"/>
                  <a:pt x="2012329" y="3817937"/>
                  <a:pt x="1202704" y="3743325"/>
                </a:cubicBezTo>
                <a:cubicBezTo>
                  <a:pt x="393079" y="3668713"/>
                  <a:pt x="304179" y="3313112"/>
                  <a:pt x="126379" y="2943225"/>
                </a:cubicBezTo>
                <a:cubicBezTo>
                  <a:pt x="-51421" y="2573338"/>
                  <a:pt x="-35546" y="2014537"/>
                  <a:pt x="135904" y="1524000"/>
                </a:cubicBezTo>
                <a:cubicBezTo>
                  <a:pt x="307354" y="1033463"/>
                  <a:pt x="731216" y="516731"/>
                  <a:pt x="1155079"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FA6D746D-A592-49B1-9A72-70A4DCF20277}"/>
              </a:ext>
            </a:extLst>
          </p:cNvPr>
          <p:cNvSpPr/>
          <p:nvPr/>
        </p:nvSpPr>
        <p:spPr>
          <a:xfrm>
            <a:off x="3810000" y="2504022"/>
            <a:ext cx="5238750" cy="4201826"/>
          </a:xfrm>
          <a:custGeom>
            <a:avLst/>
            <a:gdLst>
              <a:gd name="connsiteX0" fmla="*/ 5238750 w 5238750"/>
              <a:gd name="connsiteY0" fmla="*/ 2868078 h 4201826"/>
              <a:gd name="connsiteX1" fmla="*/ 4648200 w 5238750"/>
              <a:gd name="connsiteY1" fmla="*/ 3696753 h 4201826"/>
              <a:gd name="connsiteX2" fmla="*/ 3076575 w 5238750"/>
              <a:gd name="connsiteY2" fmla="*/ 4153953 h 4201826"/>
              <a:gd name="connsiteX3" fmla="*/ 2343150 w 5238750"/>
              <a:gd name="connsiteY3" fmla="*/ 4115853 h 4201826"/>
              <a:gd name="connsiteX4" fmla="*/ 1828800 w 5238750"/>
              <a:gd name="connsiteY4" fmla="*/ 3515778 h 4201826"/>
              <a:gd name="connsiteX5" fmla="*/ 1971675 w 5238750"/>
              <a:gd name="connsiteY5" fmla="*/ 2706153 h 4201826"/>
              <a:gd name="connsiteX6" fmla="*/ 2533650 w 5238750"/>
              <a:gd name="connsiteY6" fmla="*/ 1391703 h 4201826"/>
              <a:gd name="connsiteX7" fmla="*/ 1781175 w 5238750"/>
              <a:gd name="connsiteY7" fmla="*/ 229653 h 4201826"/>
              <a:gd name="connsiteX8" fmla="*/ 762000 w 5238750"/>
              <a:gd name="connsiteY8" fmla="*/ 1053 h 4201826"/>
              <a:gd name="connsiteX9" fmla="*/ 0 w 5238750"/>
              <a:gd name="connsiteY9" fmla="*/ 258228 h 420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50" h="4201826">
                <a:moveTo>
                  <a:pt x="5238750" y="2868078"/>
                </a:moveTo>
                <a:cubicBezTo>
                  <a:pt x="5123656" y="3175259"/>
                  <a:pt x="5008563" y="3482440"/>
                  <a:pt x="4648200" y="3696753"/>
                </a:cubicBezTo>
                <a:cubicBezTo>
                  <a:pt x="4287837" y="3911066"/>
                  <a:pt x="3460750" y="4084103"/>
                  <a:pt x="3076575" y="4153953"/>
                </a:cubicBezTo>
                <a:cubicBezTo>
                  <a:pt x="2692400" y="4223803"/>
                  <a:pt x="2551112" y="4222215"/>
                  <a:pt x="2343150" y="4115853"/>
                </a:cubicBezTo>
                <a:cubicBezTo>
                  <a:pt x="2135188" y="4009491"/>
                  <a:pt x="1890712" y="3750728"/>
                  <a:pt x="1828800" y="3515778"/>
                </a:cubicBezTo>
                <a:cubicBezTo>
                  <a:pt x="1766887" y="3280828"/>
                  <a:pt x="1854200" y="3060165"/>
                  <a:pt x="1971675" y="2706153"/>
                </a:cubicBezTo>
                <a:cubicBezTo>
                  <a:pt x="2089150" y="2352141"/>
                  <a:pt x="2565400" y="1804453"/>
                  <a:pt x="2533650" y="1391703"/>
                </a:cubicBezTo>
                <a:cubicBezTo>
                  <a:pt x="2501900" y="978953"/>
                  <a:pt x="2076450" y="461428"/>
                  <a:pt x="1781175" y="229653"/>
                </a:cubicBezTo>
                <a:cubicBezTo>
                  <a:pt x="1485900" y="-2122"/>
                  <a:pt x="1058862" y="-3709"/>
                  <a:pt x="762000" y="1053"/>
                </a:cubicBezTo>
                <a:cubicBezTo>
                  <a:pt x="465138" y="5815"/>
                  <a:pt x="232569" y="132021"/>
                  <a:pt x="0" y="258228"/>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extBox 376">
            <a:extLst>
              <a:ext uri="{FF2B5EF4-FFF2-40B4-BE49-F238E27FC236}">
                <a16:creationId xmlns:a16="http://schemas.microsoft.com/office/drawing/2014/main" id="{E8025479-C9FD-49A2-B687-0A2B8F20103C}"/>
              </a:ext>
            </a:extLst>
          </p:cNvPr>
          <p:cNvSpPr txBox="1"/>
          <p:nvPr/>
        </p:nvSpPr>
        <p:spPr>
          <a:xfrm>
            <a:off x="285750" y="695325"/>
            <a:ext cx="3046267"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Grounded or “Neutral” conductor side</a:t>
            </a:r>
          </a:p>
        </p:txBody>
      </p:sp>
      <p:cxnSp>
        <p:nvCxnSpPr>
          <p:cNvPr id="380" name="Straight Arrow Connector 379">
            <a:extLst>
              <a:ext uri="{FF2B5EF4-FFF2-40B4-BE49-F238E27FC236}">
                <a16:creationId xmlns:a16="http://schemas.microsoft.com/office/drawing/2014/main" id="{E1217BA9-D396-4E04-AC24-815002FBCA66}"/>
              </a:ext>
            </a:extLst>
          </p:cNvPr>
          <p:cNvCxnSpPr/>
          <p:nvPr/>
        </p:nvCxnSpPr>
        <p:spPr>
          <a:xfrm>
            <a:off x="1990725" y="1507977"/>
            <a:ext cx="1196835" cy="11782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1" name="TextBox 380">
            <a:extLst>
              <a:ext uri="{FF2B5EF4-FFF2-40B4-BE49-F238E27FC236}">
                <a16:creationId xmlns:a16="http://schemas.microsoft.com/office/drawing/2014/main" id="{FE50E86D-E034-4D94-8145-3793FDAF0BD8}"/>
              </a:ext>
            </a:extLst>
          </p:cNvPr>
          <p:cNvSpPr txBox="1"/>
          <p:nvPr/>
        </p:nvSpPr>
        <p:spPr>
          <a:xfrm>
            <a:off x="4425583" y="1505781"/>
            <a:ext cx="3046267"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Ungrounded or “Hot”  conductor side</a:t>
            </a:r>
          </a:p>
        </p:txBody>
      </p:sp>
      <p:cxnSp>
        <p:nvCxnSpPr>
          <p:cNvPr id="383" name="Straight Arrow Connector 382">
            <a:extLst>
              <a:ext uri="{FF2B5EF4-FFF2-40B4-BE49-F238E27FC236}">
                <a16:creationId xmlns:a16="http://schemas.microsoft.com/office/drawing/2014/main" id="{72364A06-C335-4B16-970C-391D72BB4153}"/>
              </a:ext>
            </a:extLst>
          </p:cNvPr>
          <p:cNvCxnSpPr/>
          <p:nvPr/>
        </p:nvCxnSpPr>
        <p:spPr>
          <a:xfrm flipH="1">
            <a:off x="3901621" y="1937141"/>
            <a:ext cx="1091666" cy="6919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8" name="TextBox 2047">
            <a:extLst>
              <a:ext uri="{FF2B5EF4-FFF2-40B4-BE49-F238E27FC236}">
                <a16:creationId xmlns:a16="http://schemas.microsoft.com/office/drawing/2014/main" id="{5B7BDD96-F6FA-416B-8671-728DA7E34532}"/>
              </a:ext>
            </a:extLst>
          </p:cNvPr>
          <p:cNvSpPr txBox="1"/>
          <p:nvPr/>
        </p:nvSpPr>
        <p:spPr>
          <a:xfrm>
            <a:off x="4203149" y="262143"/>
            <a:ext cx="354067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Nominal Voltage</a:t>
            </a:r>
          </a:p>
        </p:txBody>
      </p:sp>
    </p:spTree>
    <p:extLst>
      <p:ext uri="{BB962C8B-B14F-4D97-AF65-F5344CB8AC3E}">
        <p14:creationId xmlns:p14="http://schemas.microsoft.com/office/powerpoint/2010/main" val="1542223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TotalTime>
  <Words>2547</Words>
  <Application>Microsoft Office PowerPoint</Application>
  <PresentationFormat>Widescreen</PresentationFormat>
  <Paragraphs>271</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Sidney Bell</dc:creator>
  <cp:lastModifiedBy>Sidney Bell</cp:lastModifiedBy>
  <cp:revision>82</cp:revision>
  <dcterms:created xsi:type="dcterms:W3CDTF">2020-08-26T17:01:05Z</dcterms:created>
  <dcterms:modified xsi:type="dcterms:W3CDTF">2020-08-28T18:06:05Z</dcterms:modified>
</cp:coreProperties>
</file>