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82" r:id="rId2"/>
    <p:sldId id="283" r:id="rId3"/>
    <p:sldId id="284" r:id="rId4"/>
    <p:sldId id="266" r:id="rId5"/>
    <p:sldId id="285" r:id="rId6"/>
    <p:sldId id="286" r:id="rId7"/>
    <p:sldId id="287" r:id="rId8"/>
    <p:sldId id="288" r:id="rId9"/>
    <p:sldId id="289" r:id="rId10"/>
    <p:sldId id="295" r:id="rId11"/>
    <p:sldId id="272" r:id="rId12"/>
    <p:sldId id="257" r:id="rId13"/>
    <p:sldId id="256" r:id="rId14"/>
    <p:sldId id="294" r:id="rId15"/>
    <p:sldId id="259" r:id="rId16"/>
    <p:sldId id="258" r:id="rId17"/>
    <p:sldId id="280" r:id="rId18"/>
    <p:sldId id="274" r:id="rId19"/>
    <p:sldId id="261" r:id="rId20"/>
    <p:sldId id="260" r:id="rId21"/>
    <p:sldId id="262" r:id="rId22"/>
    <p:sldId id="273" r:id="rId23"/>
    <p:sldId id="263" r:id="rId24"/>
    <p:sldId id="264" r:id="rId25"/>
    <p:sldId id="265" r:id="rId26"/>
    <p:sldId id="267" r:id="rId27"/>
    <p:sldId id="281" r:id="rId28"/>
    <p:sldId id="290" r:id="rId29"/>
    <p:sldId id="292" r:id="rId30"/>
    <p:sldId id="275" r:id="rId31"/>
    <p:sldId id="268" r:id="rId32"/>
    <p:sldId id="269" r:id="rId33"/>
    <p:sldId id="270" r:id="rId34"/>
    <p:sldId id="293" r:id="rId35"/>
    <p:sldId id="271" r:id="rId36"/>
    <p:sldId id="291" r:id="rId37"/>
    <p:sldId id="276" r:id="rId38"/>
    <p:sldId id="277" r:id="rId39"/>
    <p:sldId id="278" r:id="rId40"/>
    <p:sldId id="279"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0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6A68398-0C92-4426-851D-5289D2AE78E6}" type="datetimeFigureOut">
              <a:rPr lang="en-US"/>
              <a:t>8/13/2015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35FB2AF-6819-4C58-8179-4D800F638662}" type="slidenum">
              <a:rPr lang="en-US"/>
              <a:t>‹#›</a:t>
            </a:fld>
            <a:endParaRPr lang="en-US"/>
          </a:p>
        </p:txBody>
      </p:sp>
    </p:spTree>
    <p:extLst>
      <p:ext uri="{BB962C8B-B14F-4D97-AF65-F5344CB8AC3E}">
        <p14:creationId xmlns:p14="http://schemas.microsoft.com/office/powerpoint/2010/main" val="89013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333466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263374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1116941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2197831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419332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270459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1395442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2785482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4079799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2927015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207372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899610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4117637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3163892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3726838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3239847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1392798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1533009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3644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4256000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334190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182731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216150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1277324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121661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3948877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372507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FB2AF-6819-4C58-8179-4D800F638662}" type="slidenum">
              <a:rPr lang="en-US"/>
              <a:t>‹#›</a:t>
            </a:fld>
            <a:endParaRPr lang="en-US"/>
          </a:p>
        </p:txBody>
      </p:sp>
    </p:spTree>
    <p:extLst>
      <p:ext uri="{BB962C8B-B14F-4D97-AF65-F5344CB8AC3E}">
        <p14:creationId xmlns:p14="http://schemas.microsoft.com/office/powerpoint/2010/main" val="265301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2D0C16-AEC4-4322-BF86-64DAACA66CB9}"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321D6-6DB9-4D60-9ED8-382081EF93E8}" type="slidenum">
              <a:rPr lang="en-US" smtClean="0"/>
              <a:t>‹#›</a:t>
            </a:fld>
            <a:endParaRPr lang="en-US"/>
          </a:p>
        </p:txBody>
      </p:sp>
    </p:spTree>
    <p:extLst>
      <p:ext uri="{BB962C8B-B14F-4D97-AF65-F5344CB8AC3E}">
        <p14:creationId xmlns:p14="http://schemas.microsoft.com/office/powerpoint/2010/main" val="231561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D0C16-AEC4-4322-BF86-64DAACA66CB9}"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321D6-6DB9-4D60-9ED8-382081EF93E8}" type="slidenum">
              <a:rPr lang="en-US" smtClean="0"/>
              <a:t>‹#›</a:t>
            </a:fld>
            <a:endParaRPr lang="en-US"/>
          </a:p>
        </p:txBody>
      </p:sp>
    </p:spTree>
    <p:extLst>
      <p:ext uri="{BB962C8B-B14F-4D97-AF65-F5344CB8AC3E}">
        <p14:creationId xmlns:p14="http://schemas.microsoft.com/office/powerpoint/2010/main" val="170348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D0C16-AEC4-4322-BF86-64DAACA66CB9}"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321D6-6DB9-4D60-9ED8-382081EF93E8}" type="slidenum">
              <a:rPr lang="en-US" smtClean="0"/>
              <a:t>‹#›</a:t>
            </a:fld>
            <a:endParaRPr lang="en-US"/>
          </a:p>
        </p:txBody>
      </p:sp>
    </p:spTree>
    <p:extLst>
      <p:ext uri="{BB962C8B-B14F-4D97-AF65-F5344CB8AC3E}">
        <p14:creationId xmlns:p14="http://schemas.microsoft.com/office/powerpoint/2010/main" val="377925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D0C16-AEC4-4322-BF86-64DAACA66CB9}"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321D6-6DB9-4D60-9ED8-382081EF93E8}" type="slidenum">
              <a:rPr lang="en-US" smtClean="0"/>
              <a:t>‹#›</a:t>
            </a:fld>
            <a:endParaRPr lang="en-US"/>
          </a:p>
        </p:txBody>
      </p:sp>
    </p:spTree>
    <p:extLst>
      <p:ext uri="{BB962C8B-B14F-4D97-AF65-F5344CB8AC3E}">
        <p14:creationId xmlns:p14="http://schemas.microsoft.com/office/powerpoint/2010/main" val="378260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2D0C16-AEC4-4322-BF86-64DAACA66CB9}"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321D6-6DB9-4D60-9ED8-382081EF93E8}" type="slidenum">
              <a:rPr lang="en-US" smtClean="0"/>
              <a:t>‹#›</a:t>
            </a:fld>
            <a:endParaRPr lang="en-US"/>
          </a:p>
        </p:txBody>
      </p:sp>
    </p:spTree>
    <p:extLst>
      <p:ext uri="{BB962C8B-B14F-4D97-AF65-F5344CB8AC3E}">
        <p14:creationId xmlns:p14="http://schemas.microsoft.com/office/powerpoint/2010/main" val="270245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2D0C16-AEC4-4322-BF86-64DAACA66CB9}" type="datetimeFigureOut">
              <a:rPr lang="en-US" smtClean="0"/>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321D6-6DB9-4D60-9ED8-382081EF93E8}" type="slidenum">
              <a:rPr lang="en-US" smtClean="0"/>
              <a:t>‹#›</a:t>
            </a:fld>
            <a:endParaRPr lang="en-US"/>
          </a:p>
        </p:txBody>
      </p:sp>
    </p:spTree>
    <p:extLst>
      <p:ext uri="{BB962C8B-B14F-4D97-AF65-F5344CB8AC3E}">
        <p14:creationId xmlns:p14="http://schemas.microsoft.com/office/powerpoint/2010/main" val="98119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2D0C16-AEC4-4322-BF86-64DAACA66CB9}" type="datetimeFigureOut">
              <a:rPr lang="en-US" smtClean="0"/>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1321D6-6DB9-4D60-9ED8-382081EF93E8}" type="slidenum">
              <a:rPr lang="en-US" smtClean="0"/>
              <a:t>‹#›</a:t>
            </a:fld>
            <a:endParaRPr lang="en-US"/>
          </a:p>
        </p:txBody>
      </p:sp>
    </p:spTree>
    <p:extLst>
      <p:ext uri="{BB962C8B-B14F-4D97-AF65-F5344CB8AC3E}">
        <p14:creationId xmlns:p14="http://schemas.microsoft.com/office/powerpoint/2010/main" val="172316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2D0C16-AEC4-4322-BF86-64DAACA66CB9}" type="datetimeFigureOut">
              <a:rPr lang="en-US" smtClean="0"/>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1321D6-6DB9-4D60-9ED8-382081EF93E8}" type="slidenum">
              <a:rPr lang="en-US" smtClean="0"/>
              <a:t>‹#›</a:t>
            </a:fld>
            <a:endParaRPr lang="en-US"/>
          </a:p>
        </p:txBody>
      </p:sp>
    </p:spTree>
    <p:extLst>
      <p:ext uri="{BB962C8B-B14F-4D97-AF65-F5344CB8AC3E}">
        <p14:creationId xmlns:p14="http://schemas.microsoft.com/office/powerpoint/2010/main" val="349621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D0C16-AEC4-4322-BF86-64DAACA66CB9}" type="datetimeFigureOut">
              <a:rPr lang="en-US" smtClean="0"/>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1321D6-6DB9-4D60-9ED8-382081EF93E8}" type="slidenum">
              <a:rPr lang="en-US" smtClean="0"/>
              <a:t>‹#›</a:t>
            </a:fld>
            <a:endParaRPr lang="en-US"/>
          </a:p>
        </p:txBody>
      </p:sp>
    </p:spTree>
    <p:extLst>
      <p:ext uri="{BB962C8B-B14F-4D97-AF65-F5344CB8AC3E}">
        <p14:creationId xmlns:p14="http://schemas.microsoft.com/office/powerpoint/2010/main" val="40457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D0C16-AEC4-4322-BF86-64DAACA66CB9}" type="datetimeFigureOut">
              <a:rPr lang="en-US" smtClean="0"/>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321D6-6DB9-4D60-9ED8-382081EF93E8}" type="slidenum">
              <a:rPr lang="en-US" smtClean="0"/>
              <a:t>‹#›</a:t>
            </a:fld>
            <a:endParaRPr lang="en-US"/>
          </a:p>
        </p:txBody>
      </p:sp>
    </p:spTree>
    <p:extLst>
      <p:ext uri="{BB962C8B-B14F-4D97-AF65-F5344CB8AC3E}">
        <p14:creationId xmlns:p14="http://schemas.microsoft.com/office/powerpoint/2010/main" val="254262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D0C16-AEC4-4322-BF86-64DAACA66CB9}" type="datetimeFigureOut">
              <a:rPr lang="en-US" smtClean="0"/>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1321D6-6DB9-4D60-9ED8-382081EF93E8}" type="slidenum">
              <a:rPr lang="en-US" smtClean="0"/>
              <a:t>‹#›</a:t>
            </a:fld>
            <a:endParaRPr lang="en-US"/>
          </a:p>
        </p:txBody>
      </p:sp>
    </p:spTree>
    <p:extLst>
      <p:ext uri="{BB962C8B-B14F-4D97-AF65-F5344CB8AC3E}">
        <p14:creationId xmlns:p14="http://schemas.microsoft.com/office/powerpoint/2010/main" val="288388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D0C16-AEC4-4322-BF86-64DAACA66CB9}" type="datetimeFigureOut">
              <a:rPr lang="en-US" smtClean="0"/>
              <a:t>8/13/2015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321D6-6DB9-4D60-9ED8-382081EF93E8}" type="slidenum">
              <a:rPr lang="en-US" smtClean="0"/>
              <a:t>‹#›</a:t>
            </a:fld>
            <a:endParaRPr lang="en-US"/>
          </a:p>
        </p:txBody>
      </p:sp>
    </p:spTree>
    <p:extLst>
      <p:ext uri="{BB962C8B-B14F-4D97-AF65-F5344CB8AC3E}">
        <p14:creationId xmlns:p14="http://schemas.microsoft.com/office/powerpoint/2010/main" val="359246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7543800" cy="5262979"/>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Ag. Mechanics for Beginning Teachers</a:t>
            </a:r>
          </a:p>
          <a:p>
            <a:pPr algn="ctr"/>
            <a:endParaRPr lang="en-US" sz="4800" dirty="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Basic Electrical Wiring</a:t>
            </a:r>
          </a:p>
          <a:p>
            <a:pPr algn="ctr"/>
            <a:endParaRPr lang="en-US" sz="4800" dirty="0">
              <a:latin typeface="Times New Roman" panose="02020603050405020304" pitchFamily="18" charset="0"/>
              <a:cs typeface="Times New Roman" panose="02020603050405020304" pitchFamily="18" charset="0"/>
            </a:endParaRPr>
          </a:p>
          <a:p>
            <a:pPr algn="ctr"/>
            <a:endParaRPr lang="en-US" sz="4800" dirty="0" smtClean="0">
              <a:latin typeface="Times New Roman" panose="02020603050405020304" pitchFamily="18" charset="0"/>
              <a:cs typeface="Times New Roman" panose="02020603050405020304" pitchFamily="18" charset="0"/>
            </a:endParaRPr>
          </a:p>
          <a:p>
            <a:pPr algn="ctr"/>
            <a:r>
              <a:rPr lang="en-US" sz="1200" dirty="0" smtClean="0">
                <a:latin typeface="Times New Roman" panose="02020603050405020304" pitchFamily="18" charset="0"/>
                <a:cs typeface="Times New Roman" panose="02020603050405020304" pitchFamily="18" charset="0"/>
              </a:rPr>
              <a:t>Created by </a:t>
            </a:r>
          </a:p>
          <a:p>
            <a:pPr algn="ctr"/>
            <a:r>
              <a:rPr lang="en-US" sz="1200" dirty="0" smtClean="0">
                <a:latin typeface="Times New Roman" panose="02020603050405020304" pitchFamily="18" charset="0"/>
                <a:cs typeface="Times New Roman" panose="02020603050405020304" pitchFamily="18" charset="0"/>
              </a:rPr>
              <a:t>Sidney Bell</a:t>
            </a:r>
          </a:p>
          <a:p>
            <a:pPr algn="ctr"/>
            <a:r>
              <a:rPr lang="en-US" sz="1200" dirty="0">
                <a:latin typeface="Times New Roman" panose="02020603050405020304" pitchFamily="18" charset="0"/>
                <a:cs typeface="Times New Roman" panose="02020603050405020304" pitchFamily="18" charset="0"/>
              </a:rPr>
              <a:t>Area Agricultural Mechanics Teacher</a:t>
            </a:r>
            <a:endParaRPr lang="en-US" sz="1200" dirty="0" smtClean="0">
              <a:latin typeface="Times New Roman" panose="02020603050405020304" pitchFamily="18" charset="0"/>
              <a:cs typeface="Times New Roman" panose="02020603050405020304" pitchFamily="18" charset="0"/>
            </a:endParaRPr>
          </a:p>
          <a:p>
            <a:pPr algn="ctr"/>
            <a:r>
              <a:rPr lang="en-US" sz="1200" dirty="0" smtClean="0">
                <a:latin typeface="Times New Roman" panose="02020603050405020304" pitchFamily="18" charset="0"/>
                <a:cs typeface="Times New Roman" panose="02020603050405020304" pitchFamily="18" charset="0"/>
              </a:rPr>
              <a:t>North Region Agricultural Education</a:t>
            </a:r>
          </a:p>
        </p:txBody>
      </p:sp>
    </p:spTree>
    <p:extLst>
      <p:ext uri="{BB962C8B-B14F-4D97-AF65-F5344CB8AC3E}">
        <p14:creationId xmlns:p14="http://schemas.microsoft.com/office/powerpoint/2010/main" val="3399609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p:cNvSpPr txBox="1"/>
          <p:nvPr/>
        </p:nvSpPr>
        <p:spPr>
          <a:xfrm>
            <a:off x="4804462" y="4867596"/>
            <a:ext cx="4034737" cy="830997"/>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Service Entrance Panel (SEP)</a:t>
            </a:r>
          </a:p>
          <a:p>
            <a:endParaRPr lang="en-US" sz="1200" dirty="0">
              <a:latin typeface="Times New Roman" panose="02020603050405020304" pitchFamily="18" charset="0"/>
              <a:cs typeface="Times New Roman" panose="02020603050405020304" pitchFamily="18" charset="0"/>
            </a:endParaRPr>
          </a:p>
        </p:txBody>
      </p:sp>
      <p:grpSp>
        <p:nvGrpSpPr>
          <p:cNvPr id="70" name="Group 69"/>
          <p:cNvGrpSpPr/>
          <p:nvPr/>
        </p:nvGrpSpPr>
        <p:grpSpPr>
          <a:xfrm>
            <a:off x="937044" y="80331"/>
            <a:ext cx="7639051" cy="6596063"/>
            <a:chOff x="438149" y="109536"/>
            <a:chExt cx="7639051" cy="6596063"/>
          </a:xfrm>
        </p:grpSpPr>
        <p:sp>
          <p:nvSpPr>
            <p:cNvPr id="2" name="TextBox 1"/>
            <p:cNvSpPr txBox="1"/>
            <p:nvPr/>
          </p:nvSpPr>
          <p:spPr>
            <a:xfrm>
              <a:off x="1714500" y="109536"/>
              <a:ext cx="5105400" cy="769441"/>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Electrical Symbols</a:t>
              </a:r>
              <a:endParaRPr lang="en-US" sz="4400" dirty="0">
                <a:latin typeface="Times New Roman" panose="02020603050405020304" pitchFamily="18" charset="0"/>
                <a:cs typeface="Times New Roman" panose="02020603050405020304" pitchFamily="18" charset="0"/>
              </a:endParaRPr>
            </a:p>
          </p:txBody>
        </p:sp>
        <p:sp>
          <p:nvSpPr>
            <p:cNvPr id="6" name="Oval 5"/>
            <p:cNvSpPr/>
            <p:nvPr/>
          </p:nvSpPr>
          <p:spPr>
            <a:xfrm>
              <a:off x="580126" y="1540877"/>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76400" y="1676400"/>
              <a:ext cx="16002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Ceiling Outlet</a:t>
              </a:r>
              <a:endParaRPr lang="en-US" sz="1600" dirty="0">
                <a:latin typeface="Times New Roman" panose="02020603050405020304" pitchFamily="18" charset="0"/>
                <a:cs typeface="Times New Roman" panose="02020603050405020304" pitchFamily="18" charset="0"/>
              </a:endParaRPr>
            </a:p>
          </p:txBody>
        </p:sp>
        <p:grpSp>
          <p:nvGrpSpPr>
            <p:cNvPr id="69" name="Group 68"/>
            <p:cNvGrpSpPr/>
            <p:nvPr/>
          </p:nvGrpSpPr>
          <p:grpSpPr>
            <a:xfrm>
              <a:off x="634760" y="2424022"/>
              <a:ext cx="867674" cy="155275"/>
              <a:chOff x="634760" y="2424022"/>
              <a:chExt cx="867674" cy="155275"/>
            </a:xfrm>
          </p:grpSpPr>
          <p:sp>
            <p:nvSpPr>
              <p:cNvPr id="8" name="Rectangle 7"/>
              <p:cNvSpPr/>
              <p:nvPr/>
            </p:nvSpPr>
            <p:spPr>
              <a:xfrm>
                <a:off x="634760" y="2424022"/>
                <a:ext cx="867674" cy="155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53734" y="2463559"/>
                <a:ext cx="762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7119" y="2332382"/>
              <a:ext cx="20574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Fluorescent Fixture</a:t>
              </a:r>
              <a:endParaRPr lang="en-US" sz="1600" dirty="0">
                <a:latin typeface="Times New Roman" panose="02020603050405020304" pitchFamily="18" charset="0"/>
                <a:cs typeface="Times New Roman" panose="02020603050405020304" pitchFamily="18" charset="0"/>
              </a:endParaRPr>
            </a:p>
          </p:txBody>
        </p:sp>
        <p:grpSp>
          <p:nvGrpSpPr>
            <p:cNvPr id="52" name="Group 51"/>
            <p:cNvGrpSpPr/>
            <p:nvPr/>
          </p:nvGrpSpPr>
          <p:grpSpPr>
            <a:xfrm>
              <a:off x="557842" y="3296721"/>
              <a:ext cx="669626" cy="457200"/>
              <a:chOff x="533400" y="3459192"/>
              <a:chExt cx="669626" cy="457200"/>
            </a:xfrm>
          </p:grpSpPr>
          <p:sp>
            <p:nvSpPr>
              <p:cNvPr id="17" name="Oval 16"/>
              <p:cNvSpPr/>
              <p:nvPr/>
            </p:nvSpPr>
            <p:spPr>
              <a:xfrm>
                <a:off x="730730" y="3459192"/>
                <a:ext cx="472296" cy="457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H="1">
                <a:off x="533400" y="38100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57842" y="3847367"/>
              <a:ext cx="651654" cy="457200"/>
              <a:chOff x="598098" y="4068792"/>
              <a:chExt cx="651654" cy="457200"/>
            </a:xfrm>
          </p:grpSpPr>
          <p:sp>
            <p:nvSpPr>
              <p:cNvPr id="22" name="Oval 21"/>
              <p:cNvSpPr/>
              <p:nvPr/>
            </p:nvSpPr>
            <p:spPr>
              <a:xfrm>
                <a:off x="777456" y="4068792"/>
                <a:ext cx="472296" cy="457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a:off x="598098" y="4413849"/>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10319" y="41910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50294" y="4360655"/>
              <a:ext cx="666750" cy="486672"/>
              <a:chOff x="544902" y="4652517"/>
              <a:chExt cx="666750" cy="486672"/>
            </a:xfrm>
          </p:grpSpPr>
          <p:cxnSp>
            <p:nvCxnSpPr>
              <p:cNvPr id="28" name="Straight Connector 27"/>
              <p:cNvCxnSpPr/>
              <p:nvPr/>
            </p:nvCxnSpPr>
            <p:spPr>
              <a:xfrm flipH="1">
                <a:off x="544902" y="5023449"/>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739355" y="4652517"/>
                <a:ext cx="472297" cy="486672"/>
                <a:chOff x="2015706" y="4771128"/>
                <a:chExt cx="472297" cy="486672"/>
              </a:xfrm>
            </p:grpSpPr>
            <p:grpSp>
              <p:nvGrpSpPr>
                <p:cNvPr id="43" name="Group 42"/>
                <p:cNvGrpSpPr/>
                <p:nvPr/>
              </p:nvGrpSpPr>
              <p:grpSpPr>
                <a:xfrm>
                  <a:off x="2015706" y="4771128"/>
                  <a:ext cx="460794" cy="473014"/>
                  <a:chOff x="2491236" y="5023449"/>
                  <a:chExt cx="460794" cy="473014"/>
                </a:xfrm>
              </p:grpSpPr>
              <p:sp>
                <p:nvSpPr>
                  <p:cNvPr id="38" name="Oval 37"/>
                  <p:cNvSpPr/>
                  <p:nvPr/>
                </p:nvSpPr>
                <p:spPr>
                  <a:xfrm>
                    <a:off x="2491237" y="5039263"/>
                    <a:ext cx="460793"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491236" y="5023449"/>
                    <a:ext cx="460793" cy="345057"/>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2015707" y="4800600"/>
                  <a:ext cx="472296"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Connector 28"/>
              <p:cNvCxnSpPr/>
              <p:nvPr/>
            </p:nvCxnSpPr>
            <p:spPr>
              <a:xfrm flipH="1">
                <a:off x="557123" y="48006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550294" y="4918183"/>
              <a:ext cx="1006056" cy="483557"/>
              <a:chOff x="551372" y="5303808"/>
              <a:chExt cx="1006056" cy="483557"/>
            </a:xfrm>
          </p:grpSpPr>
          <p:grpSp>
            <p:nvGrpSpPr>
              <p:cNvPr id="30" name="Group 29"/>
              <p:cNvGrpSpPr/>
              <p:nvPr/>
            </p:nvGrpSpPr>
            <p:grpSpPr>
              <a:xfrm>
                <a:off x="551372" y="5303808"/>
                <a:ext cx="651654" cy="457200"/>
                <a:chOff x="598098" y="4068792"/>
                <a:chExt cx="651654" cy="457200"/>
              </a:xfrm>
            </p:grpSpPr>
            <p:sp>
              <p:nvSpPr>
                <p:cNvPr id="31" name="Oval 30"/>
                <p:cNvSpPr/>
                <p:nvPr/>
              </p:nvSpPr>
              <p:spPr>
                <a:xfrm>
                  <a:off x="777456" y="4068792"/>
                  <a:ext cx="472296" cy="457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598098" y="4413849"/>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10319" y="41910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75709" y="5479588"/>
                <a:ext cx="381719"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S</a:t>
                </a:r>
                <a:endParaRPr lang="en-US" sz="1400" dirty="0">
                  <a:latin typeface="Times New Roman" panose="02020603050405020304" pitchFamily="18" charset="0"/>
                  <a:cs typeface="Times New Roman" panose="02020603050405020304" pitchFamily="18" charset="0"/>
                </a:endParaRPr>
              </a:p>
            </p:txBody>
          </p:sp>
        </p:grpSp>
        <p:grpSp>
          <p:nvGrpSpPr>
            <p:cNvPr id="54" name="Group 53"/>
            <p:cNvGrpSpPr/>
            <p:nvPr/>
          </p:nvGrpSpPr>
          <p:grpSpPr>
            <a:xfrm>
              <a:off x="563413" y="5468616"/>
              <a:ext cx="1368725" cy="537505"/>
              <a:chOff x="580126" y="5943600"/>
              <a:chExt cx="1368725" cy="537505"/>
            </a:xfrm>
          </p:grpSpPr>
          <p:grpSp>
            <p:nvGrpSpPr>
              <p:cNvPr id="47" name="Group 46"/>
              <p:cNvGrpSpPr/>
              <p:nvPr/>
            </p:nvGrpSpPr>
            <p:grpSpPr>
              <a:xfrm>
                <a:off x="580126" y="5943600"/>
                <a:ext cx="651654" cy="457200"/>
                <a:chOff x="598098" y="4068792"/>
                <a:chExt cx="651654" cy="457200"/>
              </a:xfrm>
            </p:grpSpPr>
            <p:sp>
              <p:nvSpPr>
                <p:cNvPr id="48" name="Oval 47"/>
                <p:cNvSpPr/>
                <p:nvPr/>
              </p:nvSpPr>
              <p:spPr>
                <a:xfrm>
                  <a:off x="777456" y="4068792"/>
                  <a:ext cx="472296" cy="457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flipH="1">
                  <a:off x="598098" y="4413849"/>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10319" y="41910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189726" y="6173328"/>
                <a:ext cx="759125"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GFCI</a:t>
                </a:r>
                <a:endParaRPr lang="en-US" sz="1400" dirty="0">
                  <a:latin typeface="Times New Roman" panose="02020603050405020304" pitchFamily="18" charset="0"/>
                  <a:cs typeface="Times New Roman" panose="02020603050405020304" pitchFamily="18" charset="0"/>
                </a:endParaRPr>
              </a:p>
            </p:txBody>
          </p:sp>
        </p:grpSp>
        <p:grpSp>
          <p:nvGrpSpPr>
            <p:cNvPr id="62" name="Group 61"/>
            <p:cNvGrpSpPr/>
            <p:nvPr/>
          </p:nvGrpSpPr>
          <p:grpSpPr>
            <a:xfrm>
              <a:off x="580126" y="6057508"/>
              <a:ext cx="997969" cy="499678"/>
              <a:chOff x="564670" y="6175144"/>
              <a:chExt cx="997969" cy="499678"/>
            </a:xfrm>
          </p:grpSpPr>
          <p:grpSp>
            <p:nvGrpSpPr>
              <p:cNvPr id="55" name="Group 54"/>
              <p:cNvGrpSpPr/>
              <p:nvPr/>
            </p:nvGrpSpPr>
            <p:grpSpPr>
              <a:xfrm>
                <a:off x="564670" y="6175144"/>
                <a:ext cx="651654" cy="457200"/>
                <a:chOff x="598098" y="4068792"/>
                <a:chExt cx="651654" cy="457200"/>
              </a:xfrm>
            </p:grpSpPr>
            <p:sp>
              <p:nvSpPr>
                <p:cNvPr id="56" name="Oval 55"/>
                <p:cNvSpPr/>
                <p:nvPr/>
              </p:nvSpPr>
              <p:spPr>
                <a:xfrm>
                  <a:off x="777456" y="4068792"/>
                  <a:ext cx="472296" cy="457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flipH="1">
                  <a:off x="598098" y="4413849"/>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10319" y="41910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1180920" y="6367045"/>
                <a:ext cx="381719"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a:t>
                </a:r>
              </a:p>
            </p:txBody>
          </p:sp>
        </p:grpSp>
        <p:sp>
          <p:nvSpPr>
            <p:cNvPr id="60" name="TextBox 59"/>
            <p:cNvSpPr txBox="1"/>
            <p:nvPr/>
          </p:nvSpPr>
          <p:spPr>
            <a:xfrm>
              <a:off x="1635605" y="3309575"/>
              <a:ext cx="2728463" cy="3308598"/>
            </a:xfrm>
            <a:prstGeom prst="rect">
              <a:avLst/>
            </a:prstGeom>
            <a:noFill/>
          </p:spPr>
          <p:txBody>
            <a:bodyPr wrap="square" rtlCol="0">
              <a:spAutoFit/>
            </a:bodyPr>
            <a:lstStyle/>
            <a:p>
              <a:pPr>
                <a:lnSpc>
                  <a:spcPct val="200000"/>
                </a:lnSpc>
              </a:pPr>
              <a:r>
                <a:rPr lang="en-US" sz="1400" dirty="0" smtClean="0">
                  <a:latin typeface="Times New Roman" panose="02020603050405020304" pitchFamily="18" charset="0"/>
                  <a:cs typeface="Times New Roman" panose="02020603050405020304" pitchFamily="18" charset="0"/>
                </a:rPr>
                <a:t>Single </a:t>
              </a:r>
              <a:r>
                <a:rPr lang="en-US" sz="1400" dirty="0">
                  <a:latin typeface="Times New Roman" panose="02020603050405020304" pitchFamily="18" charset="0"/>
                  <a:cs typeface="Times New Roman" panose="02020603050405020304" pitchFamily="18" charset="0"/>
                </a:rPr>
                <a:t>R</a:t>
              </a:r>
              <a:r>
                <a:rPr lang="en-US" sz="1400" dirty="0" smtClean="0">
                  <a:latin typeface="Times New Roman" panose="02020603050405020304" pitchFamily="18" charset="0"/>
                  <a:cs typeface="Times New Roman" panose="02020603050405020304" pitchFamily="18" charset="0"/>
                </a:rPr>
                <a:t>eceptacle Outlet</a:t>
              </a:r>
            </a:p>
            <a:p>
              <a:pPr>
                <a:lnSpc>
                  <a:spcPct val="200000"/>
                </a:lnSpc>
              </a:pPr>
              <a:r>
                <a:rPr lang="en-US" sz="1400" dirty="0" smtClean="0">
                  <a:latin typeface="Times New Roman" panose="02020603050405020304" pitchFamily="18" charset="0"/>
                  <a:cs typeface="Times New Roman" panose="02020603050405020304" pitchFamily="18" charset="0"/>
                </a:rPr>
                <a:t>Duplex Receptacle Outlet</a:t>
              </a:r>
            </a:p>
            <a:p>
              <a:pPr>
                <a:lnSpc>
                  <a:spcPct val="200000"/>
                </a:lnSpc>
              </a:pPr>
              <a:r>
                <a:rPr lang="en-US" sz="1400" dirty="0" smtClean="0">
                  <a:latin typeface="Times New Roman" panose="02020603050405020304" pitchFamily="18" charset="0"/>
                  <a:cs typeface="Times New Roman" panose="02020603050405020304" pitchFamily="18" charset="0"/>
                </a:rPr>
                <a:t>Duplex Receptacle Outlet</a:t>
              </a:r>
            </a:p>
            <a:p>
              <a:r>
                <a:rPr lang="en-US" sz="1400" dirty="0" smtClean="0">
                  <a:latin typeface="Times New Roman" panose="02020603050405020304" pitchFamily="18" charset="0"/>
                  <a:cs typeface="Times New Roman" panose="02020603050405020304" pitchFamily="18" charset="0"/>
                </a:rPr>
                <a:t>(split wired)</a:t>
              </a:r>
              <a:endParaRPr lang="en-US" sz="1400" dirty="0">
                <a:latin typeface="Times New Roman" panose="02020603050405020304" pitchFamily="18" charset="0"/>
                <a:cs typeface="Times New Roman" panose="02020603050405020304" pitchFamily="18" charset="0"/>
              </a:endParaRPr>
            </a:p>
            <a:p>
              <a:pPr>
                <a:lnSpc>
                  <a:spcPct val="200000"/>
                </a:lnSpc>
              </a:pPr>
              <a:r>
                <a:rPr lang="en-US" sz="1400" dirty="0" smtClean="0">
                  <a:latin typeface="Times New Roman" panose="02020603050405020304" pitchFamily="18" charset="0"/>
                  <a:cs typeface="Times New Roman" panose="02020603050405020304" pitchFamily="18" charset="0"/>
                </a:rPr>
                <a:t>Switched Convenience Outlet</a:t>
              </a:r>
            </a:p>
            <a:p>
              <a:pPr>
                <a:lnSpc>
                  <a:spcPct val="250000"/>
                </a:lnSpc>
              </a:pPr>
              <a:r>
                <a:rPr lang="en-US" sz="1400" dirty="0" smtClean="0">
                  <a:latin typeface="Times New Roman" panose="02020603050405020304" pitchFamily="18" charset="0"/>
                  <a:cs typeface="Times New Roman" panose="02020603050405020304" pitchFamily="18" charset="0"/>
                </a:rPr>
                <a:t>Ground Fault Circuit Interrupter</a:t>
              </a:r>
              <a:endParaRPr lang="en-US" sz="14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pPr>
                <a:lnSpc>
                  <a:spcPct val="200000"/>
                </a:lnSpc>
              </a:pPr>
              <a:r>
                <a:rPr lang="en-US" sz="1400" dirty="0" smtClean="0">
                  <a:latin typeface="Times New Roman" panose="02020603050405020304" pitchFamily="18" charset="0"/>
                  <a:cs typeface="Times New Roman" panose="02020603050405020304" pitchFamily="18" charset="0"/>
                </a:rPr>
                <a:t>GFCI Protected Outlet</a:t>
              </a:r>
            </a:p>
          </p:txBody>
        </p:sp>
        <p:grpSp>
          <p:nvGrpSpPr>
            <p:cNvPr id="68" name="Group 67"/>
            <p:cNvGrpSpPr/>
            <p:nvPr/>
          </p:nvGrpSpPr>
          <p:grpSpPr>
            <a:xfrm>
              <a:off x="438149" y="878977"/>
              <a:ext cx="7639051" cy="5826622"/>
              <a:chOff x="438149" y="878977"/>
              <a:chExt cx="7639051" cy="5826622"/>
            </a:xfrm>
          </p:grpSpPr>
          <p:grpSp>
            <p:nvGrpSpPr>
              <p:cNvPr id="61" name="Group 60"/>
              <p:cNvGrpSpPr/>
              <p:nvPr/>
            </p:nvGrpSpPr>
            <p:grpSpPr>
              <a:xfrm>
                <a:off x="457199" y="893177"/>
                <a:ext cx="3810001" cy="5812422"/>
                <a:chOff x="457199" y="893177"/>
                <a:chExt cx="3582119" cy="5812422"/>
              </a:xfrm>
            </p:grpSpPr>
            <p:sp>
              <p:nvSpPr>
                <p:cNvPr id="14" name="Rectangle 13"/>
                <p:cNvSpPr/>
                <p:nvPr/>
              </p:nvSpPr>
              <p:spPr>
                <a:xfrm>
                  <a:off x="457199" y="2795882"/>
                  <a:ext cx="3582118"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893177"/>
                  <a:ext cx="3582118"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 y="893177"/>
                  <a:ext cx="3582118"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199" y="2799380"/>
                  <a:ext cx="3582119" cy="39062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4267199" y="893177"/>
                <a:ext cx="3810001" cy="5812421"/>
                <a:chOff x="457199" y="893177"/>
                <a:chExt cx="3582119" cy="5812421"/>
              </a:xfrm>
            </p:grpSpPr>
            <p:sp>
              <p:nvSpPr>
                <p:cNvPr id="64" name="Rectangle 63"/>
                <p:cNvSpPr/>
                <p:nvPr/>
              </p:nvSpPr>
              <p:spPr>
                <a:xfrm>
                  <a:off x="457199" y="893177"/>
                  <a:ext cx="3582118"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57200" y="893177"/>
                  <a:ext cx="3582118" cy="36138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57199" y="4507002"/>
                  <a:ext cx="3582118" cy="369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57199" y="4507001"/>
                  <a:ext cx="3582119" cy="2198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38149" y="878977"/>
                <a:ext cx="189961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Lighting Outlets </a:t>
                </a:r>
                <a:endParaRPr lang="en-US" dirty="0">
                  <a:latin typeface="Times New Roman" panose="02020603050405020304" pitchFamily="18" charset="0"/>
                  <a:cs typeface="Times New Roman" panose="02020603050405020304" pitchFamily="18" charset="0"/>
                </a:endParaRPr>
              </a:p>
            </p:txBody>
          </p:sp>
        </p:grpSp>
        <p:sp>
          <p:nvSpPr>
            <p:cNvPr id="16" name="TextBox 15"/>
            <p:cNvSpPr txBox="1"/>
            <p:nvPr/>
          </p:nvSpPr>
          <p:spPr>
            <a:xfrm>
              <a:off x="457200" y="2837398"/>
              <a:ext cx="2467874"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Receptacle Outlets</a:t>
              </a:r>
              <a:endParaRPr lang="en-US" sz="1600" dirty="0">
                <a:latin typeface="Times New Roman" panose="02020603050405020304" pitchFamily="18" charset="0"/>
                <a:cs typeface="Times New Roman" panose="02020603050405020304" pitchFamily="18" charset="0"/>
              </a:endParaRPr>
            </a:p>
          </p:txBody>
        </p:sp>
      </p:grpSp>
      <p:sp>
        <p:nvSpPr>
          <p:cNvPr id="71" name="TextBox 70"/>
          <p:cNvSpPr txBox="1"/>
          <p:nvPr/>
        </p:nvSpPr>
        <p:spPr>
          <a:xfrm>
            <a:off x="4773284" y="863972"/>
            <a:ext cx="189961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Switch Outlets</a:t>
            </a:r>
            <a:endParaRPr lang="en-US" dirty="0">
              <a:latin typeface="Times New Roman" panose="02020603050405020304" pitchFamily="18" charset="0"/>
              <a:cs typeface="Times New Roman" panose="02020603050405020304" pitchFamily="18" charset="0"/>
            </a:endParaRPr>
          </a:p>
        </p:txBody>
      </p:sp>
      <p:sp>
        <p:nvSpPr>
          <p:cNvPr id="72" name="TextBox 71"/>
          <p:cNvSpPr txBox="1"/>
          <p:nvPr/>
        </p:nvSpPr>
        <p:spPr>
          <a:xfrm>
            <a:off x="4937185" y="1262714"/>
            <a:ext cx="3276600" cy="3108543"/>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S	</a:t>
            </a:r>
            <a:r>
              <a:rPr lang="en-US" sz="2000" dirty="0" smtClean="0">
                <a:latin typeface="Times New Roman" panose="02020603050405020304" pitchFamily="18" charset="0"/>
                <a:cs typeface="Times New Roman" panose="02020603050405020304" pitchFamily="18" charset="0"/>
              </a:rPr>
              <a:t>Single Pole Switch</a:t>
            </a:r>
          </a:p>
          <a:p>
            <a:pPr>
              <a:lnSpc>
                <a:spcPct val="150000"/>
              </a:lnSpc>
            </a:pPr>
            <a:r>
              <a:rPr lang="en-US" sz="2800" dirty="0" smtClean="0">
                <a:latin typeface="Times New Roman" panose="02020603050405020304" pitchFamily="18" charset="0"/>
                <a:cs typeface="Times New Roman" panose="02020603050405020304" pitchFamily="18" charset="0"/>
              </a:rPr>
              <a:t>S</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Double Pole Switch</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S</a:t>
            </a:r>
            <a:r>
              <a:rPr lang="en-US" sz="2800" baseline="-25000" dirty="0" smtClean="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Three-Way Switch</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S</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Four-Way Switch</a:t>
            </a: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Motor Switch</a:t>
            </a:r>
            <a:endParaRPr lang="en-US" sz="2800" dirty="0">
              <a:latin typeface="Times New Roman" panose="02020603050405020304" pitchFamily="18" charset="0"/>
              <a:cs typeface="Times New Roman" panose="02020603050405020304" pitchFamily="18" charset="0"/>
            </a:endParaRPr>
          </a:p>
        </p:txBody>
      </p:sp>
      <p:sp>
        <p:nvSpPr>
          <p:cNvPr id="73" name="Oval 72"/>
          <p:cNvSpPr/>
          <p:nvPr/>
        </p:nvSpPr>
        <p:spPr>
          <a:xfrm>
            <a:off x="4937185" y="3724716"/>
            <a:ext cx="473015" cy="43850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4961089" y="3755704"/>
            <a:ext cx="449111"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M</a:t>
            </a:r>
            <a:endParaRPr lang="en-US" dirty="0">
              <a:latin typeface="Times New Roman" panose="02020603050405020304" pitchFamily="18" charset="0"/>
              <a:cs typeface="Times New Roman" panose="02020603050405020304" pitchFamily="18" charset="0"/>
            </a:endParaRPr>
          </a:p>
        </p:txBody>
      </p:sp>
      <p:sp>
        <p:nvSpPr>
          <p:cNvPr id="75" name="TextBox 74"/>
          <p:cNvSpPr txBox="1"/>
          <p:nvPr/>
        </p:nvSpPr>
        <p:spPr>
          <a:xfrm>
            <a:off x="4772562" y="4485410"/>
            <a:ext cx="3803531"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Service Entrance Panels</a:t>
            </a:r>
            <a:endParaRPr lang="en-US" dirty="0">
              <a:latin typeface="Times New Roman" panose="02020603050405020304" pitchFamily="18" charset="0"/>
              <a:cs typeface="Times New Roman" panose="02020603050405020304" pitchFamily="18" charset="0"/>
            </a:endParaRPr>
          </a:p>
        </p:txBody>
      </p:sp>
      <p:sp>
        <p:nvSpPr>
          <p:cNvPr id="76" name="Rectangle 75"/>
          <p:cNvSpPr/>
          <p:nvPr/>
        </p:nvSpPr>
        <p:spPr>
          <a:xfrm>
            <a:off x="4851459" y="5064423"/>
            <a:ext cx="854015" cy="334992"/>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900880" y="5590490"/>
            <a:ext cx="3546893" cy="1015663"/>
          </a:xfrm>
          <a:prstGeom prst="rect">
            <a:avLst/>
          </a:prstGeom>
          <a:noFill/>
          <a:ln w="38100" cmpd="dbl">
            <a:solidFill>
              <a:schemeClr val="tx1"/>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For more Information on Electrical Symbols:</a:t>
            </a:r>
          </a:p>
          <a:p>
            <a:r>
              <a:rPr lang="en-US" sz="1200" dirty="0">
                <a:latin typeface="Times New Roman" panose="02020603050405020304" pitchFamily="18" charset="0"/>
                <a:cs typeface="Times New Roman" panose="02020603050405020304" pitchFamily="18" charset="0"/>
              </a:rPr>
              <a:t>AAVIM Electrical Wiring </a:t>
            </a:r>
          </a:p>
          <a:p>
            <a:r>
              <a:rPr lang="en-US" sz="1200" dirty="0">
                <a:latin typeface="Times New Roman" panose="02020603050405020304" pitchFamily="18" charset="0"/>
                <a:cs typeface="Times New Roman" panose="02020603050405020304" pitchFamily="18" charset="0"/>
              </a:rPr>
              <a:t>AAVIM Electrical Controls</a:t>
            </a:r>
          </a:p>
          <a:p>
            <a:r>
              <a:rPr lang="en-US" sz="1200" dirty="0">
                <a:latin typeface="Times New Roman" panose="02020603050405020304" pitchFamily="18" charset="0"/>
                <a:cs typeface="Times New Roman" panose="02020603050405020304" pitchFamily="18" charset="0"/>
              </a:rPr>
              <a:t>Rural Electricity Resource Councils Agricultural Wiring Handbook </a:t>
            </a:r>
          </a:p>
        </p:txBody>
      </p:sp>
    </p:spTree>
    <p:extLst>
      <p:ext uri="{BB962C8B-B14F-4D97-AF65-F5344CB8AC3E}">
        <p14:creationId xmlns:p14="http://schemas.microsoft.com/office/powerpoint/2010/main" val="4034616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01160" y="3200400"/>
            <a:ext cx="4724400" cy="990600"/>
            <a:chOff x="2286000" y="4947304"/>
            <a:chExt cx="3578308" cy="620990"/>
          </a:xfrm>
        </p:grpSpPr>
        <p:grpSp>
          <p:nvGrpSpPr>
            <p:cNvPr id="3" name="Group 2"/>
            <p:cNvGrpSpPr/>
            <p:nvPr/>
          </p:nvGrpSpPr>
          <p:grpSpPr>
            <a:xfrm rot="16200000">
              <a:off x="5218806" y="4855026"/>
              <a:ext cx="457200" cy="805547"/>
              <a:chOff x="3886200" y="3810000"/>
              <a:chExt cx="609600" cy="797926"/>
            </a:xfrm>
          </p:grpSpPr>
          <p:sp>
            <p:nvSpPr>
              <p:cNvPr id="14" name="Oval 13"/>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43400" y="3866002"/>
                <a:ext cx="0" cy="741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rot="16200000">
              <a:off x="3133295" y="4867705"/>
              <a:ext cx="457199" cy="780190"/>
              <a:chOff x="3886200" y="3810000"/>
              <a:chExt cx="609600" cy="797926"/>
            </a:xfrm>
          </p:grpSpPr>
          <p:sp>
            <p:nvSpPr>
              <p:cNvPr id="11" name="Oval 10"/>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V="1">
                <a:off x="3972438" y="4236964"/>
                <a:ext cx="74192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2286000" y="4947304"/>
              <a:ext cx="35783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0" y="5562600"/>
              <a:ext cx="35783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50180" y="4947304"/>
              <a:ext cx="0" cy="1961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50179" y="5372100"/>
              <a:ext cx="0" cy="1961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51990" y="4947307"/>
              <a:ext cx="0" cy="1961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51990" y="5372100"/>
              <a:ext cx="0" cy="1961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2423388" y="959131"/>
            <a:ext cx="4221023" cy="400110"/>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 Two Parallel Receptacles</a:t>
            </a:r>
            <a:endParaRPr lang="en-US" sz="2000" dirty="0">
              <a:latin typeface="Times New Roman" pitchFamily="18" charset="0"/>
              <a:cs typeface="Times New Roman" pitchFamily="18" charset="0"/>
            </a:endParaRPr>
          </a:p>
        </p:txBody>
      </p:sp>
      <p:sp>
        <p:nvSpPr>
          <p:cNvPr id="18" name="TextBox 17"/>
          <p:cNvSpPr txBox="1"/>
          <p:nvPr/>
        </p:nvSpPr>
        <p:spPr>
          <a:xfrm>
            <a:off x="838200" y="304800"/>
            <a:ext cx="73914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Ladder Diagram – “Ladder Logic”</a:t>
            </a:r>
            <a:endParaRPr 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09600" y="1981200"/>
            <a:ext cx="274130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Source Conductor – ungrounded “HOT”</a:t>
            </a:r>
            <a:endParaRPr lang="en-US" dirty="0">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a:off x="2209800" y="2590800"/>
            <a:ext cx="6096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57800" y="2316916"/>
            <a:ext cx="13716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Duplex Receptacles</a:t>
            </a:r>
            <a:endParaRPr lang="en-US" dirty="0">
              <a:latin typeface="Times New Roman" panose="02020603050405020304" pitchFamily="18" charset="0"/>
              <a:cs typeface="Times New Roman" panose="02020603050405020304" pitchFamily="18" charset="0"/>
            </a:endParaRPr>
          </a:p>
        </p:txBody>
      </p:sp>
      <p:cxnSp>
        <p:nvCxnSpPr>
          <p:cNvPr id="24" name="Straight Arrow Connector 23"/>
          <p:cNvCxnSpPr>
            <a:stCxn id="22" idx="1"/>
          </p:cNvCxnSpPr>
          <p:nvPr/>
        </p:nvCxnSpPr>
        <p:spPr>
          <a:xfrm flipH="1">
            <a:off x="3695202" y="2640082"/>
            <a:ext cx="1562598" cy="7889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410200" y="2963247"/>
            <a:ext cx="333151" cy="3936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95841" y="4941332"/>
            <a:ext cx="51816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Grounded Conductor – “Neutral” return to source</a:t>
            </a:r>
            <a:endParaRPr lang="en-US" dirty="0">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H="1" flipV="1">
            <a:off x="3886200" y="4267200"/>
            <a:ext cx="647700" cy="6741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523053" y="2963246"/>
            <a:ext cx="457200" cy="1303953"/>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04800" y="4419600"/>
            <a:ext cx="16002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Service Entrance Panel</a:t>
            </a:r>
            <a:endParaRPr lang="en-US" dirty="0">
              <a:latin typeface="Times New Roman" panose="02020603050405020304" pitchFamily="18" charset="0"/>
              <a:cs typeface="Times New Roman" panose="02020603050405020304" pitchFamily="18" charset="0"/>
            </a:endParaRPr>
          </a:p>
        </p:txBody>
      </p:sp>
      <p:cxnSp>
        <p:nvCxnSpPr>
          <p:cNvPr id="33" name="Straight Arrow Connector 32"/>
          <p:cNvCxnSpPr/>
          <p:nvPr/>
        </p:nvCxnSpPr>
        <p:spPr>
          <a:xfrm flipV="1">
            <a:off x="685800" y="4034516"/>
            <a:ext cx="762000" cy="3850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805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rot="16200000">
            <a:off x="8138152" y="2012882"/>
            <a:ext cx="609600" cy="932590"/>
            <a:chOff x="3886200" y="3810000"/>
            <a:chExt cx="609600" cy="797926"/>
          </a:xfrm>
        </p:grpSpPr>
        <p:sp>
          <p:nvSpPr>
            <p:cNvPr id="20" name="Oval 19"/>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43400" y="3866002"/>
              <a:ext cx="0" cy="741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228600" y="228600"/>
            <a:ext cx="8686800" cy="4583356"/>
            <a:chOff x="228600" y="228600"/>
            <a:chExt cx="8686800" cy="4583356"/>
          </a:xfrm>
        </p:grpSpPr>
        <p:sp>
          <p:nvSpPr>
            <p:cNvPr id="2" name="Rectangle 1"/>
            <p:cNvSpPr/>
            <p:nvPr/>
          </p:nvSpPr>
          <p:spPr>
            <a:xfrm>
              <a:off x="228600" y="228600"/>
              <a:ext cx="86868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8200" y="1311721"/>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886200" y="3879366"/>
              <a:ext cx="609600" cy="932590"/>
              <a:chOff x="3886200" y="3810000"/>
              <a:chExt cx="609600" cy="797926"/>
            </a:xfrm>
          </p:grpSpPr>
          <p:sp>
            <p:nvSpPr>
              <p:cNvPr id="4" name="Oval 3"/>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43400" y="3866002"/>
                <a:ext cx="0" cy="741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1269507" y="3346882"/>
              <a:ext cx="2601157" cy="870314"/>
            </a:xfrm>
            <a:custGeom>
              <a:avLst/>
              <a:gdLst>
                <a:gd name="connsiteX0" fmla="*/ 0 w 2601157"/>
                <a:gd name="connsiteY0" fmla="*/ 0 h 870314"/>
                <a:gd name="connsiteX1" fmla="*/ 781235 w 2601157"/>
                <a:gd name="connsiteY1" fmla="*/ 772357 h 870314"/>
                <a:gd name="connsiteX2" fmla="*/ 2601157 w 2601157"/>
                <a:gd name="connsiteY2" fmla="*/ 834501 h 870314"/>
              </a:gdLst>
              <a:ahLst/>
              <a:cxnLst>
                <a:cxn ang="0">
                  <a:pos x="connsiteX0" y="connsiteY0"/>
                </a:cxn>
                <a:cxn ang="0">
                  <a:pos x="connsiteX1" y="connsiteY1"/>
                </a:cxn>
                <a:cxn ang="0">
                  <a:pos x="connsiteX2" y="connsiteY2"/>
                </a:cxn>
              </a:cxnLst>
              <a:rect l="l" t="t" r="r" b="b"/>
              <a:pathLst>
                <a:path w="2601157" h="870314">
                  <a:moveTo>
                    <a:pt x="0" y="0"/>
                  </a:moveTo>
                  <a:cubicBezTo>
                    <a:pt x="173854" y="316636"/>
                    <a:pt x="347709" y="633273"/>
                    <a:pt x="781235" y="772357"/>
                  </a:cubicBezTo>
                  <a:cubicBezTo>
                    <a:pt x="1214761" y="911441"/>
                    <a:pt x="1907959" y="872971"/>
                    <a:pt x="2601157" y="83450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228599" y="5638800"/>
            <a:ext cx="8680647" cy="1107996"/>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Two, parallel, 120 volt duplex receptacles.</a:t>
            </a:r>
          </a:p>
          <a:p>
            <a:r>
              <a:rPr lang="en-US" sz="1600" dirty="0" smtClean="0">
                <a:latin typeface="Times New Roman" panose="02020603050405020304" pitchFamily="18" charset="0"/>
                <a:cs typeface="Times New Roman" panose="02020603050405020304" pitchFamily="18" charset="0"/>
              </a:rPr>
              <a:t>Load calculations in accordance with NEC 220.14(I) : 180 Volt-amps (VA) / single or multiple receptacle mounted on one yoke. </a:t>
            </a:r>
          </a:p>
          <a:p>
            <a:r>
              <a:rPr lang="en-US" sz="1600" dirty="0" smtClean="0">
                <a:latin typeface="Times New Roman" panose="02020603050405020304" pitchFamily="18" charset="0"/>
                <a:cs typeface="Times New Roman" panose="02020603050405020304" pitchFamily="18" charset="0"/>
              </a:rPr>
              <a:t>W=VA : 180VA (watts) ÷ 120 Volts = 1.5 Amps/duplex receptacle = 3 amp load</a:t>
            </a:r>
            <a:endParaRPr lang="en-US" sz="1600" dirty="0">
              <a:latin typeface="Times New Roman" panose="02020603050405020304" pitchFamily="18" charset="0"/>
              <a:cs typeface="Times New Roman" panose="02020603050405020304" pitchFamily="18" charset="0"/>
            </a:endParaRPr>
          </a:p>
        </p:txBody>
      </p:sp>
      <p:sp>
        <p:nvSpPr>
          <p:cNvPr id="29" name="Freeform 28"/>
          <p:cNvSpPr/>
          <p:nvPr/>
        </p:nvSpPr>
        <p:spPr>
          <a:xfrm>
            <a:off x="4199138" y="2473035"/>
            <a:ext cx="3790765" cy="1397629"/>
          </a:xfrm>
          <a:custGeom>
            <a:avLst/>
            <a:gdLst>
              <a:gd name="connsiteX0" fmla="*/ 0 w 3790765"/>
              <a:gd name="connsiteY0" fmla="*/ 1397629 h 1397629"/>
              <a:gd name="connsiteX1" fmla="*/ 1882066 w 3790765"/>
              <a:gd name="connsiteY1" fmla="*/ 216899 h 1397629"/>
              <a:gd name="connsiteX2" fmla="*/ 3790765 w 3790765"/>
              <a:gd name="connsiteY2" fmla="*/ 3835 h 1397629"/>
            </a:gdLst>
            <a:ahLst/>
            <a:cxnLst>
              <a:cxn ang="0">
                <a:pos x="connsiteX0" y="connsiteY0"/>
              </a:cxn>
              <a:cxn ang="0">
                <a:pos x="connsiteX1" y="connsiteY1"/>
              </a:cxn>
              <a:cxn ang="0">
                <a:pos x="connsiteX2" y="connsiteY2"/>
              </a:cxn>
            </a:cxnLst>
            <a:rect l="l" t="t" r="r" b="b"/>
            <a:pathLst>
              <a:path w="3790765" h="1397629">
                <a:moveTo>
                  <a:pt x="0" y="1397629"/>
                </a:moveTo>
                <a:cubicBezTo>
                  <a:pt x="625136" y="923413"/>
                  <a:pt x="1250272" y="449198"/>
                  <a:pt x="1882066" y="216899"/>
                </a:cubicBezTo>
                <a:cubicBezTo>
                  <a:pt x="2513860" y="-15400"/>
                  <a:pt x="3152312" y="-5783"/>
                  <a:pt x="3790765" y="383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2286000" y="4947304"/>
            <a:ext cx="3578308" cy="620990"/>
            <a:chOff x="2286000" y="4947304"/>
            <a:chExt cx="3578308" cy="620990"/>
          </a:xfrm>
        </p:grpSpPr>
        <p:grpSp>
          <p:nvGrpSpPr>
            <p:cNvPr id="30" name="Group 29"/>
            <p:cNvGrpSpPr/>
            <p:nvPr/>
          </p:nvGrpSpPr>
          <p:grpSpPr>
            <a:xfrm rot="16200000">
              <a:off x="5218806" y="4855026"/>
              <a:ext cx="457200" cy="805547"/>
              <a:chOff x="3886200" y="3810000"/>
              <a:chExt cx="609600" cy="797926"/>
            </a:xfrm>
          </p:grpSpPr>
          <p:sp>
            <p:nvSpPr>
              <p:cNvPr id="31" name="Oval 30"/>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343400" y="3866002"/>
                <a:ext cx="0" cy="741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rot="16200000">
              <a:off x="3133295" y="4867705"/>
              <a:ext cx="457199" cy="780190"/>
              <a:chOff x="3886200" y="3810000"/>
              <a:chExt cx="609600" cy="797926"/>
            </a:xfrm>
          </p:grpSpPr>
          <p:sp>
            <p:nvSpPr>
              <p:cNvPr id="35" name="Oval 34"/>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43400" y="3866002"/>
                <a:ext cx="0" cy="741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a:off x="2286000" y="4947304"/>
              <a:ext cx="35783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86000" y="5562600"/>
              <a:ext cx="35783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50180" y="4947304"/>
              <a:ext cx="0" cy="1961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850179" y="5372100"/>
              <a:ext cx="0" cy="1961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51990" y="4947307"/>
              <a:ext cx="0" cy="1961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51990" y="5372100"/>
              <a:ext cx="0" cy="19619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981200" y="533400"/>
            <a:ext cx="56388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Floor Plan: Indicates how conductors should be sourced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023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76200" y="228600"/>
            <a:ext cx="8458200" cy="5766807"/>
            <a:chOff x="76200" y="228600"/>
            <a:chExt cx="8458200" cy="5766807"/>
          </a:xfrm>
        </p:grpSpPr>
        <p:sp>
          <p:nvSpPr>
            <p:cNvPr id="4" name="Rectangle 3"/>
            <p:cNvSpPr/>
            <p:nvPr/>
          </p:nvSpPr>
          <p:spPr>
            <a:xfrm>
              <a:off x="1981200" y="2133600"/>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733800" y="2301731"/>
              <a:ext cx="914400" cy="1600200"/>
              <a:chOff x="7656575" y="2177845"/>
              <a:chExt cx="914400" cy="1600200"/>
            </a:xfrm>
          </p:grpSpPr>
          <p:sp>
            <p:nvSpPr>
              <p:cNvPr id="6" name="Oval 5"/>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656575" y="2177845"/>
                <a:ext cx="914400" cy="1600200"/>
                <a:chOff x="7504175" y="2025445"/>
                <a:chExt cx="914400" cy="1600200"/>
              </a:xfrm>
            </p:grpSpPr>
            <p:grpSp>
              <p:nvGrpSpPr>
                <p:cNvPr id="8" name="Group 83"/>
                <p:cNvGrpSpPr/>
                <p:nvPr/>
              </p:nvGrpSpPr>
              <p:grpSpPr>
                <a:xfrm>
                  <a:off x="7626095" y="2851355"/>
                  <a:ext cx="670560" cy="567813"/>
                  <a:chOff x="1600200" y="2057400"/>
                  <a:chExt cx="838200" cy="838200"/>
                </a:xfrm>
                <a:noFill/>
              </p:grpSpPr>
              <p:sp>
                <p:nvSpPr>
                  <p:cNvPr id="28" name="Oval 27"/>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30"/>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4"/>
                <p:cNvGrpSpPr/>
                <p:nvPr/>
              </p:nvGrpSpPr>
              <p:grpSpPr>
                <a:xfrm>
                  <a:off x="7626095" y="2231922"/>
                  <a:ext cx="670560" cy="567813"/>
                  <a:chOff x="1600200" y="2057400"/>
                  <a:chExt cx="838200" cy="838200"/>
                </a:xfrm>
                <a:noFill/>
              </p:grpSpPr>
              <p:sp>
                <p:nvSpPr>
                  <p:cNvPr id="24" name="Oval 23"/>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lay 26"/>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8"/>
                <p:cNvGrpSpPr/>
                <p:nvPr/>
              </p:nvGrpSpPr>
              <p:grpSpPr>
                <a:xfrm>
                  <a:off x="7748015" y="2025445"/>
                  <a:ext cx="426720" cy="206477"/>
                  <a:chOff x="3810000" y="1676400"/>
                  <a:chExt cx="533400" cy="381000"/>
                </a:xfrm>
                <a:noFill/>
              </p:grpSpPr>
              <p:sp>
                <p:nvSpPr>
                  <p:cNvPr id="21" name="Round Same Side Corner Rectangle 20"/>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4"/>
                <p:cNvGrpSpPr/>
                <p:nvPr/>
              </p:nvGrpSpPr>
              <p:grpSpPr>
                <a:xfrm rot="10800000">
                  <a:off x="7748015" y="3419168"/>
                  <a:ext cx="426720" cy="206477"/>
                  <a:chOff x="3810000" y="1676400"/>
                  <a:chExt cx="533400" cy="381000"/>
                </a:xfrm>
                <a:noFill/>
              </p:grpSpPr>
              <p:sp>
                <p:nvSpPr>
                  <p:cNvPr id="18" name="Round Same Side Corner Rectangle 17"/>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ame Side Corner Rectangle 15"/>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Same Side Corner Rectangle 16"/>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p:cNvSpPr/>
            <p:nvPr/>
          </p:nvSpPr>
          <p:spPr>
            <a:xfrm>
              <a:off x="5943600" y="2111231"/>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620000" y="2260436"/>
              <a:ext cx="914400" cy="1600200"/>
              <a:chOff x="7656575" y="2177845"/>
              <a:chExt cx="914400" cy="1600200"/>
            </a:xfrm>
          </p:grpSpPr>
          <p:sp>
            <p:nvSpPr>
              <p:cNvPr id="34" name="Oval 33"/>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656575" y="2177845"/>
                <a:ext cx="914400" cy="1600200"/>
                <a:chOff x="7504175" y="2025445"/>
                <a:chExt cx="914400" cy="1600200"/>
              </a:xfrm>
            </p:grpSpPr>
            <p:grpSp>
              <p:nvGrpSpPr>
                <p:cNvPr id="36" name="Group 83"/>
                <p:cNvGrpSpPr/>
                <p:nvPr/>
              </p:nvGrpSpPr>
              <p:grpSpPr>
                <a:xfrm>
                  <a:off x="7626095" y="2851355"/>
                  <a:ext cx="670560" cy="567813"/>
                  <a:chOff x="1600200" y="2057400"/>
                  <a:chExt cx="838200" cy="838200"/>
                </a:xfrm>
                <a:noFill/>
              </p:grpSpPr>
              <p:sp>
                <p:nvSpPr>
                  <p:cNvPr id="56" name="Oval 55"/>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84"/>
                <p:cNvGrpSpPr/>
                <p:nvPr/>
              </p:nvGrpSpPr>
              <p:grpSpPr>
                <a:xfrm>
                  <a:off x="7626095" y="2231922"/>
                  <a:ext cx="670560" cy="567813"/>
                  <a:chOff x="1600200" y="2057400"/>
                  <a:chExt cx="838200" cy="838200"/>
                </a:xfrm>
                <a:noFill/>
              </p:grpSpPr>
              <p:sp>
                <p:nvSpPr>
                  <p:cNvPr id="52" name="Oval 51"/>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elay 54"/>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98"/>
                <p:cNvGrpSpPr/>
                <p:nvPr/>
              </p:nvGrpSpPr>
              <p:grpSpPr>
                <a:xfrm>
                  <a:off x="7748015" y="2025445"/>
                  <a:ext cx="426720" cy="206477"/>
                  <a:chOff x="3810000" y="1676400"/>
                  <a:chExt cx="533400" cy="381000"/>
                </a:xfrm>
                <a:noFill/>
              </p:grpSpPr>
              <p:sp>
                <p:nvSpPr>
                  <p:cNvPr id="49" name="Round Same Side Corner Rectangle 48"/>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04"/>
                <p:cNvGrpSpPr/>
                <p:nvPr/>
              </p:nvGrpSpPr>
              <p:grpSpPr>
                <a:xfrm rot="10800000">
                  <a:off x="7748015" y="3419168"/>
                  <a:ext cx="426720" cy="206477"/>
                  <a:chOff x="3810000" y="1676400"/>
                  <a:chExt cx="533400" cy="381000"/>
                </a:xfrm>
                <a:noFill/>
              </p:grpSpPr>
              <p:sp>
                <p:nvSpPr>
                  <p:cNvPr id="46" name="Round Same Side Corner Rectangle 45"/>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nip Same Side Corner Rectangle 43"/>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nip Same Side Corner Rectangle 44"/>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Rectangle 59"/>
            <p:cNvSpPr/>
            <p:nvPr/>
          </p:nvSpPr>
          <p:spPr>
            <a:xfrm>
              <a:off x="2530876" y="381000"/>
              <a:ext cx="152400" cy="173023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6200" y="762000"/>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09600" y="228600"/>
              <a:ext cx="2073676"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09600" y="381000"/>
              <a:ext cx="152400" cy="381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514600" y="4114800"/>
              <a:ext cx="152400" cy="173023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513564" y="5823967"/>
              <a:ext cx="4167626" cy="1714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528789" y="4108651"/>
              <a:ext cx="152400" cy="173023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793289" y="2121763"/>
              <a:ext cx="727969" cy="1003177"/>
            </a:xfrm>
            <a:custGeom>
              <a:avLst/>
              <a:gdLst>
                <a:gd name="connsiteX0" fmla="*/ 727969 w 727969"/>
                <a:gd name="connsiteY0" fmla="*/ 0 h 1003177"/>
                <a:gd name="connsiteX1" fmla="*/ 541538 w 727969"/>
                <a:gd name="connsiteY1" fmla="*/ 506027 h 1003177"/>
                <a:gd name="connsiteX2" fmla="*/ 0 w 727969"/>
                <a:gd name="connsiteY2" fmla="*/ 1003177 h 1003177"/>
              </a:gdLst>
              <a:ahLst/>
              <a:cxnLst>
                <a:cxn ang="0">
                  <a:pos x="connsiteX0" y="connsiteY0"/>
                </a:cxn>
                <a:cxn ang="0">
                  <a:pos x="connsiteX1" y="connsiteY1"/>
                </a:cxn>
                <a:cxn ang="0">
                  <a:pos x="connsiteX2" y="connsiteY2"/>
                </a:cxn>
              </a:cxnLst>
              <a:rect l="l" t="t" r="r" b="b"/>
              <a:pathLst>
                <a:path w="727969" h="1003177">
                  <a:moveTo>
                    <a:pt x="727969" y="0"/>
                  </a:moveTo>
                  <a:cubicBezTo>
                    <a:pt x="695417" y="169415"/>
                    <a:pt x="662866" y="338831"/>
                    <a:pt x="541538" y="506027"/>
                  </a:cubicBezTo>
                  <a:cubicBezTo>
                    <a:pt x="420210" y="673223"/>
                    <a:pt x="210105" y="838200"/>
                    <a:pt x="0" y="1003177"/>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1669002" y="3441327"/>
              <a:ext cx="861134" cy="651279"/>
            </a:xfrm>
            <a:custGeom>
              <a:avLst/>
              <a:gdLst>
                <a:gd name="connsiteX0" fmla="*/ 861134 w 861134"/>
                <a:gd name="connsiteY0" fmla="*/ 651279 h 651279"/>
                <a:gd name="connsiteX1" fmla="*/ 506027 w 861134"/>
                <a:gd name="connsiteY1" fmla="*/ 47597 h 651279"/>
                <a:gd name="connsiteX2" fmla="*/ 0 w 861134"/>
                <a:gd name="connsiteY2" fmla="*/ 83108 h 651279"/>
              </a:gdLst>
              <a:ahLst/>
              <a:cxnLst>
                <a:cxn ang="0">
                  <a:pos x="connsiteX0" y="connsiteY0"/>
                </a:cxn>
                <a:cxn ang="0">
                  <a:pos x="connsiteX1" y="connsiteY1"/>
                </a:cxn>
                <a:cxn ang="0">
                  <a:pos x="connsiteX2" y="connsiteY2"/>
                </a:cxn>
              </a:cxnLst>
              <a:rect l="l" t="t" r="r" b="b"/>
              <a:pathLst>
                <a:path w="861134" h="651279">
                  <a:moveTo>
                    <a:pt x="861134" y="651279"/>
                  </a:moveTo>
                  <a:cubicBezTo>
                    <a:pt x="755341" y="396785"/>
                    <a:pt x="649549" y="142292"/>
                    <a:pt x="506027" y="47597"/>
                  </a:cubicBezTo>
                  <a:cubicBezTo>
                    <a:pt x="362505" y="-47098"/>
                    <a:pt x="181252" y="18005"/>
                    <a:pt x="0" y="8310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2539186" y="2130641"/>
              <a:ext cx="168503" cy="790112"/>
            </a:xfrm>
            <a:custGeom>
              <a:avLst/>
              <a:gdLst>
                <a:gd name="connsiteX0" fmla="*/ 35338 w 168503"/>
                <a:gd name="connsiteY0" fmla="*/ 0 h 790112"/>
                <a:gd name="connsiteX1" fmla="*/ 8705 w 168503"/>
                <a:gd name="connsiteY1" fmla="*/ 426128 h 790112"/>
                <a:gd name="connsiteX2" fmla="*/ 168503 w 168503"/>
                <a:gd name="connsiteY2" fmla="*/ 790112 h 790112"/>
              </a:gdLst>
              <a:ahLst/>
              <a:cxnLst>
                <a:cxn ang="0">
                  <a:pos x="connsiteX0" y="connsiteY0"/>
                </a:cxn>
                <a:cxn ang="0">
                  <a:pos x="connsiteX1" y="connsiteY1"/>
                </a:cxn>
                <a:cxn ang="0">
                  <a:pos x="connsiteX2" y="connsiteY2"/>
                </a:cxn>
              </a:cxnLst>
              <a:rect l="l" t="t" r="r" b="b"/>
              <a:pathLst>
                <a:path w="168503" h="790112">
                  <a:moveTo>
                    <a:pt x="35338" y="0"/>
                  </a:moveTo>
                  <a:cubicBezTo>
                    <a:pt x="10924" y="147221"/>
                    <a:pt x="-13489" y="294443"/>
                    <a:pt x="8705" y="426128"/>
                  </a:cubicBezTo>
                  <a:cubicBezTo>
                    <a:pt x="30899" y="557813"/>
                    <a:pt x="99701" y="673962"/>
                    <a:pt x="168503" y="79011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2556769" y="3213717"/>
              <a:ext cx="195309" cy="878889"/>
            </a:xfrm>
            <a:custGeom>
              <a:avLst/>
              <a:gdLst>
                <a:gd name="connsiteX0" fmla="*/ 0 w 195309"/>
                <a:gd name="connsiteY0" fmla="*/ 878889 h 878889"/>
                <a:gd name="connsiteX1" fmla="*/ 44388 w 195309"/>
                <a:gd name="connsiteY1" fmla="*/ 337351 h 878889"/>
                <a:gd name="connsiteX2" fmla="*/ 195309 w 195309"/>
                <a:gd name="connsiteY2" fmla="*/ 0 h 878889"/>
              </a:gdLst>
              <a:ahLst/>
              <a:cxnLst>
                <a:cxn ang="0">
                  <a:pos x="connsiteX0" y="connsiteY0"/>
                </a:cxn>
                <a:cxn ang="0">
                  <a:pos x="connsiteX1" y="connsiteY1"/>
                </a:cxn>
                <a:cxn ang="0">
                  <a:pos x="connsiteX2" y="connsiteY2"/>
                </a:cxn>
              </a:cxnLst>
              <a:rect l="l" t="t" r="r" b="b"/>
              <a:pathLst>
                <a:path w="195309" h="878889">
                  <a:moveTo>
                    <a:pt x="0" y="878889"/>
                  </a:moveTo>
                  <a:cubicBezTo>
                    <a:pt x="5918" y="681360"/>
                    <a:pt x="11837" y="483832"/>
                    <a:pt x="44388" y="337351"/>
                  </a:cubicBezTo>
                  <a:cubicBezTo>
                    <a:pt x="76939" y="190870"/>
                    <a:pt x="136124" y="95435"/>
                    <a:pt x="195309"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2636668" y="2121763"/>
              <a:ext cx="727969" cy="692458"/>
            </a:xfrm>
            <a:custGeom>
              <a:avLst/>
              <a:gdLst>
                <a:gd name="connsiteX0" fmla="*/ 0 w 727969"/>
                <a:gd name="connsiteY0" fmla="*/ 0 h 692458"/>
                <a:gd name="connsiteX1" fmla="*/ 275208 w 727969"/>
                <a:gd name="connsiteY1" fmla="*/ 514905 h 692458"/>
                <a:gd name="connsiteX2" fmla="*/ 727969 w 727969"/>
                <a:gd name="connsiteY2" fmla="*/ 692458 h 692458"/>
              </a:gdLst>
              <a:ahLst/>
              <a:cxnLst>
                <a:cxn ang="0">
                  <a:pos x="connsiteX0" y="connsiteY0"/>
                </a:cxn>
                <a:cxn ang="0">
                  <a:pos x="connsiteX1" y="connsiteY1"/>
                </a:cxn>
                <a:cxn ang="0">
                  <a:pos x="connsiteX2" y="connsiteY2"/>
                </a:cxn>
              </a:cxnLst>
              <a:rect l="l" t="t" r="r" b="b"/>
              <a:pathLst>
                <a:path w="727969" h="692458">
                  <a:moveTo>
                    <a:pt x="0" y="0"/>
                  </a:moveTo>
                  <a:cubicBezTo>
                    <a:pt x="76940" y="199747"/>
                    <a:pt x="153880" y="399495"/>
                    <a:pt x="275208" y="514905"/>
                  </a:cubicBezTo>
                  <a:cubicBezTo>
                    <a:pt x="396536" y="630315"/>
                    <a:pt x="562252" y="661386"/>
                    <a:pt x="727969" y="6924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2618913" y="3275860"/>
              <a:ext cx="621437" cy="825623"/>
            </a:xfrm>
            <a:custGeom>
              <a:avLst/>
              <a:gdLst>
                <a:gd name="connsiteX0" fmla="*/ 0 w 621437"/>
                <a:gd name="connsiteY0" fmla="*/ 825623 h 825623"/>
                <a:gd name="connsiteX1" fmla="*/ 239697 w 621437"/>
                <a:gd name="connsiteY1" fmla="*/ 319596 h 825623"/>
                <a:gd name="connsiteX2" fmla="*/ 621437 w 621437"/>
                <a:gd name="connsiteY2" fmla="*/ 0 h 825623"/>
              </a:gdLst>
              <a:ahLst/>
              <a:cxnLst>
                <a:cxn ang="0">
                  <a:pos x="connsiteX0" y="connsiteY0"/>
                </a:cxn>
                <a:cxn ang="0">
                  <a:pos x="connsiteX1" y="connsiteY1"/>
                </a:cxn>
                <a:cxn ang="0">
                  <a:pos x="connsiteX2" y="connsiteY2"/>
                </a:cxn>
              </a:cxnLst>
              <a:rect l="l" t="t" r="r" b="b"/>
              <a:pathLst>
                <a:path w="621437" h="825623">
                  <a:moveTo>
                    <a:pt x="0" y="825623"/>
                  </a:moveTo>
                  <a:cubicBezTo>
                    <a:pt x="68062" y="641411"/>
                    <a:pt x="136124" y="457200"/>
                    <a:pt x="239697" y="319596"/>
                  </a:cubicBezTo>
                  <a:cubicBezTo>
                    <a:pt x="343270" y="181992"/>
                    <a:pt x="482353" y="90996"/>
                    <a:pt x="6214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676747" y="3266808"/>
              <a:ext cx="621437" cy="825623"/>
            </a:xfrm>
            <a:custGeom>
              <a:avLst/>
              <a:gdLst>
                <a:gd name="connsiteX0" fmla="*/ 0 w 621437"/>
                <a:gd name="connsiteY0" fmla="*/ 825623 h 825623"/>
                <a:gd name="connsiteX1" fmla="*/ 239697 w 621437"/>
                <a:gd name="connsiteY1" fmla="*/ 319596 h 825623"/>
                <a:gd name="connsiteX2" fmla="*/ 621437 w 621437"/>
                <a:gd name="connsiteY2" fmla="*/ 0 h 825623"/>
              </a:gdLst>
              <a:ahLst/>
              <a:cxnLst>
                <a:cxn ang="0">
                  <a:pos x="connsiteX0" y="connsiteY0"/>
                </a:cxn>
                <a:cxn ang="0">
                  <a:pos x="connsiteX1" y="connsiteY1"/>
                </a:cxn>
                <a:cxn ang="0">
                  <a:pos x="connsiteX2" y="connsiteY2"/>
                </a:cxn>
              </a:cxnLst>
              <a:rect l="l" t="t" r="r" b="b"/>
              <a:pathLst>
                <a:path w="621437" h="825623">
                  <a:moveTo>
                    <a:pt x="0" y="825623"/>
                  </a:moveTo>
                  <a:cubicBezTo>
                    <a:pt x="68062" y="641411"/>
                    <a:pt x="136124" y="457200"/>
                    <a:pt x="239697" y="319596"/>
                  </a:cubicBezTo>
                  <a:cubicBezTo>
                    <a:pt x="343270" y="181992"/>
                    <a:pt x="482353" y="90996"/>
                    <a:pt x="6214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flipH="1">
              <a:off x="6400801" y="3179260"/>
              <a:ext cx="203446" cy="914343"/>
            </a:xfrm>
            <a:custGeom>
              <a:avLst/>
              <a:gdLst>
                <a:gd name="connsiteX0" fmla="*/ 0 w 195309"/>
                <a:gd name="connsiteY0" fmla="*/ 878889 h 878889"/>
                <a:gd name="connsiteX1" fmla="*/ 44388 w 195309"/>
                <a:gd name="connsiteY1" fmla="*/ 337351 h 878889"/>
                <a:gd name="connsiteX2" fmla="*/ 195309 w 195309"/>
                <a:gd name="connsiteY2" fmla="*/ 0 h 878889"/>
              </a:gdLst>
              <a:ahLst/>
              <a:cxnLst>
                <a:cxn ang="0">
                  <a:pos x="connsiteX0" y="connsiteY0"/>
                </a:cxn>
                <a:cxn ang="0">
                  <a:pos x="connsiteX1" y="connsiteY1"/>
                </a:cxn>
                <a:cxn ang="0">
                  <a:pos x="connsiteX2" y="connsiteY2"/>
                </a:cxn>
              </a:cxnLst>
              <a:rect l="l" t="t" r="r" b="b"/>
              <a:pathLst>
                <a:path w="195309" h="878889">
                  <a:moveTo>
                    <a:pt x="0" y="878889"/>
                  </a:moveTo>
                  <a:cubicBezTo>
                    <a:pt x="5918" y="681360"/>
                    <a:pt x="11837" y="483832"/>
                    <a:pt x="44388" y="337351"/>
                  </a:cubicBezTo>
                  <a:cubicBezTo>
                    <a:pt x="76939" y="190870"/>
                    <a:pt x="136124" y="95435"/>
                    <a:pt x="195309"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5688367" y="3471428"/>
              <a:ext cx="861134" cy="651279"/>
            </a:xfrm>
            <a:custGeom>
              <a:avLst/>
              <a:gdLst>
                <a:gd name="connsiteX0" fmla="*/ 861134 w 861134"/>
                <a:gd name="connsiteY0" fmla="*/ 651279 h 651279"/>
                <a:gd name="connsiteX1" fmla="*/ 506027 w 861134"/>
                <a:gd name="connsiteY1" fmla="*/ 47597 h 651279"/>
                <a:gd name="connsiteX2" fmla="*/ 0 w 861134"/>
                <a:gd name="connsiteY2" fmla="*/ 83108 h 651279"/>
              </a:gdLst>
              <a:ahLst/>
              <a:cxnLst>
                <a:cxn ang="0">
                  <a:pos x="connsiteX0" y="connsiteY0"/>
                </a:cxn>
                <a:cxn ang="0">
                  <a:pos x="connsiteX1" y="connsiteY1"/>
                </a:cxn>
                <a:cxn ang="0">
                  <a:pos x="connsiteX2" y="connsiteY2"/>
                </a:cxn>
              </a:cxnLst>
              <a:rect l="l" t="t" r="r" b="b"/>
              <a:pathLst>
                <a:path w="861134" h="651279">
                  <a:moveTo>
                    <a:pt x="861134" y="651279"/>
                  </a:moveTo>
                  <a:cubicBezTo>
                    <a:pt x="755341" y="396785"/>
                    <a:pt x="649549" y="142292"/>
                    <a:pt x="506027" y="47597"/>
                  </a:cubicBezTo>
                  <a:cubicBezTo>
                    <a:pt x="362505" y="-47098"/>
                    <a:pt x="181252" y="18005"/>
                    <a:pt x="0" y="8310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2752079" y="152400"/>
            <a:ext cx="6239521" cy="175432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NEC 300.14 - Length of Free Conductor at Outlets, Junctions and 	        Switch Points </a:t>
            </a:r>
          </a:p>
          <a:p>
            <a:r>
              <a:rPr lang="en-US" dirty="0" smtClean="0">
                <a:latin typeface="Times New Roman" panose="02020603050405020304" pitchFamily="18" charset="0"/>
                <a:cs typeface="Times New Roman" panose="02020603050405020304" pitchFamily="18" charset="0"/>
              </a:rPr>
              <a:t>At least 6 in. of free conductor measured from the point in the box where it emerges from its raceway or cable sheath shall be left at each outlet, junction and switch point for splices or the connection to luminaires or devices.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1663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8001000" cy="5940088"/>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Basic Rules for Wiring Circuits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1. The grounded conductor (white) must travel uninterrupted from any device where current is utilized, back to the source (service entrance panel)</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 Grounded conductors connect to silver or white terminals on devices.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3. Ungrounded “Hot” conductors (black, red) attach to brass or black terminals.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4. Manual toggle switches do not require grounded “Neutral” conductors.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5. Power enters a single pole toggle switch by means of an ungrounded conductor on one terminal and leaves the switch by means of an ungrounded conductor on the other terminal.</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6. Do not connect an ungrounded conductor directly from the source (circuit breaker) to a lighting device unless it is intended to be “Hot” at all times.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7. Metal boxes must be “bonded” or grounded to the earth by means of a grounding conductor and grounding type devices must be grounded by means of a grounding conductor.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922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2133600"/>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33800" y="2301731"/>
            <a:ext cx="914400" cy="1600200"/>
            <a:chOff x="7656575" y="2177845"/>
            <a:chExt cx="914400" cy="1600200"/>
          </a:xfrm>
        </p:grpSpPr>
        <p:sp>
          <p:nvSpPr>
            <p:cNvPr id="49" name="Oval 48"/>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7656575" y="2177845"/>
              <a:ext cx="914400" cy="1600200"/>
              <a:chOff x="7504175" y="2025445"/>
              <a:chExt cx="914400" cy="1600200"/>
            </a:xfrm>
          </p:grpSpPr>
          <p:grpSp>
            <p:nvGrpSpPr>
              <p:cNvPr id="51" name="Group 83"/>
              <p:cNvGrpSpPr/>
              <p:nvPr/>
            </p:nvGrpSpPr>
            <p:grpSpPr>
              <a:xfrm>
                <a:off x="7626095" y="2851355"/>
                <a:ext cx="670560" cy="567813"/>
                <a:chOff x="1600200" y="2057400"/>
                <a:chExt cx="838200" cy="838200"/>
              </a:xfrm>
              <a:noFill/>
            </p:grpSpPr>
            <p:sp>
              <p:nvSpPr>
                <p:cNvPr id="71" name="Oval 70"/>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4"/>
              <p:cNvGrpSpPr/>
              <p:nvPr/>
            </p:nvGrpSpPr>
            <p:grpSpPr>
              <a:xfrm>
                <a:off x="7626095" y="2231922"/>
                <a:ext cx="670560" cy="567813"/>
                <a:chOff x="1600200" y="2057400"/>
                <a:chExt cx="838200" cy="838200"/>
              </a:xfrm>
              <a:noFill/>
            </p:grpSpPr>
            <p:sp>
              <p:nvSpPr>
                <p:cNvPr id="67" name="Oval 66"/>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98"/>
              <p:cNvGrpSpPr/>
              <p:nvPr/>
            </p:nvGrpSpPr>
            <p:grpSpPr>
              <a:xfrm>
                <a:off x="7748015" y="2025445"/>
                <a:ext cx="426720" cy="206477"/>
                <a:chOff x="3810000" y="1676400"/>
                <a:chExt cx="533400" cy="381000"/>
              </a:xfrm>
              <a:noFill/>
            </p:grpSpPr>
            <p:sp>
              <p:nvSpPr>
                <p:cNvPr id="64" name="Round Same Side Corner Rectangle 63"/>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04"/>
              <p:cNvGrpSpPr/>
              <p:nvPr/>
            </p:nvGrpSpPr>
            <p:grpSpPr>
              <a:xfrm rot="10800000">
                <a:off x="7748015" y="3419168"/>
                <a:ext cx="426720" cy="206477"/>
                <a:chOff x="3810000" y="1676400"/>
                <a:chExt cx="533400" cy="381000"/>
              </a:xfrm>
              <a:noFill/>
            </p:grpSpPr>
            <p:sp>
              <p:nvSpPr>
                <p:cNvPr id="61" name="Round Same Side Corner Rectangle 60"/>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nip Same Side Corner Rectangle 58"/>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nip Same Side Corner Rectangle 59"/>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5943600" y="2111231"/>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7620000" y="2260436"/>
            <a:ext cx="914400" cy="1600200"/>
            <a:chOff x="7656575" y="2177845"/>
            <a:chExt cx="914400" cy="1600200"/>
          </a:xfrm>
        </p:grpSpPr>
        <p:sp>
          <p:nvSpPr>
            <p:cNvPr id="23" name="Oval 22"/>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656575" y="2177845"/>
              <a:ext cx="914400" cy="1600200"/>
              <a:chOff x="7504175" y="2025445"/>
              <a:chExt cx="914400" cy="1600200"/>
            </a:xfrm>
          </p:grpSpPr>
          <p:grpSp>
            <p:nvGrpSpPr>
              <p:cNvPr id="25" name="Group 83"/>
              <p:cNvGrpSpPr/>
              <p:nvPr/>
            </p:nvGrpSpPr>
            <p:grpSpPr>
              <a:xfrm>
                <a:off x="7626095" y="2851355"/>
                <a:ext cx="670560" cy="567813"/>
                <a:chOff x="1600200" y="2057400"/>
                <a:chExt cx="838200" cy="838200"/>
              </a:xfrm>
              <a:noFill/>
            </p:grpSpPr>
            <p:sp>
              <p:nvSpPr>
                <p:cNvPr id="45" name="Oval 44"/>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84"/>
              <p:cNvGrpSpPr/>
              <p:nvPr/>
            </p:nvGrpSpPr>
            <p:grpSpPr>
              <a:xfrm>
                <a:off x="7626095" y="2231922"/>
                <a:ext cx="670560" cy="567813"/>
                <a:chOff x="1600200" y="2057400"/>
                <a:chExt cx="838200" cy="838200"/>
              </a:xfrm>
              <a:noFill/>
            </p:grpSpPr>
            <p:sp>
              <p:nvSpPr>
                <p:cNvPr id="41" name="Oval 40"/>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98"/>
              <p:cNvGrpSpPr/>
              <p:nvPr/>
            </p:nvGrpSpPr>
            <p:grpSpPr>
              <a:xfrm>
                <a:off x="7748015" y="2025445"/>
                <a:ext cx="426720" cy="206477"/>
                <a:chOff x="3810000" y="1676400"/>
                <a:chExt cx="533400" cy="381000"/>
              </a:xfrm>
              <a:noFill/>
            </p:grpSpPr>
            <p:sp>
              <p:nvSpPr>
                <p:cNvPr id="38" name="Round Same Side Corner Rectangle 37"/>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04"/>
              <p:cNvGrpSpPr/>
              <p:nvPr/>
            </p:nvGrpSpPr>
            <p:grpSpPr>
              <a:xfrm rot="10800000">
                <a:off x="7748015" y="3419168"/>
                <a:ext cx="426720" cy="206477"/>
                <a:chOff x="3810000" y="1676400"/>
                <a:chExt cx="533400" cy="381000"/>
              </a:xfrm>
              <a:noFill/>
            </p:grpSpPr>
            <p:sp>
              <p:nvSpPr>
                <p:cNvPr id="35" name="Round Same Side Corner Rectangle 34"/>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Same Side Corner Rectangle 32"/>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nip Same Side Corner Rectangle 33"/>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2530876" y="381000"/>
            <a:ext cx="152400" cy="173023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762000"/>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18560" y="5689944"/>
            <a:ext cx="4188337" cy="1714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49501" y="4107967"/>
            <a:ext cx="152400" cy="173023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2618913" y="2130641"/>
            <a:ext cx="1136341" cy="799579"/>
          </a:xfrm>
          <a:custGeom>
            <a:avLst/>
            <a:gdLst>
              <a:gd name="connsiteX0" fmla="*/ 0 w 1136341"/>
              <a:gd name="connsiteY0" fmla="*/ 0 h 799579"/>
              <a:gd name="connsiteX1" fmla="*/ 417250 w 1136341"/>
              <a:gd name="connsiteY1" fmla="*/ 736846 h 799579"/>
              <a:gd name="connsiteX2" fmla="*/ 1136341 w 1136341"/>
              <a:gd name="connsiteY2" fmla="*/ 710213 h 799579"/>
            </a:gdLst>
            <a:ahLst/>
            <a:cxnLst>
              <a:cxn ang="0">
                <a:pos x="connsiteX0" y="connsiteY0"/>
              </a:cxn>
              <a:cxn ang="0">
                <a:pos x="connsiteX1" y="connsiteY1"/>
              </a:cxn>
              <a:cxn ang="0">
                <a:pos x="connsiteX2" y="connsiteY2"/>
              </a:cxn>
            </a:cxnLst>
            <a:rect l="l" t="t" r="r" b="b"/>
            <a:pathLst>
              <a:path w="1136341" h="799579">
                <a:moveTo>
                  <a:pt x="0" y="0"/>
                </a:moveTo>
                <a:cubicBezTo>
                  <a:pt x="113930" y="309238"/>
                  <a:pt x="227860" y="618477"/>
                  <a:pt x="417250" y="736846"/>
                </a:cubicBezTo>
                <a:cubicBezTo>
                  <a:pt x="606640" y="855215"/>
                  <a:pt x="871490" y="782714"/>
                  <a:pt x="1136341" y="71021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2618913" y="3396814"/>
            <a:ext cx="1171852" cy="713547"/>
          </a:xfrm>
          <a:custGeom>
            <a:avLst/>
            <a:gdLst>
              <a:gd name="connsiteX0" fmla="*/ 0 w 1171852"/>
              <a:gd name="connsiteY0" fmla="*/ 713547 h 713547"/>
              <a:gd name="connsiteX1" fmla="*/ 550415 w 1171852"/>
              <a:gd name="connsiteY1" fmla="*/ 74355 h 713547"/>
              <a:gd name="connsiteX2" fmla="*/ 1171852 w 1171852"/>
              <a:gd name="connsiteY2" fmla="*/ 38844 h 713547"/>
            </a:gdLst>
            <a:ahLst/>
            <a:cxnLst>
              <a:cxn ang="0">
                <a:pos x="connsiteX0" y="connsiteY0"/>
              </a:cxn>
              <a:cxn ang="0">
                <a:pos x="connsiteX1" y="connsiteY1"/>
              </a:cxn>
              <a:cxn ang="0">
                <a:pos x="connsiteX2" y="connsiteY2"/>
              </a:cxn>
            </a:cxnLst>
            <a:rect l="l" t="t" r="r" b="b"/>
            <a:pathLst>
              <a:path w="1171852" h="713547">
                <a:moveTo>
                  <a:pt x="0" y="713547"/>
                </a:moveTo>
                <a:cubicBezTo>
                  <a:pt x="177553" y="450176"/>
                  <a:pt x="355107" y="186805"/>
                  <a:pt x="550415" y="74355"/>
                </a:cubicBezTo>
                <a:cubicBezTo>
                  <a:pt x="745723" y="-38095"/>
                  <a:pt x="958787" y="374"/>
                  <a:pt x="1171852" y="3884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2672179" y="1780435"/>
            <a:ext cx="2379215" cy="1065037"/>
          </a:xfrm>
          <a:custGeom>
            <a:avLst/>
            <a:gdLst>
              <a:gd name="connsiteX0" fmla="*/ 0 w 2379215"/>
              <a:gd name="connsiteY0" fmla="*/ 376839 h 1065037"/>
              <a:gd name="connsiteX1" fmla="*/ 372862 w 2379215"/>
              <a:gd name="connsiteY1" fmla="*/ 643169 h 1065037"/>
              <a:gd name="connsiteX2" fmla="*/ 807868 w 2379215"/>
              <a:gd name="connsiteY2" fmla="*/ 501126 h 1065037"/>
              <a:gd name="connsiteX3" fmla="*/ 1100831 w 2379215"/>
              <a:gd name="connsiteY3" fmla="*/ 128264 h 1065037"/>
              <a:gd name="connsiteX4" fmla="*/ 1793289 w 2379215"/>
              <a:gd name="connsiteY4" fmla="*/ 12854 h 1065037"/>
              <a:gd name="connsiteX5" fmla="*/ 2290438 w 2379215"/>
              <a:gd name="connsiteY5" fmla="*/ 394594 h 1065037"/>
              <a:gd name="connsiteX6" fmla="*/ 2361460 w 2379215"/>
              <a:gd name="connsiteY6" fmla="*/ 740823 h 1065037"/>
              <a:gd name="connsiteX7" fmla="*/ 2086252 w 2379215"/>
              <a:gd name="connsiteY7" fmla="*/ 1033786 h 1065037"/>
              <a:gd name="connsiteX8" fmla="*/ 1953087 w 2379215"/>
              <a:gd name="connsiteY8" fmla="*/ 1042664 h 10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9215" h="1065037">
                <a:moveTo>
                  <a:pt x="0" y="376839"/>
                </a:moveTo>
                <a:cubicBezTo>
                  <a:pt x="119108" y="499647"/>
                  <a:pt x="238217" y="622455"/>
                  <a:pt x="372862" y="643169"/>
                </a:cubicBezTo>
                <a:cubicBezTo>
                  <a:pt x="507507" y="663884"/>
                  <a:pt x="686540" y="586943"/>
                  <a:pt x="807868" y="501126"/>
                </a:cubicBezTo>
                <a:cubicBezTo>
                  <a:pt x="929196" y="415309"/>
                  <a:pt x="936594" y="209643"/>
                  <a:pt x="1100831" y="128264"/>
                </a:cubicBezTo>
                <a:cubicBezTo>
                  <a:pt x="1265068" y="46885"/>
                  <a:pt x="1595021" y="-31534"/>
                  <a:pt x="1793289" y="12854"/>
                </a:cubicBezTo>
                <a:cubicBezTo>
                  <a:pt x="1991557" y="57242"/>
                  <a:pt x="2195743" y="273266"/>
                  <a:pt x="2290438" y="394594"/>
                </a:cubicBezTo>
                <a:cubicBezTo>
                  <a:pt x="2385133" y="515922"/>
                  <a:pt x="2395491" y="634291"/>
                  <a:pt x="2361460" y="740823"/>
                </a:cubicBezTo>
                <a:cubicBezTo>
                  <a:pt x="2327429" y="847355"/>
                  <a:pt x="2154314" y="983479"/>
                  <a:pt x="2086252" y="1033786"/>
                </a:cubicBezTo>
                <a:cubicBezTo>
                  <a:pt x="2018190" y="1084093"/>
                  <a:pt x="1985638" y="1063378"/>
                  <a:pt x="1953087" y="104266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2654423" y="3326424"/>
            <a:ext cx="2527175" cy="1068816"/>
          </a:xfrm>
          <a:custGeom>
            <a:avLst/>
            <a:gdLst>
              <a:gd name="connsiteX0" fmla="*/ 0 w 2527175"/>
              <a:gd name="connsiteY0" fmla="*/ 793594 h 1068816"/>
              <a:gd name="connsiteX1" fmla="*/ 408373 w 2527175"/>
              <a:gd name="connsiteY1" fmla="*/ 580530 h 1068816"/>
              <a:gd name="connsiteX2" fmla="*/ 1154097 w 2527175"/>
              <a:gd name="connsiteY2" fmla="*/ 802472 h 1068816"/>
              <a:gd name="connsiteX3" fmla="*/ 2121763 w 2527175"/>
              <a:gd name="connsiteY3" fmla="*/ 1068802 h 1068816"/>
              <a:gd name="connsiteX4" fmla="*/ 2476870 w 2527175"/>
              <a:gd name="connsiteY4" fmla="*/ 811350 h 1068816"/>
              <a:gd name="connsiteX5" fmla="*/ 2494626 w 2527175"/>
              <a:gd name="connsiteY5" fmla="*/ 198791 h 1068816"/>
              <a:gd name="connsiteX6" fmla="*/ 2192785 w 2527175"/>
              <a:gd name="connsiteY6" fmla="*/ 3482 h 1068816"/>
              <a:gd name="connsiteX7" fmla="*/ 1961965 w 2527175"/>
              <a:gd name="connsiteY7" fmla="*/ 92259 h 106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175" h="1068816">
                <a:moveTo>
                  <a:pt x="0" y="793594"/>
                </a:moveTo>
                <a:cubicBezTo>
                  <a:pt x="108012" y="686322"/>
                  <a:pt x="216024" y="579050"/>
                  <a:pt x="408373" y="580530"/>
                </a:cubicBezTo>
                <a:cubicBezTo>
                  <a:pt x="600722" y="582010"/>
                  <a:pt x="1154097" y="802472"/>
                  <a:pt x="1154097" y="802472"/>
                </a:cubicBezTo>
                <a:cubicBezTo>
                  <a:pt x="1439662" y="883851"/>
                  <a:pt x="1901301" y="1067322"/>
                  <a:pt x="2121763" y="1068802"/>
                </a:cubicBezTo>
                <a:cubicBezTo>
                  <a:pt x="2342225" y="1070282"/>
                  <a:pt x="2414726" y="956352"/>
                  <a:pt x="2476870" y="811350"/>
                </a:cubicBezTo>
                <a:cubicBezTo>
                  <a:pt x="2539014" y="666348"/>
                  <a:pt x="2541973" y="333435"/>
                  <a:pt x="2494626" y="198791"/>
                </a:cubicBezTo>
                <a:cubicBezTo>
                  <a:pt x="2447279" y="64147"/>
                  <a:pt x="2281562" y="21237"/>
                  <a:pt x="2192785" y="3482"/>
                </a:cubicBezTo>
                <a:cubicBezTo>
                  <a:pt x="2104008" y="-14273"/>
                  <a:pt x="2032986" y="38993"/>
                  <a:pt x="1961965" y="922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1651247" y="2095130"/>
            <a:ext cx="878889" cy="941033"/>
          </a:xfrm>
          <a:custGeom>
            <a:avLst/>
            <a:gdLst>
              <a:gd name="connsiteX0" fmla="*/ 878889 w 878889"/>
              <a:gd name="connsiteY0" fmla="*/ 0 h 941033"/>
              <a:gd name="connsiteX1" fmla="*/ 621436 w 878889"/>
              <a:gd name="connsiteY1" fmla="*/ 692458 h 941033"/>
              <a:gd name="connsiteX2" fmla="*/ 0 w 878889"/>
              <a:gd name="connsiteY2" fmla="*/ 941033 h 941033"/>
            </a:gdLst>
            <a:ahLst/>
            <a:cxnLst>
              <a:cxn ang="0">
                <a:pos x="connsiteX0" y="connsiteY0"/>
              </a:cxn>
              <a:cxn ang="0">
                <a:pos x="connsiteX1" y="connsiteY1"/>
              </a:cxn>
              <a:cxn ang="0">
                <a:pos x="connsiteX2" y="connsiteY2"/>
              </a:cxn>
            </a:cxnLst>
            <a:rect l="l" t="t" r="r" b="b"/>
            <a:pathLst>
              <a:path w="878889" h="941033">
                <a:moveTo>
                  <a:pt x="878889" y="0"/>
                </a:moveTo>
                <a:cubicBezTo>
                  <a:pt x="823403" y="267809"/>
                  <a:pt x="767917" y="535619"/>
                  <a:pt x="621436" y="692458"/>
                </a:cubicBezTo>
                <a:cubicBezTo>
                  <a:pt x="474954" y="849297"/>
                  <a:pt x="237477" y="895165"/>
                  <a:pt x="0" y="94103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669002" y="3016745"/>
            <a:ext cx="756789" cy="1093616"/>
          </a:xfrm>
          <a:custGeom>
            <a:avLst/>
            <a:gdLst>
              <a:gd name="connsiteX0" fmla="*/ 0 w 756789"/>
              <a:gd name="connsiteY0" fmla="*/ 1663 h 1093616"/>
              <a:gd name="connsiteX1" fmla="*/ 550415 w 756789"/>
              <a:gd name="connsiteY1" fmla="*/ 63806 h 1093616"/>
              <a:gd name="connsiteX2" fmla="*/ 754602 w 756789"/>
              <a:gd name="connsiteY2" fmla="*/ 418913 h 1093616"/>
              <a:gd name="connsiteX3" fmla="*/ 648070 w 756789"/>
              <a:gd name="connsiteY3" fmla="*/ 694121 h 1093616"/>
              <a:gd name="connsiteX4" fmla="*/ 488272 w 756789"/>
              <a:gd name="connsiteY4" fmla="*/ 853919 h 1093616"/>
              <a:gd name="connsiteX5" fmla="*/ 390617 w 756789"/>
              <a:gd name="connsiteY5" fmla="*/ 1093616 h 1093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789" h="1093616">
                <a:moveTo>
                  <a:pt x="0" y="1663"/>
                </a:moveTo>
                <a:cubicBezTo>
                  <a:pt x="212324" y="-2037"/>
                  <a:pt x="424648" y="-5736"/>
                  <a:pt x="550415" y="63806"/>
                </a:cubicBezTo>
                <a:cubicBezTo>
                  <a:pt x="676182" y="133348"/>
                  <a:pt x="738326" y="313861"/>
                  <a:pt x="754602" y="418913"/>
                </a:cubicBezTo>
                <a:cubicBezTo>
                  <a:pt x="770878" y="523965"/>
                  <a:pt x="692458" y="621620"/>
                  <a:pt x="648070" y="694121"/>
                </a:cubicBezTo>
                <a:cubicBezTo>
                  <a:pt x="603682" y="766622"/>
                  <a:pt x="531181" y="787337"/>
                  <a:pt x="488272" y="853919"/>
                </a:cubicBezTo>
                <a:cubicBezTo>
                  <a:pt x="445363" y="920501"/>
                  <a:pt x="417990" y="1007058"/>
                  <a:pt x="390617" y="109361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606177" y="2721309"/>
            <a:ext cx="1090763" cy="1390285"/>
          </a:xfrm>
          <a:custGeom>
            <a:avLst/>
            <a:gdLst>
              <a:gd name="connsiteX0" fmla="*/ 7687 w 1090763"/>
              <a:gd name="connsiteY0" fmla="*/ 1353541 h 1390285"/>
              <a:gd name="connsiteX1" fmla="*/ 7687 w 1090763"/>
              <a:gd name="connsiteY1" fmla="*/ 1300275 h 1390285"/>
              <a:gd name="connsiteX2" fmla="*/ 87586 w 1090763"/>
              <a:gd name="connsiteY2" fmla="*/ 572307 h 1390285"/>
              <a:gd name="connsiteX3" fmla="*/ 460448 w 1090763"/>
              <a:gd name="connsiteY3" fmla="*/ 66279 h 1390285"/>
              <a:gd name="connsiteX4" fmla="*/ 966475 w 1090763"/>
              <a:gd name="connsiteY4" fmla="*/ 4136 h 1390285"/>
              <a:gd name="connsiteX5" fmla="*/ 1090763 w 1090763"/>
              <a:gd name="connsiteY5" fmla="*/ 48524 h 139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763" h="1390285">
                <a:moveTo>
                  <a:pt x="7687" y="1353541"/>
                </a:moveTo>
                <a:cubicBezTo>
                  <a:pt x="1029" y="1392011"/>
                  <a:pt x="-5629" y="1430481"/>
                  <a:pt x="7687" y="1300275"/>
                </a:cubicBezTo>
                <a:cubicBezTo>
                  <a:pt x="21003" y="1170069"/>
                  <a:pt x="12126" y="777973"/>
                  <a:pt x="87586" y="572307"/>
                </a:cubicBezTo>
                <a:cubicBezTo>
                  <a:pt x="163046" y="366641"/>
                  <a:pt x="313967" y="160974"/>
                  <a:pt x="460448" y="66279"/>
                </a:cubicBezTo>
                <a:cubicBezTo>
                  <a:pt x="606929" y="-28416"/>
                  <a:pt x="861423" y="7095"/>
                  <a:pt x="966475" y="4136"/>
                </a:cubicBezTo>
                <a:cubicBezTo>
                  <a:pt x="1071527" y="1177"/>
                  <a:pt x="1081145" y="24850"/>
                  <a:pt x="1090763" y="4852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6684885" y="2796466"/>
            <a:ext cx="2299344" cy="1429314"/>
          </a:xfrm>
          <a:custGeom>
            <a:avLst/>
            <a:gdLst>
              <a:gd name="connsiteX0" fmla="*/ 0 w 2299344"/>
              <a:gd name="connsiteY0" fmla="*/ 1269507 h 1429314"/>
              <a:gd name="connsiteX1" fmla="*/ 257453 w 2299344"/>
              <a:gd name="connsiteY1" fmla="*/ 1047565 h 1429314"/>
              <a:gd name="connsiteX2" fmla="*/ 790113 w 2299344"/>
              <a:gd name="connsiteY2" fmla="*/ 1198485 h 1429314"/>
              <a:gd name="connsiteX3" fmla="*/ 1509204 w 2299344"/>
              <a:gd name="connsiteY3" fmla="*/ 1429305 h 1429314"/>
              <a:gd name="connsiteX4" fmla="*/ 2166152 w 2299344"/>
              <a:gd name="connsiteY4" fmla="*/ 1189608 h 1429314"/>
              <a:gd name="connsiteX5" fmla="*/ 2290439 w 2299344"/>
              <a:gd name="connsiteY5" fmla="*/ 648070 h 1429314"/>
              <a:gd name="connsiteX6" fmla="*/ 2024109 w 2299344"/>
              <a:gd name="connsiteY6" fmla="*/ 124287 h 1429314"/>
              <a:gd name="connsiteX7" fmla="*/ 1766657 w 2299344"/>
              <a:gd name="connsiteY7" fmla="*/ 0 h 142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9344" h="1429314">
                <a:moveTo>
                  <a:pt x="0" y="1269507"/>
                </a:moveTo>
                <a:cubicBezTo>
                  <a:pt x="62884" y="1164454"/>
                  <a:pt x="125768" y="1059402"/>
                  <a:pt x="257453" y="1047565"/>
                </a:cubicBezTo>
                <a:cubicBezTo>
                  <a:pt x="389138" y="1035728"/>
                  <a:pt x="581488" y="1134862"/>
                  <a:pt x="790113" y="1198485"/>
                </a:cubicBezTo>
                <a:cubicBezTo>
                  <a:pt x="998738" y="1262108"/>
                  <a:pt x="1279864" y="1430784"/>
                  <a:pt x="1509204" y="1429305"/>
                </a:cubicBezTo>
                <a:cubicBezTo>
                  <a:pt x="1738544" y="1427826"/>
                  <a:pt x="2035946" y="1319814"/>
                  <a:pt x="2166152" y="1189608"/>
                </a:cubicBezTo>
                <a:cubicBezTo>
                  <a:pt x="2296358" y="1059402"/>
                  <a:pt x="2314113" y="825623"/>
                  <a:pt x="2290439" y="648070"/>
                </a:cubicBezTo>
                <a:cubicBezTo>
                  <a:pt x="2266765" y="470517"/>
                  <a:pt x="2111406" y="232299"/>
                  <a:pt x="2024109" y="124287"/>
                </a:cubicBezTo>
                <a:cubicBezTo>
                  <a:pt x="1936812" y="16275"/>
                  <a:pt x="1851734" y="8137"/>
                  <a:pt x="176665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6042687" y="3046812"/>
            <a:ext cx="720437" cy="1072427"/>
          </a:xfrm>
          <a:custGeom>
            <a:avLst/>
            <a:gdLst>
              <a:gd name="connsiteX0" fmla="*/ 615565 w 720437"/>
              <a:gd name="connsiteY0" fmla="*/ 1045794 h 1072427"/>
              <a:gd name="connsiteX1" fmla="*/ 695464 w 720437"/>
              <a:gd name="connsiteY1" fmla="*/ 522011 h 1072427"/>
              <a:gd name="connsiteX2" fmla="*/ 695464 w 720437"/>
              <a:gd name="connsiteY2" fmla="*/ 69250 h 1072427"/>
              <a:gd name="connsiteX3" fmla="*/ 402501 w 720437"/>
              <a:gd name="connsiteY3" fmla="*/ 24862 h 1072427"/>
              <a:gd name="connsiteX4" fmla="*/ 136171 w 720437"/>
              <a:gd name="connsiteY4" fmla="*/ 300070 h 1072427"/>
              <a:gd name="connsiteX5" fmla="*/ 3006 w 720437"/>
              <a:gd name="connsiteY5" fmla="*/ 779464 h 1072427"/>
              <a:gd name="connsiteX6" fmla="*/ 56272 w 720437"/>
              <a:gd name="connsiteY6" fmla="*/ 1072427 h 107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437" h="1072427">
                <a:moveTo>
                  <a:pt x="615565" y="1045794"/>
                </a:moveTo>
                <a:cubicBezTo>
                  <a:pt x="648856" y="865281"/>
                  <a:pt x="682148" y="684768"/>
                  <a:pt x="695464" y="522011"/>
                </a:cubicBezTo>
                <a:cubicBezTo>
                  <a:pt x="708780" y="359254"/>
                  <a:pt x="744291" y="152108"/>
                  <a:pt x="695464" y="69250"/>
                </a:cubicBezTo>
                <a:cubicBezTo>
                  <a:pt x="646637" y="-13608"/>
                  <a:pt x="495716" y="-13608"/>
                  <a:pt x="402501" y="24862"/>
                </a:cubicBezTo>
                <a:cubicBezTo>
                  <a:pt x="309285" y="63332"/>
                  <a:pt x="202754" y="174303"/>
                  <a:pt x="136171" y="300070"/>
                </a:cubicBezTo>
                <a:cubicBezTo>
                  <a:pt x="69588" y="425837"/>
                  <a:pt x="16322" y="650738"/>
                  <a:pt x="3006" y="779464"/>
                </a:cubicBezTo>
                <a:cubicBezTo>
                  <a:pt x="-10311" y="908190"/>
                  <a:pt x="22980" y="990308"/>
                  <a:pt x="56272" y="107242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15591421">
            <a:off x="1565007" y="2923213"/>
            <a:ext cx="136967" cy="274649"/>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601593" y="228600"/>
            <a:ext cx="2073676"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01593" y="381000"/>
            <a:ext cx="152400" cy="381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508766" y="4140868"/>
            <a:ext cx="152400" cy="173023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5181598" y="660785"/>
            <a:ext cx="3733801"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Grounding Metal Boxes: </a:t>
            </a:r>
          </a:p>
          <a:p>
            <a:r>
              <a:rPr lang="en-US" dirty="0" smtClean="0">
                <a:latin typeface="Times New Roman" panose="02020603050405020304" pitchFamily="18" charset="0"/>
                <a:cs typeface="Times New Roman" panose="02020603050405020304" pitchFamily="18" charset="0"/>
              </a:rPr>
              <a:t>NEC 250.148(C)</a:t>
            </a: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581400" y="4876800"/>
            <a:ext cx="2280166"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Correct grounding of metal box and device</a:t>
            </a:r>
            <a:endParaRPr lang="en-US" dirty="0">
              <a:latin typeface="Times New Roman" panose="02020603050405020304" pitchFamily="18" charset="0"/>
              <a:cs typeface="Times New Roman" panose="02020603050405020304" pitchFamily="18" charset="0"/>
            </a:endParaRPr>
          </a:p>
        </p:txBody>
      </p:sp>
      <p:sp>
        <p:nvSpPr>
          <p:cNvPr id="9" name="Freeform 8"/>
          <p:cNvSpPr/>
          <p:nvPr/>
        </p:nvSpPr>
        <p:spPr>
          <a:xfrm>
            <a:off x="1761067" y="2970492"/>
            <a:ext cx="882575" cy="1135841"/>
          </a:xfrm>
          <a:custGeom>
            <a:avLst/>
            <a:gdLst>
              <a:gd name="connsiteX0" fmla="*/ 753533 w 882575"/>
              <a:gd name="connsiteY0" fmla="*/ 1135841 h 1135841"/>
              <a:gd name="connsiteX1" fmla="*/ 872066 w 882575"/>
              <a:gd name="connsiteY1" fmla="*/ 356908 h 1135841"/>
              <a:gd name="connsiteX2" fmla="*/ 516466 w 882575"/>
              <a:gd name="connsiteY2" fmla="*/ 26708 h 1135841"/>
              <a:gd name="connsiteX3" fmla="*/ 0 w 882575"/>
              <a:gd name="connsiteY3" fmla="*/ 43641 h 1135841"/>
            </a:gdLst>
            <a:ahLst/>
            <a:cxnLst>
              <a:cxn ang="0">
                <a:pos x="connsiteX0" y="connsiteY0"/>
              </a:cxn>
              <a:cxn ang="0">
                <a:pos x="connsiteX1" y="connsiteY1"/>
              </a:cxn>
              <a:cxn ang="0">
                <a:pos x="connsiteX2" y="connsiteY2"/>
              </a:cxn>
              <a:cxn ang="0">
                <a:pos x="connsiteX3" y="connsiteY3"/>
              </a:cxn>
            </a:cxnLst>
            <a:rect l="l" t="t" r="r" b="b"/>
            <a:pathLst>
              <a:path w="882575" h="1135841">
                <a:moveTo>
                  <a:pt x="753533" y="1135841"/>
                </a:moveTo>
                <a:cubicBezTo>
                  <a:pt x="832555" y="838802"/>
                  <a:pt x="911577" y="541763"/>
                  <a:pt x="872066" y="356908"/>
                </a:cubicBezTo>
                <a:cubicBezTo>
                  <a:pt x="832555" y="172053"/>
                  <a:pt x="661810" y="78919"/>
                  <a:pt x="516466" y="26708"/>
                </a:cubicBezTo>
                <a:cubicBezTo>
                  <a:pt x="371122" y="-25503"/>
                  <a:pt x="185561" y="9069"/>
                  <a:pt x="0" y="4364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2" grpId="0" animBg="1"/>
      <p:bldP spid="83" grpId="0" animBg="1"/>
      <p:bldP spid="84" grpId="0" animBg="1"/>
      <p:bldP spid="85" grpId="0" animBg="1"/>
      <p:bldP spid="86" grpId="0" animBg="1"/>
      <p:bldP spid="96" grpId="0"/>
      <p:bldP spid="2"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2133600"/>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33800" y="2301731"/>
            <a:ext cx="914400" cy="1600200"/>
            <a:chOff x="7656575" y="2177845"/>
            <a:chExt cx="914400" cy="1600200"/>
          </a:xfrm>
        </p:grpSpPr>
        <p:sp>
          <p:nvSpPr>
            <p:cNvPr id="49" name="Oval 48"/>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7656575" y="2177845"/>
              <a:ext cx="914400" cy="1600200"/>
              <a:chOff x="7504175" y="2025445"/>
              <a:chExt cx="914400" cy="1600200"/>
            </a:xfrm>
          </p:grpSpPr>
          <p:grpSp>
            <p:nvGrpSpPr>
              <p:cNvPr id="51" name="Group 83"/>
              <p:cNvGrpSpPr/>
              <p:nvPr/>
            </p:nvGrpSpPr>
            <p:grpSpPr>
              <a:xfrm>
                <a:off x="7626095" y="2851355"/>
                <a:ext cx="670560" cy="567813"/>
                <a:chOff x="1600200" y="2057400"/>
                <a:chExt cx="838200" cy="838200"/>
              </a:xfrm>
              <a:noFill/>
            </p:grpSpPr>
            <p:sp>
              <p:nvSpPr>
                <p:cNvPr id="71" name="Oval 70"/>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4"/>
              <p:cNvGrpSpPr/>
              <p:nvPr/>
            </p:nvGrpSpPr>
            <p:grpSpPr>
              <a:xfrm>
                <a:off x="7626095" y="2231922"/>
                <a:ext cx="670560" cy="567813"/>
                <a:chOff x="1600200" y="2057400"/>
                <a:chExt cx="838200" cy="838200"/>
              </a:xfrm>
              <a:noFill/>
            </p:grpSpPr>
            <p:sp>
              <p:nvSpPr>
                <p:cNvPr id="67" name="Oval 66"/>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98"/>
              <p:cNvGrpSpPr/>
              <p:nvPr/>
            </p:nvGrpSpPr>
            <p:grpSpPr>
              <a:xfrm>
                <a:off x="7748015" y="2025445"/>
                <a:ext cx="426720" cy="206477"/>
                <a:chOff x="3810000" y="1676400"/>
                <a:chExt cx="533400" cy="381000"/>
              </a:xfrm>
              <a:noFill/>
            </p:grpSpPr>
            <p:sp>
              <p:nvSpPr>
                <p:cNvPr id="64" name="Round Same Side Corner Rectangle 63"/>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04"/>
              <p:cNvGrpSpPr/>
              <p:nvPr/>
            </p:nvGrpSpPr>
            <p:grpSpPr>
              <a:xfrm rot="10800000">
                <a:off x="7748015" y="3419168"/>
                <a:ext cx="426720" cy="206477"/>
                <a:chOff x="3810000" y="1676400"/>
                <a:chExt cx="533400" cy="381000"/>
              </a:xfrm>
              <a:noFill/>
            </p:grpSpPr>
            <p:sp>
              <p:nvSpPr>
                <p:cNvPr id="61" name="Round Same Side Corner Rectangle 60"/>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nip Same Side Corner Rectangle 58"/>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nip Same Side Corner Rectangle 59"/>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5943600" y="2111231"/>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7620000" y="2260436"/>
            <a:ext cx="914400" cy="1600200"/>
            <a:chOff x="7656575" y="2177845"/>
            <a:chExt cx="914400" cy="1600200"/>
          </a:xfrm>
        </p:grpSpPr>
        <p:sp>
          <p:nvSpPr>
            <p:cNvPr id="23" name="Oval 22"/>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656575" y="2177845"/>
              <a:ext cx="914400" cy="1600200"/>
              <a:chOff x="7504175" y="2025445"/>
              <a:chExt cx="914400" cy="1600200"/>
            </a:xfrm>
          </p:grpSpPr>
          <p:grpSp>
            <p:nvGrpSpPr>
              <p:cNvPr id="25" name="Group 83"/>
              <p:cNvGrpSpPr/>
              <p:nvPr/>
            </p:nvGrpSpPr>
            <p:grpSpPr>
              <a:xfrm>
                <a:off x="7626095" y="2851355"/>
                <a:ext cx="670560" cy="567813"/>
                <a:chOff x="1600200" y="2057400"/>
                <a:chExt cx="838200" cy="838200"/>
              </a:xfrm>
              <a:noFill/>
            </p:grpSpPr>
            <p:sp>
              <p:nvSpPr>
                <p:cNvPr id="45" name="Oval 44"/>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84"/>
              <p:cNvGrpSpPr/>
              <p:nvPr/>
            </p:nvGrpSpPr>
            <p:grpSpPr>
              <a:xfrm>
                <a:off x="7626095" y="2231922"/>
                <a:ext cx="670560" cy="567813"/>
                <a:chOff x="1600200" y="2057400"/>
                <a:chExt cx="838200" cy="838200"/>
              </a:xfrm>
              <a:noFill/>
            </p:grpSpPr>
            <p:sp>
              <p:nvSpPr>
                <p:cNvPr id="41" name="Oval 40"/>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98"/>
              <p:cNvGrpSpPr/>
              <p:nvPr/>
            </p:nvGrpSpPr>
            <p:grpSpPr>
              <a:xfrm>
                <a:off x="7748015" y="2025445"/>
                <a:ext cx="426720" cy="206477"/>
                <a:chOff x="3810000" y="1676400"/>
                <a:chExt cx="533400" cy="381000"/>
              </a:xfrm>
              <a:noFill/>
            </p:grpSpPr>
            <p:sp>
              <p:nvSpPr>
                <p:cNvPr id="38" name="Round Same Side Corner Rectangle 37"/>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04"/>
              <p:cNvGrpSpPr/>
              <p:nvPr/>
            </p:nvGrpSpPr>
            <p:grpSpPr>
              <a:xfrm rot="10800000">
                <a:off x="7748015" y="3419168"/>
                <a:ext cx="426720" cy="206477"/>
                <a:chOff x="3810000" y="1676400"/>
                <a:chExt cx="533400" cy="381000"/>
              </a:xfrm>
              <a:noFill/>
            </p:grpSpPr>
            <p:sp>
              <p:nvSpPr>
                <p:cNvPr id="35" name="Round Same Side Corner Rectangle 34"/>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Same Side Corner Rectangle 32"/>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nip Same Side Corner Rectangle 33"/>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76200" y="762000"/>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646439" y="2121763"/>
            <a:ext cx="874820" cy="1145045"/>
          </a:xfrm>
          <a:custGeom>
            <a:avLst/>
            <a:gdLst>
              <a:gd name="connsiteX0" fmla="*/ 727969 w 727969"/>
              <a:gd name="connsiteY0" fmla="*/ 0 h 1003177"/>
              <a:gd name="connsiteX1" fmla="*/ 541538 w 727969"/>
              <a:gd name="connsiteY1" fmla="*/ 506027 h 1003177"/>
              <a:gd name="connsiteX2" fmla="*/ 0 w 727969"/>
              <a:gd name="connsiteY2" fmla="*/ 1003177 h 1003177"/>
            </a:gdLst>
            <a:ahLst/>
            <a:cxnLst>
              <a:cxn ang="0">
                <a:pos x="connsiteX0" y="connsiteY0"/>
              </a:cxn>
              <a:cxn ang="0">
                <a:pos x="connsiteX1" y="connsiteY1"/>
              </a:cxn>
              <a:cxn ang="0">
                <a:pos x="connsiteX2" y="connsiteY2"/>
              </a:cxn>
            </a:cxnLst>
            <a:rect l="l" t="t" r="r" b="b"/>
            <a:pathLst>
              <a:path w="727969" h="1003177">
                <a:moveTo>
                  <a:pt x="727969" y="0"/>
                </a:moveTo>
                <a:cubicBezTo>
                  <a:pt x="695417" y="169415"/>
                  <a:pt x="662866" y="338831"/>
                  <a:pt x="541538" y="506027"/>
                </a:cubicBezTo>
                <a:cubicBezTo>
                  <a:pt x="420210" y="673223"/>
                  <a:pt x="210105" y="838200"/>
                  <a:pt x="0" y="1003177"/>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646438" y="3124201"/>
            <a:ext cx="883698" cy="968406"/>
          </a:xfrm>
          <a:custGeom>
            <a:avLst/>
            <a:gdLst>
              <a:gd name="connsiteX0" fmla="*/ 861134 w 861134"/>
              <a:gd name="connsiteY0" fmla="*/ 651279 h 651279"/>
              <a:gd name="connsiteX1" fmla="*/ 506027 w 861134"/>
              <a:gd name="connsiteY1" fmla="*/ 47597 h 651279"/>
              <a:gd name="connsiteX2" fmla="*/ 0 w 861134"/>
              <a:gd name="connsiteY2" fmla="*/ 83108 h 651279"/>
            </a:gdLst>
            <a:ahLst/>
            <a:cxnLst>
              <a:cxn ang="0">
                <a:pos x="connsiteX0" y="connsiteY0"/>
              </a:cxn>
              <a:cxn ang="0">
                <a:pos x="connsiteX1" y="connsiteY1"/>
              </a:cxn>
              <a:cxn ang="0">
                <a:pos x="connsiteX2" y="connsiteY2"/>
              </a:cxn>
            </a:cxnLst>
            <a:rect l="l" t="t" r="r" b="b"/>
            <a:pathLst>
              <a:path w="861134" h="651279">
                <a:moveTo>
                  <a:pt x="861134" y="651279"/>
                </a:moveTo>
                <a:cubicBezTo>
                  <a:pt x="755341" y="396785"/>
                  <a:pt x="649549" y="142292"/>
                  <a:pt x="506027" y="47597"/>
                </a:cubicBezTo>
                <a:cubicBezTo>
                  <a:pt x="362505" y="-47098"/>
                  <a:pt x="181252" y="18005"/>
                  <a:pt x="0" y="8310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1244718">
            <a:off x="2539186" y="2130640"/>
            <a:ext cx="461466" cy="867951"/>
          </a:xfrm>
          <a:custGeom>
            <a:avLst/>
            <a:gdLst>
              <a:gd name="connsiteX0" fmla="*/ 35338 w 168503"/>
              <a:gd name="connsiteY0" fmla="*/ 0 h 790112"/>
              <a:gd name="connsiteX1" fmla="*/ 8705 w 168503"/>
              <a:gd name="connsiteY1" fmla="*/ 426128 h 790112"/>
              <a:gd name="connsiteX2" fmla="*/ 168503 w 168503"/>
              <a:gd name="connsiteY2" fmla="*/ 790112 h 790112"/>
            </a:gdLst>
            <a:ahLst/>
            <a:cxnLst>
              <a:cxn ang="0">
                <a:pos x="connsiteX0" y="connsiteY0"/>
              </a:cxn>
              <a:cxn ang="0">
                <a:pos x="connsiteX1" y="connsiteY1"/>
              </a:cxn>
              <a:cxn ang="0">
                <a:pos x="connsiteX2" y="connsiteY2"/>
              </a:cxn>
            </a:cxnLst>
            <a:rect l="l" t="t" r="r" b="b"/>
            <a:pathLst>
              <a:path w="168503" h="790112">
                <a:moveTo>
                  <a:pt x="35338" y="0"/>
                </a:moveTo>
                <a:cubicBezTo>
                  <a:pt x="10924" y="147221"/>
                  <a:pt x="-13489" y="294443"/>
                  <a:pt x="8705" y="426128"/>
                </a:cubicBezTo>
                <a:cubicBezTo>
                  <a:pt x="30899" y="557813"/>
                  <a:pt x="99701" y="673962"/>
                  <a:pt x="168503" y="79011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556769" y="2957297"/>
            <a:ext cx="487423" cy="1135310"/>
          </a:xfrm>
          <a:custGeom>
            <a:avLst/>
            <a:gdLst>
              <a:gd name="connsiteX0" fmla="*/ 0 w 195309"/>
              <a:gd name="connsiteY0" fmla="*/ 878889 h 878889"/>
              <a:gd name="connsiteX1" fmla="*/ 44388 w 195309"/>
              <a:gd name="connsiteY1" fmla="*/ 337351 h 878889"/>
              <a:gd name="connsiteX2" fmla="*/ 195309 w 195309"/>
              <a:gd name="connsiteY2" fmla="*/ 0 h 878889"/>
            </a:gdLst>
            <a:ahLst/>
            <a:cxnLst>
              <a:cxn ang="0">
                <a:pos x="connsiteX0" y="connsiteY0"/>
              </a:cxn>
              <a:cxn ang="0">
                <a:pos x="connsiteX1" y="connsiteY1"/>
              </a:cxn>
              <a:cxn ang="0">
                <a:pos x="connsiteX2" y="connsiteY2"/>
              </a:cxn>
            </a:cxnLst>
            <a:rect l="l" t="t" r="r" b="b"/>
            <a:pathLst>
              <a:path w="195309" h="878889">
                <a:moveTo>
                  <a:pt x="0" y="878889"/>
                </a:moveTo>
                <a:cubicBezTo>
                  <a:pt x="5918" y="681360"/>
                  <a:pt x="11837" y="483832"/>
                  <a:pt x="44388" y="337351"/>
                </a:cubicBezTo>
                <a:cubicBezTo>
                  <a:pt x="76939" y="190870"/>
                  <a:pt x="136124" y="95435"/>
                  <a:pt x="195309"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636668" y="2121762"/>
            <a:ext cx="868532" cy="500007"/>
          </a:xfrm>
          <a:custGeom>
            <a:avLst/>
            <a:gdLst>
              <a:gd name="connsiteX0" fmla="*/ 0 w 727969"/>
              <a:gd name="connsiteY0" fmla="*/ 0 h 692458"/>
              <a:gd name="connsiteX1" fmla="*/ 275208 w 727969"/>
              <a:gd name="connsiteY1" fmla="*/ 514905 h 692458"/>
              <a:gd name="connsiteX2" fmla="*/ 727969 w 727969"/>
              <a:gd name="connsiteY2" fmla="*/ 692458 h 692458"/>
            </a:gdLst>
            <a:ahLst/>
            <a:cxnLst>
              <a:cxn ang="0">
                <a:pos x="connsiteX0" y="connsiteY0"/>
              </a:cxn>
              <a:cxn ang="0">
                <a:pos x="connsiteX1" y="connsiteY1"/>
              </a:cxn>
              <a:cxn ang="0">
                <a:pos x="connsiteX2" y="connsiteY2"/>
              </a:cxn>
            </a:cxnLst>
            <a:rect l="l" t="t" r="r" b="b"/>
            <a:pathLst>
              <a:path w="727969" h="692458">
                <a:moveTo>
                  <a:pt x="0" y="0"/>
                </a:moveTo>
                <a:cubicBezTo>
                  <a:pt x="76940" y="199747"/>
                  <a:pt x="153880" y="399495"/>
                  <a:pt x="275208" y="514905"/>
                </a:cubicBezTo>
                <a:cubicBezTo>
                  <a:pt x="396536" y="630315"/>
                  <a:pt x="562252" y="661386"/>
                  <a:pt x="727969" y="6924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2129787" y="2965142"/>
            <a:ext cx="861988" cy="1171852"/>
          </a:xfrm>
          <a:custGeom>
            <a:avLst/>
            <a:gdLst>
              <a:gd name="connsiteX0" fmla="*/ 861988 w 861988"/>
              <a:gd name="connsiteY0" fmla="*/ 8877 h 1171852"/>
              <a:gd name="connsiteX1" fmla="*/ 506881 w 861988"/>
              <a:gd name="connsiteY1" fmla="*/ 17755 h 1171852"/>
              <a:gd name="connsiteX2" fmla="*/ 276062 w 861988"/>
              <a:gd name="connsiteY2" fmla="*/ 168675 h 1171852"/>
              <a:gd name="connsiteX3" fmla="*/ 89630 w 861988"/>
              <a:gd name="connsiteY3" fmla="*/ 470516 h 1171852"/>
              <a:gd name="connsiteX4" fmla="*/ 9731 w 861988"/>
              <a:gd name="connsiteY4" fmla="*/ 807868 h 1171852"/>
              <a:gd name="connsiteX5" fmla="*/ 854 w 861988"/>
              <a:gd name="connsiteY5" fmla="*/ 1029809 h 1171852"/>
              <a:gd name="connsiteX6" fmla="*/ 854 w 861988"/>
              <a:gd name="connsiteY6" fmla="*/ 1171852 h 117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988" h="1171852">
                <a:moveTo>
                  <a:pt x="861988" y="8877"/>
                </a:moveTo>
                <a:cubicBezTo>
                  <a:pt x="733261" y="-1"/>
                  <a:pt x="604535" y="-8878"/>
                  <a:pt x="506881" y="17755"/>
                </a:cubicBezTo>
                <a:cubicBezTo>
                  <a:pt x="409227" y="44388"/>
                  <a:pt x="345604" y="93215"/>
                  <a:pt x="276062" y="168675"/>
                </a:cubicBezTo>
                <a:cubicBezTo>
                  <a:pt x="206520" y="244135"/>
                  <a:pt x="134018" y="363984"/>
                  <a:pt x="89630" y="470516"/>
                </a:cubicBezTo>
                <a:cubicBezTo>
                  <a:pt x="45242" y="577048"/>
                  <a:pt x="24527" y="714653"/>
                  <a:pt x="9731" y="807868"/>
                </a:cubicBezTo>
                <a:cubicBezTo>
                  <a:pt x="-5065" y="901083"/>
                  <a:pt x="2333" y="969145"/>
                  <a:pt x="854" y="1029809"/>
                </a:cubicBezTo>
                <a:cubicBezTo>
                  <a:pt x="-626" y="1090473"/>
                  <a:pt x="114" y="1131162"/>
                  <a:pt x="854" y="117185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2418307" y="2931755"/>
            <a:ext cx="1516345" cy="1090918"/>
          </a:xfrm>
          <a:custGeom>
            <a:avLst/>
            <a:gdLst>
              <a:gd name="connsiteX0" fmla="*/ 507965 w 1448998"/>
              <a:gd name="connsiteY0" fmla="*/ 0 h 1044936"/>
              <a:gd name="connsiteX1" fmla="*/ 126225 w 1448998"/>
              <a:gd name="connsiteY1" fmla="*/ 142043 h 1044936"/>
              <a:gd name="connsiteX2" fmla="*/ 10815 w 1448998"/>
              <a:gd name="connsiteY2" fmla="*/ 488272 h 1044936"/>
              <a:gd name="connsiteX3" fmla="*/ 55204 w 1448998"/>
              <a:gd name="connsiteY3" fmla="*/ 807868 h 1044936"/>
              <a:gd name="connsiteX4" fmla="*/ 454699 w 1448998"/>
              <a:gd name="connsiteY4" fmla="*/ 1038687 h 1044936"/>
              <a:gd name="connsiteX5" fmla="*/ 969604 w 1448998"/>
              <a:gd name="connsiteY5" fmla="*/ 967666 h 1044936"/>
              <a:gd name="connsiteX6" fmla="*/ 1262567 w 1448998"/>
              <a:gd name="connsiteY6" fmla="*/ 843379 h 1044936"/>
              <a:gd name="connsiteX7" fmla="*/ 1448998 w 1448998"/>
              <a:gd name="connsiteY7" fmla="*/ 754602 h 104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8998" h="1044936">
                <a:moveTo>
                  <a:pt x="507965" y="0"/>
                </a:moveTo>
                <a:cubicBezTo>
                  <a:pt x="358524" y="30332"/>
                  <a:pt x="209083" y="60664"/>
                  <a:pt x="126225" y="142043"/>
                </a:cubicBezTo>
                <a:cubicBezTo>
                  <a:pt x="43367" y="223422"/>
                  <a:pt x="22652" y="377301"/>
                  <a:pt x="10815" y="488272"/>
                </a:cubicBezTo>
                <a:cubicBezTo>
                  <a:pt x="-1022" y="599243"/>
                  <a:pt x="-18777" y="716132"/>
                  <a:pt x="55204" y="807868"/>
                </a:cubicBezTo>
                <a:cubicBezTo>
                  <a:pt x="129185" y="899604"/>
                  <a:pt x="302299" y="1012054"/>
                  <a:pt x="454699" y="1038687"/>
                </a:cubicBezTo>
                <a:cubicBezTo>
                  <a:pt x="607099" y="1065320"/>
                  <a:pt x="834959" y="1000217"/>
                  <a:pt x="969604" y="967666"/>
                </a:cubicBezTo>
                <a:cubicBezTo>
                  <a:pt x="1104249" y="935115"/>
                  <a:pt x="1182668" y="878890"/>
                  <a:pt x="1262567" y="843379"/>
                </a:cubicBezTo>
                <a:cubicBezTo>
                  <a:pt x="1342466" y="807868"/>
                  <a:pt x="1395732" y="781235"/>
                  <a:pt x="1448998" y="75460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042065" y="1758101"/>
            <a:ext cx="1840357" cy="1095232"/>
          </a:xfrm>
          <a:custGeom>
            <a:avLst/>
            <a:gdLst>
              <a:gd name="connsiteX0" fmla="*/ 437982 w 1840357"/>
              <a:gd name="connsiteY0" fmla="*/ 860812 h 1095232"/>
              <a:gd name="connsiteX1" fmla="*/ 153896 w 1840357"/>
              <a:gd name="connsiteY1" fmla="*/ 922955 h 1095232"/>
              <a:gd name="connsiteX2" fmla="*/ 20731 w 1840357"/>
              <a:gd name="connsiteY2" fmla="*/ 851934 h 1095232"/>
              <a:gd name="connsiteX3" fmla="*/ 2976 w 1840357"/>
              <a:gd name="connsiteY3" fmla="*/ 621115 h 1095232"/>
              <a:gd name="connsiteX4" fmla="*/ 47364 w 1840357"/>
              <a:gd name="connsiteY4" fmla="*/ 416928 h 1095232"/>
              <a:gd name="connsiteX5" fmla="*/ 295939 w 1840357"/>
              <a:gd name="connsiteY5" fmla="*/ 141720 h 1095232"/>
              <a:gd name="connsiteX6" fmla="*/ 926253 w 1840357"/>
              <a:gd name="connsiteY6" fmla="*/ 8555 h 1095232"/>
              <a:gd name="connsiteX7" fmla="*/ 1361259 w 1840357"/>
              <a:gd name="connsiteY7" fmla="*/ 35188 h 1095232"/>
              <a:gd name="connsiteX8" fmla="*/ 1716366 w 1840357"/>
              <a:gd name="connsiteY8" fmla="*/ 212742 h 1095232"/>
              <a:gd name="connsiteX9" fmla="*/ 1831776 w 1840357"/>
              <a:gd name="connsiteY9" fmla="*/ 532338 h 1095232"/>
              <a:gd name="connsiteX10" fmla="*/ 1814020 w 1840357"/>
              <a:gd name="connsiteY10" fmla="*/ 851934 h 1095232"/>
              <a:gd name="connsiteX11" fmla="*/ 1671978 w 1840357"/>
              <a:gd name="connsiteY11" fmla="*/ 1073876 h 1095232"/>
              <a:gd name="connsiteX12" fmla="*/ 1565446 w 1840357"/>
              <a:gd name="connsiteY12" fmla="*/ 1073876 h 109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0357" h="1095232">
                <a:moveTo>
                  <a:pt x="437982" y="860812"/>
                </a:moveTo>
                <a:cubicBezTo>
                  <a:pt x="330710" y="892623"/>
                  <a:pt x="223438" y="924435"/>
                  <a:pt x="153896" y="922955"/>
                </a:cubicBezTo>
                <a:cubicBezTo>
                  <a:pt x="84354" y="921475"/>
                  <a:pt x="45884" y="902241"/>
                  <a:pt x="20731" y="851934"/>
                </a:cubicBezTo>
                <a:cubicBezTo>
                  <a:pt x="-4422" y="801627"/>
                  <a:pt x="-1463" y="693616"/>
                  <a:pt x="2976" y="621115"/>
                </a:cubicBezTo>
                <a:cubicBezTo>
                  <a:pt x="7415" y="548614"/>
                  <a:pt x="-1463" y="496827"/>
                  <a:pt x="47364" y="416928"/>
                </a:cubicBezTo>
                <a:cubicBezTo>
                  <a:pt x="96191" y="337029"/>
                  <a:pt x="149458" y="209782"/>
                  <a:pt x="295939" y="141720"/>
                </a:cubicBezTo>
                <a:cubicBezTo>
                  <a:pt x="442420" y="73658"/>
                  <a:pt x="748700" y="26310"/>
                  <a:pt x="926253" y="8555"/>
                </a:cubicBezTo>
                <a:cubicBezTo>
                  <a:pt x="1103806" y="-9200"/>
                  <a:pt x="1229574" y="1157"/>
                  <a:pt x="1361259" y="35188"/>
                </a:cubicBezTo>
                <a:cubicBezTo>
                  <a:pt x="1492945" y="69219"/>
                  <a:pt x="1637947" y="129884"/>
                  <a:pt x="1716366" y="212742"/>
                </a:cubicBezTo>
                <a:cubicBezTo>
                  <a:pt x="1794785" y="295600"/>
                  <a:pt x="1815500" y="425806"/>
                  <a:pt x="1831776" y="532338"/>
                </a:cubicBezTo>
                <a:cubicBezTo>
                  <a:pt x="1848052" y="638870"/>
                  <a:pt x="1840653" y="761678"/>
                  <a:pt x="1814020" y="851934"/>
                </a:cubicBezTo>
                <a:cubicBezTo>
                  <a:pt x="1787387" y="942190"/>
                  <a:pt x="1713407" y="1036886"/>
                  <a:pt x="1671978" y="1073876"/>
                </a:cubicBezTo>
                <a:cubicBezTo>
                  <a:pt x="1630549" y="1110866"/>
                  <a:pt x="1597997" y="1092371"/>
                  <a:pt x="1565446" y="10738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1642369" y="2931755"/>
            <a:ext cx="2175029" cy="479832"/>
          </a:xfrm>
          <a:custGeom>
            <a:avLst/>
            <a:gdLst>
              <a:gd name="connsiteX0" fmla="*/ 0 w 2175029"/>
              <a:gd name="connsiteY0" fmla="*/ 281962 h 479832"/>
              <a:gd name="connsiteX1" fmla="*/ 612559 w 2175029"/>
              <a:gd name="connsiteY1" fmla="*/ 33387 h 479832"/>
              <a:gd name="connsiteX2" fmla="*/ 976544 w 2175029"/>
              <a:gd name="connsiteY2" fmla="*/ 24509 h 479832"/>
              <a:gd name="connsiteX3" fmla="*/ 1233996 w 2175029"/>
              <a:gd name="connsiteY3" fmla="*/ 237573 h 479832"/>
              <a:gd name="connsiteX4" fmla="*/ 1411549 w 2175029"/>
              <a:gd name="connsiteY4" fmla="*/ 388494 h 479832"/>
              <a:gd name="connsiteX5" fmla="*/ 1740023 w 2175029"/>
              <a:gd name="connsiteY5" fmla="*/ 450637 h 479832"/>
              <a:gd name="connsiteX6" fmla="*/ 2059619 w 2175029"/>
              <a:gd name="connsiteY6" fmla="*/ 477270 h 479832"/>
              <a:gd name="connsiteX7" fmla="*/ 2175029 w 2175029"/>
              <a:gd name="connsiteY7" fmla="*/ 477270 h 47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5029" h="479832">
                <a:moveTo>
                  <a:pt x="0" y="281962"/>
                </a:moveTo>
                <a:cubicBezTo>
                  <a:pt x="224901" y="179129"/>
                  <a:pt x="449802" y="76296"/>
                  <a:pt x="612559" y="33387"/>
                </a:cubicBezTo>
                <a:cubicBezTo>
                  <a:pt x="775316" y="-9522"/>
                  <a:pt x="872971" y="-9522"/>
                  <a:pt x="976544" y="24509"/>
                </a:cubicBezTo>
                <a:cubicBezTo>
                  <a:pt x="1080117" y="58540"/>
                  <a:pt x="1161495" y="176909"/>
                  <a:pt x="1233996" y="237573"/>
                </a:cubicBezTo>
                <a:cubicBezTo>
                  <a:pt x="1306497" y="298237"/>
                  <a:pt x="1327211" y="352983"/>
                  <a:pt x="1411549" y="388494"/>
                </a:cubicBezTo>
                <a:cubicBezTo>
                  <a:pt x="1495887" y="424005"/>
                  <a:pt x="1632011" y="435841"/>
                  <a:pt x="1740023" y="450637"/>
                </a:cubicBezTo>
                <a:cubicBezTo>
                  <a:pt x="1848035" y="465433"/>
                  <a:pt x="1987118" y="472831"/>
                  <a:pt x="2059619" y="477270"/>
                </a:cubicBezTo>
                <a:cubicBezTo>
                  <a:pt x="2132120" y="481709"/>
                  <a:pt x="2153574" y="479489"/>
                  <a:pt x="2175029" y="47727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045901" y="2385118"/>
            <a:ext cx="1633283" cy="1698610"/>
          </a:xfrm>
          <a:custGeom>
            <a:avLst/>
            <a:gdLst>
              <a:gd name="connsiteX0" fmla="*/ 541330 w 1633283"/>
              <a:gd name="connsiteY0" fmla="*/ 1698610 h 1698610"/>
              <a:gd name="connsiteX1" fmla="*/ 17548 w 1633283"/>
              <a:gd name="connsiteY1" fmla="*/ 988397 h 1698610"/>
              <a:gd name="connsiteX2" fmla="*/ 168468 w 1633283"/>
              <a:gd name="connsiteY2" fmla="*/ 269305 h 1698610"/>
              <a:gd name="connsiteX3" fmla="*/ 603474 w 1633283"/>
              <a:gd name="connsiteY3" fmla="*/ 2975 h 1698610"/>
              <a:gd name="connsiteX4" fmla="*/ 1340320 w 1633283"/>
              <a:gd name="connsiteY4" fmla="*/ 145018 h 1698610"/>
              <a:gd name="connsiteX5" fmla="*/ 1633283 w 1633283"/>
              <a:gd name="connsiteY5" fmla="*/ 429103 h 169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3283" h="1698610">
                <a:moveTo>
                  <a:pt x="541330" y="1698610"/>
                </a:moveTo>
                <a:cubicBezTo>
                  <a:pt x="310511" y="1462612"/>
                  <a:pt x="79692" y="1226615"/>
                  <a:pt x="17548" y="988397"/>
                </a:cubicBezTo>
                <a:cubicBezTo>
                  <a:pt x="-44596" y="750179"/>
                  <a:pt x="70814" y="433542"/>
                  <a:pt x="168468" y="269305"/>
                </a:cubicBezTo>
                <a:cubicBezTo>
                  <a:pt x="266122" y="105068"/>
                  <a:pt x="408165" y="23689"/>
                  <a:pt x="603474" y="2975"/>
                </a:cubicBezTo>
                <a:cubicBezTo>
                  <a:pt x="798783" y="-17739"/>
                  <a:pt x="1168685" y="73997"/>
                  <a:pt x="1340320" y="145018"/>
                </a:cubicBezTo>
                <a:cubicBezTo>
                  <a:pt x="1511955" y="216039"/>
                  <a:pt x="1572619" y="322571"/>
                  <a:pt x="1633283" y="42910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6320901" y="2849732"/>
            <a:ext cx="301841" cy="1233996"/>
          </a:xfrm>
          <a:custGeom>
            <a:avLst/>
            <a:gdLst>
              <a:gd name="connsiteX0" fmla="*/ 301841 w 301841"/>
              <a:gd name="connsiteY0" fmla="*/ 1233996 h 1233996"/>
              <a:gd name="connsiteX1" fmla="*/ 266330 w 301841"/>
              <a:gd name="connsiteY1" fmla="*/ 727969 h 1233996"/>
              <a:gd name="connsiteX2" fmla="*/ 115410 w 301841"/>
              <a:gd name="connsiteY2" fmla="*/ 177553 h 1233996"/>
              <a:gd name="connsiteX3" fmla="*/ 0 w 301841"/>
              <a:gd name="connsiteY3" fmla="*/ 0 h 1233996"/>
            </a:gdLst>
            <a:ahLst/>
            <a:cxnLst>
              <a:cxn ang="0">
                <a:pos x="connsiteX0" y="connsiteY0"/>
              </a:cxn>
              <a:cxn ang="0">
                <a:pos x="connsiteX1" y="connsiteY1"/>
              </a:cxn>
              <a:cxn ang="0">
                <a:pos x="connsiteX2" y="connsiteY2"/>
              </a:cxn>
              <a:cxn ang="0">
                <a:pos x="connsiteX3" y="connsiteY3"/>
              </a:cxn>
            </a:cxnLst>
            <a:rect l="l" t="t" r="r" b="b"/>
            <a:pathLst>
              <a:path w="301841" h="1233996">
                <a:moveTo>
                  <a:pt x="301841" y="1233996"/>
                </a:moveTo>
                <a:cubicBezTo>
                  <a:pt x="299621" y="1069019"/>
                  <a:pt x="297402" y="904043"/>
                  <a:pt x="266330" y="727969"/>
                </a:cubicBezTo>
                <a:cubicBezTo>
                  <a:pt x="235258" y="551895"/>
                  <a:pt x="159798" y="298881"/>
                  <a:pt x="115410" y="177553"/>
                </a:cubicBezTo>
                <a:cubicBezTo>
                  <a:pt x="71022" y="56225"/>
                  <a:pt x="35511" y="28112"/>
                  <a:pt x="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6338656" y="2867487"/>
            <a:ext cx="1509204" cy="881630"/>
          </a:xfrm>
          <a:custGeom>
            <a:avLst/>
            <a:gdLst>
              <a:gd name="connsiteX0" fmla="*/ 0 w 1509204"/>
              <a:gd name="connsiteY0" fmla="*/ 0 h 881630"/>
              <a:gd name="connsiteX1" fmla="*/ 266330 w 1509204"/>
              <a:gd name="connsiteY1" fmla="*/ 541538 h 881630"/>
              <a:gd name="connsiteX2" fmla="*/ 488272 w 1509204"/>
              <a:gd name="connsiteY2" fmla="*/ 825624 h 881630"/>
              <a:gd name="connsiteX3" fmla="*/ 1029810 w 1509204"/>
              <a:gd name="connsiteY3" fmla="*/ 878890 h 881630"/>
              <a:gd name="connsiteX4" fmla="*/ 1509204 w 1509204"/>
              <a:gd name="connsiteY4" fmla="*/ 781235 h 881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204" h="881630">
                <a:moveTo>
                  <a:pt x="0" y="0"/>
                </a:moveTo>
                <a:cubicBezTo>
                  <a:pt x="92475" y="201967"/>
                  <a:pt x="184951" y="403934"/>
                  <a:pt x="266330" y="541538"/>
                </a:cubicBezTo>
                <a:cubicBezTo>
                  <a:pt x="347709" y="679142"/>
                  <a:pt x="361025" y="769399"/>
                  <a:pt x="488272" y="825624"/>
                </a:cubicBezTo>
                <a:cubicBezTo>
                  <a:pt x="615519" y="881849"/>
                  <a:pt x="859655" y="886288"/>
                  <a:pt x="1029810" y="878890"/>
                </a:cubicBezTo>
                <a:cubicBezTo>
                  <a:pt x="1199965" y="871492"/>
                  <a:pt x="1354584" y="826363"/>
                  <a:pt x="1509204" y="781235"/>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6356412" y="2867487"/>
            <a:ext cx="719091" cy="1233996"/>
          </a:xfrm>
          <a:custGeom>
            <a:avLst/>
            <a:gdLst>
              <a:gd name="connsiteX0" fmla="*/ 0 w 719091"/>
              <a:gd name="connsiteY0" fmla="*/ 0 h 1233996"/>
              <a:gd name="connsiteX1" fmla="*/ 301840 w 719091"/>
              <a:gd name="connsiteY1" fmla="*/ 710214 h 1233996"/>
              <a:gd name="connsiteX2" fmla="*/ 506027 w 719091"/>
              <a:gd name="connsiteY2" fmla="*/ 1020932 h 1233996"/>
              <a:gd name="connsiteX3" fmla="*/ 719091 w 719091"/>
              <a:gd name="connsiteY3" fmla="*/ 1233996 h 1233996"/>
            </a:gdLst>
            <a:ahLst/>
            <a:cxnLst>
              <a:cxn ang="0">
                <a:pos x="connsiteX0" y="connsiteY0"/>
              </a:cxn>
              <a:cxn ang="0">
                <a:pos x="connsiteX1" y="connsiteY1"/>
              </a:cxn>
              <a:cxn ang="0">
                <a:pos x="connsiteX2" y="connsiteY2"/>
              </a:cxn>
              <a:cxn ang="0">
                <a:pos x="connsiteX3" y="connsiteY3"/>
              </a:cxn>
            </a:cxnLst>
            <a:rect l="l" t="t" r="r" b="b"/>
            <a:pathLst>
              <a:path w="719091" h="1233996">
                <a:moveTo>
                  <a:pt x="0" y="0"/>
                </a:moveTo>
                <a:cubicBezTo>
                  <a:pt x="108751" y="270029"/>
                  <a:pt x="217502" y="540059"/>
                  <a:pt x="301840" y="710214"/>
                </a:cubicBezTo>
                <a:cubicBezTo>
                  <a:pt x="386178" y="880369"/>
                  <a:pt x="436485" y="933635"/>
                  <a:pt x="506027" y="1020932"/>
                </a:cubicBezTo>
                <a:cubicBezTo>
                  <a:pt x="575569" y="1108229"/>
                  <a:pt x="647330" y="1171112"/>
                  <a:pt x="719091" y="123399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676008" y="2781590"/>
            <a:ext cx="2115967" cy="1561809"/>
          </a:xfrm>
          <a:custGeom>
            <a:avLst/>
            <a:gdLst>
              <a:gd name="connsiteX0" fmla="*/ 0 w 2115967"/>
              <a:gd name="connsiteY0" fmla="*/ 1266626 h 1435334"/>
              <a:gd name="connsiteX1" fmla="*/ 53266 w 2115967"/>
              <a:gd name="connsiteY1" fmla="*/ 911520 h 1435334"/>
              <a:gd name="connsiteX2" fmla="*/ 239697 w 2115967"/>
              <a:gd name="connsiteY2" fmla="*/ 680700 h 1435334"/>
              <a:gd name="connsiteX3" fmla="*/ 585926 w 2115967"/>
              <a:gd name="connsiteY3" fmla="*/ 796110 h 1435334"/>
              <a:gd name="connsiteX4" fmla="*/ 781235 w 2115967"/>
              <a:gd name="connsiteY4" fmla="*/ 1133461 h 1435334"/>
              <a:gd name="connsiteX5" fmla="*/ 994299 w 2115967"/>
              <a:gd name="connsiteY5" fmla="*/ 1337648 h 1435334"/>
              <a:gd name="connsiteX6" fmla="*/ 1615736 w 2115967"/>
              <a:gd name="connsiteY6" fmla="*/ 1435302 h 1435334"/>
              <a:gd name="connsiteX7" fmla="*/ 1899821 w 2115967"/>
              <a:gd name="connsiteY7" fmla="*/ 1328770 h 1435334"/>
              <a:gd name="connsiteX8" fmla="*/ 2041864 w 2115967"/>
              <a:gd name="connsiteY8" fmla="*/ 1053562 h 1435334"/>
              <a:gd name="connsiteX9" fmla="*/ 2104008 w 2115967"/>
              <a:gd name="connsiteY9" fmla="*/ 760599 h 1435334"/>
              <a:gd name="connsiteX10" fmla="*/ 2104008 w 2115967"/>
              <a:gd name="connsiteY10" fmla="*/ 547535 h 1435334"/>
              <a:gd name="connsiteX11" fmla="*/ 1979720 w 2115967"/>
              <a:gd name="connsiteY11" fmla="*/ 316716 h 1435334"/>
              <a:gd name="connsiteX12" fmla="*/ 1837677 w 2115967"/>
              <a:gd name="connsiteY12" fmla="*/ 41508 h 1435334"/>
              <a:gd name="connsiteX13" fmla="*/ 1828800 w 2115967"/>
              <a:gd name="connsiteY13" fmla="*/ 5997 h 143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5967" h="1435334">
                <a:moveTo>
                  <a:pt x="0" y="1266626"/>
                </a:moveTo>
                <a:cubicBezTo>
                  <a:pt x="6658" y="1137900"/>
                  <a:pt x="13317" y="1009174"/>
                  <a:pt x="53266" y="911520"/>
                </a:cubicBezTo>
                <a:cubicBezTo>
                  <a:pt x="93215" y="813866"/>
                  <a:pt x="150920" y="699935"/>
                  <a:pt x="239697" y="680700"/>
                </a:cubicBezTo>
                <a:cubicBezTo>
                  <a:pt x="328474" y="661465"/>
                  <a:pt x="495670" y="720650"/>
                  <a:pt x="585926" y="796110"/>
                </a:cubicBezTo>
                <a:cubicBezTo>
                  <a:pt x="676182" y="871570"/>
                  <a:pt x="713173" y="1043205"/>
                  <a:pt x="781235" y="1133461"/>
                </a:cubicBezTo>
                <a:cubicBezTo>
                  <a:pt x="849297" y="1223717"/>
                  <a:pt x="855216" y="1287341"/>
                  <a:pt x="994299" y="1337648"/>
                </a:cubicBezTo>
                <a:cubicBezTo>
                  <a:pt x="1133383" y="1387955"/>
                  <a:pt x="1464816" y="1436782"/>
                  <a:pt x="1615736" y="1435302"/>
                </a:cubicBezTo>
                <a:cubicBezTo>
                  <a:pt x="1766656" y="1433822"/>
                  <a:pt x="1828800" y="1392393"/>
                  <a:pt x="1899821" y="1328770"/>
                </a:cubicBezTo>
                <a:cubicBezTo>
                  <a:pt x="1970842" y="1265147"/>
                  <a:pt x="2007833" y="1148257"/>
                  <a:pt x="2041864" y="1053562"/>
                </a:cubicBezTo>
                <a:cubicBezTo>
                  <a:pt x="2075895" y="958867"/>
                  <a:pt x="2093651" y="844937"/>
                  <a:pt x="2104008" y="760599"/>
                </a:cubicBezTo>
                <a:cubicBezTo>
                  <a:pt x="2114365" y="676261"/>
                  <a:pt x="2124723" y="621515"/>
                  <a:pt x="2104008" y="547535"/>
                </a:cubicBezTo>
                <a:cubicBezTo>
                  <a:pt x="2083293" y="473554"/>
                  <a:pt x="2024108" y="401054"/>
                  <a:pt x="1979720" y="316716"/>
                </a:cubicBezTo>
                <a:cubicBezTo>
                  <a:pt x="1935332" y="232378"/>
                  <a:pt x="1862830" y="93294"/>
                  <a:pt x="1837677" y="41508"/>
                </a:cubicBezTo>
                <a:cubicBezTo>
                  <a:pt x="1812524" y="-10278"/>
                  <a:pt x="1820662" y="-2141"/>
                  <a:pt x="1828800" y="599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5400000">
            <a:off x="3062678" y="2821400"/>
            <a:ext cx="178519" cy="331142"/>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2441616" y="2627709"/>
            <a:ext cx="1072461" cy="1509285"/>
          </a:xfrm>
          <a:custGeom>
            <a:avLst/>
            <a:gdLst>
              <a:gd name="connsiteX0" fmla="*/ 202450 w 1072461"/>
              <a:gd name="connsiteY0" fmla="*/ 1447141 h 1447141"/>
              <a:gd name="connsiteX1" fmla="*/ 60407 w 1072461"/>
              <a:gd name="connsiteY1" fmla="*/ 239778 h 1447141"/>
              <a:gd name="connsiteX2" fmla="*/ 1072461 w 1072461"/>
              <a:gd name="connsiteY2" fmla="*/ 81 h 1447141"/>
            </a:gdLst>
            <a:ahLst/>
            <a:cxnLst>
              <a:cxn ang="0">
                <a:pos x="connsiteX0" y="connsiteY0"/>
              </a:cxn>
              <a:cxn ang="0">
                <a:pos x="connsiteX1" y="connsiteY1"/>
              </a:cxn>
              <a:cxn ang="0">
                <a:pos x="connsiteX2" y="connsiteY2"/>
              </a:cxn>
            </a:cxnLst>
            <a:rect l="l" t="t" r="r" b="b"/>
            <a:pathLst>
              <a:path w="1072461" h="1447141">
                <a:moveTo>
                  <a:pt x="202450" y="1447141"/>
                </a:moveTo>
                <a:cubicBezTo>
                  <a:pt x="58927" y="964048"/>
                  <a:pt x="-84595" y="480955"/>
                  <a:pt x="60407" y="239778"/>
                </a:cubicBezTo>
                <a:cubicBezTo>
                  <a:pt x="205409" y="-1399"/>
                  <a:pt x="638935" y="-659"/>
                  <a:pt x="1072461" y="8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5400000">
            <a:off x="3380649" y="2456198"/>
            <a:ext cx="178519" cy="331142"/>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9913172">
            <a:off x="6301782" y="2755274"/>
            <a:ext cx="164629" cy="279871"/>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4084484">
            <a:off x="1564795" y="3116753"/>
            <a:ext cx="163290" cy="272660"/>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514600" y="381001"/>
            <a:ext cx="152400" cy="17526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83706" y="228600"/>
            <a:ext cx="2083293"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82227" y="381000"/>
            <a:ext cx="152400" cy="381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511118" y="4136993"/>
            <a:ext cx="152400" cy="173023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518516" y="5838198"/>
            <a:ext cx="4188337" cy="1714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4404361" y="403369"/>
            <a:ext cx="4356314"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Connecting Receptacle Grounding Terminal to Box: NEC 250.146(A)</a:t>
            </a:r>
            <a:endParaRPr lang="en-US" dirty="0">
              <a:latin typeface="Times New Roman" panose="02020603050405020304" pitchFamily="18" charset="0"/>
              <a:cs typeface="Times New Roman" panose="02020603050405020304" pitchFamily="18" charset="0"/>
            </a:endParaRPr>
          </a:p>
        </p:txBody>
      </p:sp>
      <p:sp>
        <p:nvSpPr>
          <p:cNvPr id="85" name="TextBox 84"/>
          <p:cNvSpPr txBox="1"/>
          <p:nvPr/>
        </p:nvSpPr>
        <p:spPr>
          <a:xfrm>
            <a:off x="3581400" y="4876800"/>
            <a:ext cx="2280166"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Correct grounding of metal box and device</a:t>
            </a:r>
            <a:endParaRPr lang="en-US" dirty="0">
              <a:latin typeface="Times New Roman" panose="02020603050405020304" pitchFamily="18" charset="0"/>
              <a:cs typeface="Times New Roman" panose="02020603050405020304" pitchFamily="18" charset="0"/>
            </a:endParaRPr>
          </a:p>
        </p:txBody>
      </p:sp>
      <p:sp>
        <p:nvSpPr>
          <p:cNvPr id="13" name="Rectangle 12"/>
          <p:cNvSpPr/>
          <p:nvPr/>
        </p:nvSpPr>
        <p:spPr>
          <a:xfrm>
            <a:off x="6549501" y="4107967"/>
            <a:ext cx="152400" cy="173023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9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2700" y="2544482"/>
            <a:ext cx="1584960" cy="24085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831080" y="2748877"/>
            <a:ext cx="1188720" cy="1945341"/>
            <a:chOff x="7656575" y="2177845"/>
            <a:chExt cx="914400" cy="1600200"/>
          </a:xfrm>
        </p:grpSpPr>
        <p:sp>
          <p:nvSpPr>
            <p:cNvPr id="49" name="Oval 48"/>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7656575" y="2177845"/>
              <a:ext cx="914400" cy="1600200"/>
              <a:chOff x="7504175" y="2025445"/>
              <a:chExt cx="914400" cy="1600200"/>
            </a:xfrm>
          </p:grpSpPr>
          <p:grpSp>
            <p:nvGrpSpPr>
              <p:cNvPr id="51" name="Group 83"/>
              <p:cNvGrpSpPr/>
              <p:nvPr/>
            </p:nvGrpSpPr>
            <p:grpSpPr>
              <a:xfrm>
                <a:off x="7626095" y="2851355"/>
                <a:ext cx="670560" cy="567813"/>
                <a:chOff x="1600200" y="2057400"/>
                <a:chExt cx="838200" cy="838200"/>
              </a:xfrm>
              <a:noFill/>
            </p:grpSpPr>
            <p:sp>
              <p:nvSpPr>
                <p:cNvPr id="71" name="Oval 70"/>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4"/>
              <p:cNvGrpSpPr/>
              <p:nvPr/>
            </p:nvGrpSpPr>
            <p:grpSpPr>
              <a:xfrm>
                <a:off x="7626095" y="2231922"/>
                <a:ext cx="670560" cy="567813"/>
                <a:chOff x="1600200" y="2057400"/>
                <a:chExt cx="838200" cy="838200"/>
              </a:xfrm>
              <a:noFill/>
            </p:grpSpPr>
            <p:sp>
              <p:nvSpPr>
                <p:cNvPr id="67" name="Oval 66"/>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98"/>
              <p:cNvGrpSpPr/>
              <p:nvPr/>
            </p:nvGrpSpPr>
            <p:grpSpPr>
              <a:xfrm>
                <a:off x="7748015" y="2025445"/>
                <a:ext cx="426720" cy="206477"/>
                <a:chOff x="3810000" y="1676400"/>
                <a:chExt cx="533400" cy="381000"/>
              </a:xfrm>
              <a:noFill/>
            </p:grpSpPr>
            <p:sp>
              <p:nvSpPr>
                <p:cNvPr id="64" name="Round Same Side Corner Rectangle 63"/>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04"/>
              <p:cNvGrpSpPr/>
              <p:nvPr/>
            </p:nvGrpSpPr>
            <p:grpSpPr>
              <a:xfrm rot="10800000">
                <a:off x="7748015" y="3419168"/>
                <a:ext cx="426720" cy="206477"/>
                <a:chOff x="3810000" y="1676400"/>
                <a:chExt cx="533400" cy="381000"/>
              </a:xfrm>
              <a:noFill/>
            </p:grpSpPr>
            <p:sp>
              <p:nvSpPr>
                <p:cNvPr id="61" name="Round Same Side Corner Rectangle 60"/>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nip Same Side Corner Rectangle 58"/>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nip Same Side Corner Rectangle 59"/>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3267279" y="413871"/>
            <a:ext cx="198120" cy="210341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877047"/>
            <a:ext cx="891540" cy="2467982"/>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9620" y="228600"/>
            <a:ext cx="2695779" cy="18527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9620" y="413871"/>
            <a:ext cx="198120" cy="46317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323934" y="2565647"/>
            <a:ext cx="1700827" cy="1917576"/>
          </a:xfrm>
          <a:custGeom>
            <a:avLst/>
            <a:gdLst>
              <a:gd name="connsiteX0" fmla="*/ 5192 w 1700827"/>
              <a:gd name="connsiteY0" fmla="*/ 0 h 1917576"/>
              <a:gd name="connsiteX1" fmla="*/ 262645 w 1700827"/>
              <a:gd name="connsiteY1" fmla="*/ 1455937 h 1917576"/>
              <a:gd name="connsiteX2" fmla="*/ 1700827 w 1700827"/>
              <a:gd name="connsiteY2" fmla="*/ 1917576 h 1917576"/>
            </a:gdLst>
            <a:ahLst/>
            <a:cxnLst>
              <a:cxn ang="0">
                <a:pos x="connsiteX0" y="connsiteY0"/>
              </a:cxn>
              <a:cxn ang="0">
                <a:pos x="connsiteX1" y="connsiteY1"/>
              </a:cxn>
              <a:cxn ang="0">
                <a:pos x="connsiteX2" y="connsiteY2"/>
              </a:cxn>
            </a:cxnLst>
            <a:rect l="l" t="t" r="r" b="b"/>
            <a:pathLst>
              <a:path w="1700827" h="1917576">
                <a:moveTo>
                  <a:pt x="5192" y="0"/>
                </a:moveTo>
                <a:cubicBezTo>
                  <a:pt x="-7385" y="568170"/>
                  <a:pt x="-19961" y="1136341"/>
                  <a:pt x="262645" y="1455937"/>
                </a:cubicBezTo>
                <a:cubicBezTo>
                  <a:pt x="545251" y="1775533"/>
                  <a:pt x="1123039" y="1846554"/>
                  <a:pt x="1700827" y="191757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77988" y="228600"/>
            <a:ext cx="4961212" cy="5486400"/>
            <a:chOff x="3877988" y="228600"/>
            <a:chExt cx="4961212" cy="5486400"/>
          </a:xfrm>
        </p:grpSpPr>
        <p:grpSp>
          <p:nvGrpSpPr>
            <p:cNvPr id="5" name="Group 4"/>
            <p:cNvGrpSpPr/>
            <p:nvPr/>
          </p:nvGrpSpPr>
          <p:grpSpPr>
            <a:xfrm>
              <a:off x="3877988" y="228600"/>
              <a:ext cx="4961212" cy="5486400"/>
              <a:chOff x="3877988" y="228600"/>
              <a:chExt cx="4961212" cy="5486400"/>
            </a:xfrm>
          </p:grpSpPr>
          <p:sp>
            <p:nvSpPr>
              <p:cNvPr id="77" name="Oval 76"/>
              <p:cNvSpPr/>
              <p:nvPr/>
            </p:nvSpPr>
            <p:spPr>
              <a:xfrm>
                <a:off x="3877988" y="3596041"/>
                <a:ext cx="2294212" cy="2118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4587536" y="228600"/>
                <a:ext cx="4251664" cy="2092881"/>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WRONG!</a:t>
                </a:r>
                <a:r>
                  <a:rPr lang="en-US" dirty="0" smtClean="0">
                    <a:latin typeface="Times New Roman" panose="02020603050405020304" pitchFamily="18" charset="0"/>
                    <a:cs typeface="Times New Roman" panose="02020603050405020304" pitchFamily="18" charset="0"/>
                  </a:rPr>
                  <a:t>NEC 250.148(B): The arrangement of grounding connections shall be such that the disconnection or the removal of a receptacle, luminaire, or other device fed from the box does not interfere with or interrupt the grounding continuity.</a:t>
                </a:r>
                <a:endParaRPr lang="en-US" dirty="0">
                  <a:latin typeface="Times New Roman" panose="02020603050405020304" pitchFamily="18" charset="0"/>
                  <a:cs typeface="Times New Roman" panose="02020603050405020304" pitchFamily="18" charset="0"/>
                </a:endParaRPr>
              </a:p>
            </p:txBody>
          </p:sp>
        </p:grpSp>
        <p:cxnSp>
          <p:nvCxnSpPr>
            <p:cNvPr id="79" name="Straight Connector 78"/>
            <p:cNvCxnSpPr/>
            <p:nvPr/>
          </p:nvCxnSpPr>
          <p:spPr>
            <a:xfrm flipH="1">
              <a:off x="4048754" y="3894302"/>
              <a:ext cx="1797620" cy="1351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971575" y="2556933"/>
            <a:ext cx="1930625" cy="1412555"/>
          </a:xfrm>
          <a:custGeom>
            <a:avLst/>
            <a:gdLst>
              <a:gd name="connsiteX0" fmla="*/ 313492 w 1930625"/>
              <a:gd name="connsiteY0" fmla="*/ 0 h 1412555"/>
              <a:gd name="connsiteX1" fmla="*/ 17158 w 1930625"/>
              <a:gd name="connsiteY1" fmla="*/ 491067 h 1412555"/>
              <a:gd name="connsiteX2" fmla="*/ 76425 w 1930625"/>
              <a:gd name="connsiteY2" fmla="*/ 1092200 h 1412555"/>
              <a:gd name="connsiteX3" fmla="*/ 415092 w 1930625"/>
              <a:gd name="connsiteY3" fmla="*/ 1380067 h 1412555"/>
              <a:gd name="connsiteX4" fmla="*/ 863825 w 1930625"/>
              <a:gd name="connsiteY4" fmla="*/ 1363134 h 1412555"/>
              <a:gd name="connsiteX5" fmla="*/ 1177092 w 1930625"/>
              <a:gd name="connsiteY5" fmla="*/ 999067 h 1412555"/>
              <a:gd name="connsiteX6" fmla="*/ 1414158 w 1930625"/>
              <a:gd name="connsiteY6" fmla="*/ 736600 h 1412555"/>
              <a:gd name="connsiteX7" fmla="*/ 1718958 w 1930625"/>
              <a:gd name="connsiteY7" fmla="*/ 677334 h 1412555"/>
              <a:gd name="connsiteX8" fmla="*/ 1930625 w 1930625"/>
              <a:gd name="connsiteY8" fmla="*/ 770467 h 14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625" h="1412555">
                <a:moveTo>
                  <a:pt x="313492" y="0"/>
                </a:moveTo>
                <a:cubicBezTo>
                  <a:pt x="185080" y="154517"/>
                  <a:pt x="56669" y="309034"/>
                  <a:pt x="17158" y="491067"/>
                </a:cubicBezTo>
                <a:cubicBezTo>
                  <a:pt x="-22353" y="673100"/>
                  <a:pt x="10103" y="944033"/>
                  <a:pt x="76425" y="1092200"/>
                </a:cubicBezTo>
                <a:cubicBezTo>
                  <a:pt x="142747" y="1240367"/>
                  <a:pt x="283859" y="1334911"/>
                  <a:pt x="415092" y="1380067"/>
                </a:cubicBezTo>
                <a:cubicBezTo>
                  <a:pt x="546325" y="1425223"/>
                  <a:pt x="736825" y="1426634"/>
                  <a:pt x="863825" y="1363134"/>
                </a:cubicBezTo>
                <a:cubicBezTo>
                  <a:pt x="990825" y="1299634"/>
                  <a:pt x="1085370" y="1103489"/>
                  <a:pt x="1177092" y="999067"/>
                </a:cubicBezTo>
                <a:cubicBezTo>
                  <a:pt x="1268814" y="894645"/>
                  <a:pt x="1323847" y="790222"/>
                  <a:pt x="1414158" y="736600"/>
                </a:cubicBezTo>
                <a:cubicBezTo>
                  <a:pt x="1504469" y="682978"/>
                  <a:pt x="1632880" y="671690"/>
                  <a:pt x="1718958" y="677334"/>
                </a:cubicBezTo>
                <a:cubicBezTo>
                  <a:pt x="1805036" y="682979"/>
                  <a:pt x="1867830" y="726723"/>
                  <a:pt x="1930625" y="770467"/>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403600" y="2461204"/>
            <a:ext cx="2887810" cy="1140838"/>
          </a:xfrm>
          <a:custGeom>
            <a:avLst/>
            <a:gdLst>
              <a:gd name="connsiteX0" fmla="*/ 0 w 2887810"/>
              <a:gd name="connsiteY0" fmla="*/ 95729 h 1140838"/>
              <a:gd name="connsiteX1" fmla="*/ 135467 w 2887810"/>
              <a:gd name="connsiteY1" fmla="*/ 502129 h 1140838"/>
              <a:gd name="connsiteX2" fmla="*/ 431800 w 2887810"/>
              <a:gd name="connsiteY2" fmla="*/ 739196 h 1140838"/>
              <a:gd name="connsiteX3" fmla="*/ 838200 w 2887810"/>
              <a:gd name="connsiteY3" fmla="*/ 806929 h 1140838"/>
              <a:gd name="connsiteX4" fmla="*/ 1193800 w 2887810"/>
              <a:gd name="connsiteY4" fmla="*/ 578329 h 1140838"/>
              <a:gd name="connsiteX5" fmla="*/ 1490133 w 2887810"/>
              <a:gd name="connsiteY5" fmla="*/ 180396 h 1140838"/>
              <a:gd name="connsiteX6" fmla="*/ 2040467 w 2887810"/>
              <a:gd name="connsiteY6" fmla="*/ 2596 h 1140838"/>
              <a:gd name="connsiteX7" fmla="*/ 2548467 w 2887810"/>
              <a:gd name="connsiteY7" fmla="*/ 95729 h 1140838"/>
              <a:gd name="connsiteX8" fmla="*/ 2836333 w 2887810"/>
              <a:gd name="connsiteY8" fmla="*/ 375129 h 1140838"/>
              <a:gd name="connsiteX9" fmla="*/ 2887133 w 2887810"/>
              <a:gd name="connsiteY9" fmla="*/ 840796 h 1140838"/>
              <a:gd name="connsiteX10" fmla="*/ 2827867 w 2887810"/>
              <a:gd name="connsiteY10" fmla="*/ 1060929 h 1140838"/>
              <a:gd name="connsiteX11" fmla="*/ 2599267 w 2887810"/>
              <a:gd name="connsiteY11" fmla="*/ 1137129 h 1140838"/>
              <a:gd name="connsiteX12" fmla="*/ 2506133 w 2887810"/>
              <a:gd name="connsiteY12" fmla="*/ 959329 h 114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810" h="1140838">
                <a:moveTo>
                  <a:pt x="0" y="95729"/>
                </a:moveTo>
                <a:cubicBezTo>
                  <a:pt x="31750" y="245307"/>
                  <a:pt x="63500" y="394885"/>
                  <a:pt x="135467" y="502129"/>
                </a:cubicBezTo>
                <a:cubicBezTo>
                  <a:pt x="207434" y="609373"/>
                  <a:pt x="314678" y="688396"/>
                  <a:pt x="431800" y="739196"/>
                </a:cubicBezTo>
                <a:cubicBezTo>
                  <a:pt x="548922" y="789996"/>
                  <a:pt x="711200" y="833740"/>
                  <a:pt x="838200" y="806929"/>
                </a:cubicBezTo>
                <a:cubicBezTo>
                  <a:pt x="965200" y="780118"/>
                  <a:pt x="1085145" y="682751"/>
                  <a:pt x="1193800" y="578329"/>
                </a:cubicBezTo>
                <a:cubicBezTo>
                  <a:pt x="1302455" y="473907"/>
                  <a:pt x="1349022" y="276351"/>
                  <a:pt x="1490133" y="180396"/>
                </a:cubicBezTo>
                <a:cubicBezTo>
                  <a:pt x="1631244" y="84441"/>
                  <a:pt x="1864078" y="16707"/>
                  <a:pt x="2040467" y="2596"/>
                </a:cubicBezTo>
                <a:cubicBezTo>
                  <a:pt x="2216856" y="-11515"/>
                  <a:pt x="2415823" y="33640"/>
                  <a:pt x="2548467" y="95729"/>
                </a:cubicBezTo>
                <a:cubicBezTo>
                  <a:pt x="2681111" y="157818"/>
                  <a:pt x="2779889" y="250951"/>
                  <a:pt x="2836333" y="375129"/>
                </a:cubicBezTo>
                <a:cubicBezTo>
                  <a:pt x="2892777" y="499307"/>
                  <a:pt x="2888544" y="726496"/>
                  <a:pt x="2887133" y="840796"/>
                </a:cubicBezTo>
                <a:cubicBezTo>
                  <a:pt x="2885722" y="955096"/>
                  <a:pt x="2875845" y="1011540"/>
                  <a:pt x="2827867" y="1060929"/>
                </a:cubicBezTo>
                <a:cubicBezTo>
                  <a:pt x="2779889" y="1110318"/>
                  <a:pt x="2652889" y="1154062"/>
                  <a:pt x="2599267" y="1137129"/>
                </a:cubicBezTo>
                <a:cubicBezTo>
                  <a:pt x="2545645" y="1120196"/>
                  <a:pt x="2525889" y="1039762"/>
                  <a:pt x="2506133" y="9593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8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0" y="2590800"/>
            <a:ext cx="5905500" cy="1371600"/>
            <a:chOff x="1143000" y="4953000"/>
            <a:chExt cx="5905500" cy="1371600"/>
          </a:xfrm>
        </p:grpSpPr>
        <p:cxnSp>
          <p:nvCxnSpPr>
            <p:cNvPr id="3" name="Straight Connector 2"/>
            <p:cNvCxnSpPr/>
            <p:nvPr/>
          </p:nvCxnSpPr>
          <p:spPr>
            <a:xfrm>
              <a:off x="1333500" y="5181600"/>
              <a:ext cx="2400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3712716" y="4953000"/>
              <a:ext cx="5715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343400" y="5181600"/>
              <a:ext cx="2400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438900" y="5486400"/>
              <a:ext cx="609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43700" y="51816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43700" y="6019800"/>
              <a:ext cx="0" cy="3048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0" y="6324600"/>
              <a:ext cx="56007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43000" y="5181600"/>
              <a:ext cx="0" cy="1143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426716" y="619956"/>
            <a:ext cx="5905500" cy="1200329"/>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120 V circuit </a:t>
            </a:r>
          </a:p>
          <a:p>
            <a:pPr algn="ctr"/>
            <a:r>
              <a:rPr lang="en-US" sz="2400" dirty="0" smtClean="0">
                <a:latin typeface="Times New Roman" panose="02020603050405020304" pitchFamily="18" charset="0"/>
                <a:cs typeface="Times New Roman" panose="02020603050405020304" pitchFamily="18" charset="0"/>
              </a:rPr>
              <a:t>Light controlled by single pole switch. Sourced through the switch.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432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539536" y="922985"/>
            <a:ext cx="3222594" cy="754895"/>
          </a:xfrm>
          <a:custGeom>
            <a:avLst/>
            <a:gdLst>
              <a:gd name="connsiteX0" fmla="*/ 0 w 3222594"/>
              <a:gd name="connsiteY0" fmla="*/ 683873 h 754895"/>
              <a:gd name="connsiteX1" fmla="*/ 1615736 w 3222594"/>
              <a:gd name="connsiteY1" fmla="*/ 293 h 754895"/>
              <a:gd name="connsiteX2" fmla="*/ 3222594 w 3222594"/>
              <a:gd name="connsiteY2" fmla="*/ 754895 h 754895"/>
            </a:gdLst>
            <a:ahLst/>
            <a:cxnLst>
              <a:cxn ang="0">
                <a:pos x="connsiteX0" y="connsiteY0"/>
              </a:cxn>
              <a:cxn ang="0">
                <a:pos x="connsiteX1" y="connsiteY1"/>
              </a:cxn>
              <a:cxn ang="0">
                <a:pos x="connsiteX2" y="connsiteY2"/>
              </a:cxn>
            </a:cxnLst>
            <a:rect l="l" t="t" r="r" b="b"/>
            <a:pathLst>
              <a:path w="3222594" h="754895">
                <a:moveTo>
                  <a:pt x="0" y="683873"/>
                </a:moveTo>
                <a:cubicBezTo>
                  <a:pt x="539318" y="336164"/>
                  <a:pt x="1078637" y="-11544"/>
                  <a:pt x="1615736" y="293"/>
                </a:cubicBezTo>
                <a:cubicBezTo>
                  <a:pt x="2152835" y="12130"/>
                  <a:pt x="2687714" y="383512"/>
                  <a:pt x="3222594" y="75489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85825" y="2823099"/>
            <a:ext cx="1225711" cy="1447060"/>
          </a:xfrm>
          <a:custGeom>
            <a:avLst/>
            <a:gdLst>
              <a:gd name="connsiteX0" fmla="*/ 9470 w 1225711"/>
              <a:gd name="connsiteY0" fmla="*/ 0 h 1447060"/>
              <a:gd name="connsiteX1" fmla="*/ 178146 w 1225711"/>
              <a:gd name="connsiteY1" fmla="*/ 976544 h 1447060"/>
              <a:gd name="connsiteX2" fmla="*/ 1225711 w 1225711"/>
              <a:gd name="connsiteY2" fmla="*/ 1447060 h 1447060"/>
            </a:gdLst>
            <a:ahLst/>
            <a:cxnLst>
              <a:cxn ang="0">
                <a:pos x="connsiteX0" y="connsiteY0"/>
              </a:cxn>
              <a:cxn ang="0">
                <a:pos x="connsiteX1" y="connsiteY1"/>
              </a:cxn>
              <a:cxn ang="0">
                <a:pos x="connsiteX2" y="connsiteY2"/>
              </a:cxn>
            </a:cxnLst>
            <a:rect l="l" t="t" r="r" b="b"/>
            <a:pathLst>
              <a:path w="1225711" h="1447060">
                <a:moveTo>
                  <a:pt x="9470" y="0"/>
                </a:moveTo>
                <a:cubicBezTo>
                  <a:pt x="-7546" y="367683"/>
                  <a:pt x="-24561" y="735367"/>
                  <a:pt x="178146" y="976544"/>
                </a:cubicBezTo>
                <a:cubicBezTo>
                  <a:pt x="380853" y="1217721"/>
                  <a:pt x="803282" y="1332390"/>
                  <a:pt x="1225711" y="1447060"/>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143000" y="4953000"/>
            <a:ext cx="5905500" cy="1371600"/>
            <a:chOff x="1143000" y="4953000"/>
            <a:chExt cx="5905500" cy="1371600"/>
          </a:xfrm>
        </p:grpSpPr>
        <p:cxnSp>
          <p:nvCxnSpPr>
            <p:cNvPr id="12" name="Straight Connector 11"/>
            <p:cNvCxnSpPr/>
            <p:nvPr/>
          </p:nvCxnSpPr>
          <p:spPr>
            <a:xfrm>
              <a:off x="1333500" y="5181600"/>
              <a:ext cx="2400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712716" y="4953000"/>
              <a:ext cx="5715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43400" y="5181600"/>
              <a:ext cx="2400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438900" y="5486400"/>
              <a:ext cx="609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6743700" y="51816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43700" y="6019800"/>
              <a:ext cx="0" cy="3048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6324600"/>
              <a:ext cx="56007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43000" y="5181600"/>
              <a:ext cx="0" cy="1143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41177" y="152400"/>
            <a:ext cx="8610600" cy="4648200"/>
            <a:chOff x="241177" y="152400"/>
            <a:chExt cx="8610600" cy="4648200"/>
          </a:xfrm>
        </p:grpSpPr>
        <p:sp>
          <p:nvSpPr>
            <p:cNvPr id="2" name="Rectangle 1"/>
            <p:cNvSpPr/>
            <p:nvPr/>
          </p:nvSpPr>
          <p:spPr>
            <a:xfrm>
              <a:off x="241177" y="152400"/>
              <a:ext cx="8610600" cy="464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87641" y="661343"/>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55977" y="1676400"/>
              <a:ext cx="1066800" cy="1143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3600" y="3886200"/>
              <a:ext cx="53340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S</a:t>
              </a:r>
              <a:endParaRPr lang="en-US" sz="40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172200" y="4403586"/>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86103" y="609600"/>
              <a:ext cx="304829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120 V circuit: Light controlled by single pole switch.</a:t>
              </a:r>
              <a:endParaRPr lang="en-US"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428625" y="2063234"/>
              <a:ext cx="914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60 Watt</a:t>
              </a:r>
              <a:endParaRPr lang="en-US" dirty="0">
                <a:latin typeface="Times New Roman" panose="02020603050405020304" pitchFamily="18" charset="0"/>
                <a:cs typeface="Times New Roman" panose="02020603050405020304" pitchFamily="18" charset="0"/>
              </a:endParaRPr>
            </a:p>
          </p:txBody>
        </p:sp>
      </p:grpSp>
      <p:sp>
        <p:nvSpPr>
          <p:cNvPr id="30" name="Freeform 29"/>
          <p:cNvSpPr/>
          <p:nvPr/>
        </p:nvSpPr>
        <p:spPr>
          <a:xfrm>
            <a:off x="4810994" y="2805344"/>
            <a:ext cx="1252455" cy="1349406"/>
          </a:xfrm>
          <a:custGeom>
            <a:avLst/>
            <a:gdLst>
              <a:gd name="connsiteX0" fmla="*/ 1252455 w 1252455"/>
              <a:gd name="connsiteY0" fmla="*/ 1349406 h 1349406"/>
              <a:gd name="connsiteX1" fmla="*/ 160501 w 1252455"/>
              <a:gd name="connsiteY1" fmla="*/ 949910 h 1349406"/>
              <a:gd name="connsiteX2" fmla="*/ 27336 w 1252455"/>
              <a:gd name="connsiteY2" fmla="*/ 0 h 1349406"/>
            </a:gdLst>
            <a:ahLst/>
            <a:cxnLst>
              <a:cxn ang="0">
                <a:pos x="connsiteX0" y="connsiteY0"/>
              </a:cxn>
              <a:cxn ang="0">
                <a:pos x="connsiteX1" y="connsiteY1"/>
              </a:cxn>
              <a:cxn ang="0">
                <a:pos x="connsiteX2" y="connsiteY2"/>
              </a:cxn>
            </a:cxnLst>
            <a:rect l="l" t="t" r="r" b="b"/>
            <a:pathLst>
              <a:path w="1252455" h="1349406">
                <a:moveTo>
                  <a:pt x="1252455" y="1349406"/>
                </a:moveTo>
                <a:cubicBezTo>
                  <a:pt x="808571" y="1262108"/>
                  <a:pt x="364687" y="1174811"/>
                  <a:pt x="160501" y="949910"/>
                </a:cubicBezTo>
                <a:cubicBezTo>
                  <a:pt x="-43685" y="725009"/>
                  <a:pt x="-8175" y="362504"/>
                  <a:pt x="27336" y="0"/>
                </a:cubicBezTo>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535837" y="2698812"/>
            <a:ext cx="4554245" cy="1695707"/>
          </a:xfrm>
          <a:custGeom>
            <a:avLst/>
            <a:gdLst>
              <a:gd name="connsiteX0" fmla="*/ 0 w 4554245"/>
              <a:gd name="connsiteY0" fmla="*/ 0 h 1695707"/>
              <a:gd name="connsiteX1" fmla="*/ 1491448 w 4554245"/>
              <a:gd name="connsiteY1" fmla="*/ 1535837 h 1695707"/>
              <a:gd name="connsiteX2" fmla="*/ 4554245 w 4554245"/>
              <a:gd name="connsiteY2" fmla="*/ 1571347 h 1695707"/>
            </a:gdLst>
            <a:ahLst/>
            <a:cxnLst>
              <a:cxn ang="0">
                <a:pos x="connsiteX0" y="connsiteY0"/>
              </a:cxn>
              <a:cxn ang="0">
                <a:pos x="connsiteX1" y="connsiteY1"/>
              </a:cxn>
              <a:cxn ang="0">
                <a:pos x="connsiteX2" y="connsiteY2"/>
              </a:cxn>
            </a:cxnLst>
            <a:rect l="l" t="t" r="r" b="b"/>
            <a:pathLst>
              <a:path w="4554245" h="1695707">
                <a:moveTo>
                  <a:pt x="0" y="0"/>
                </a:moveTo>
                <a:cubicBezTo>
                  <a:pt x="366203" y="636973"/>
                  <a:pt x="732407" y="1273946"/>
                  <a:pt x="1491448" y="1535837"/>
                </a:cubicBezTo>
                <a:cubicBezTo>
                  <a:pt x="2250489" y="1797728"/>
                  <a:pt x="3402367" y="1684537"/>
                  <a:pt x="4554245" y="157134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701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458199" cy="7048083"/>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Electrical Conductors</a:t>
            </a:r>
          </a:p>
          <a:p>
            <a:endParaRPr lang="en-US" sz="28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Individual wires or individual wires bundled inside a cable sheath  that carry or conduct  electrical current (movement of electrons from one atom to another) within a circuit.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Copper – considered the best material for conductors  because of its exceptional ability to conduct electricity (one electron in outer shell), its durability, and cost compared to metals with similar conductive abilities.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Aluminum – 2 electrons in outer shell – does not conduct electricity as well as copper (more resistance due to additional electron in outer shell). Often used where larger conductor sizes are necessary, such as in service entrances and feeder circuits. Must be sized one trade size larger than copper to carry the same electrical load as copper.</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339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p:cNvGrpSpPr/>
          <p:nvPr/>
        </p:nvGrpSpPr>
        <p:grpSpPr>
          <a:xfrm>
            <a:off x="152400" y="48827"/>
            <a:ext cx="5791200" cy="6272444"/>
            <a:chOff x="152400" y="48827"/>
            <a:chExt cx="5791200" cy="6272444"/>
          </a:xfrm>
        </p:grpSpPr>
        <p:sp>
          <p:nvSpPr>
            <p:cNvPr id="2" name="Rectangle 1"/>
            <p:cNvSpPr/>
            <p:nvPr/>
          </p:nvSpPr>
          <p:spPr>
            <a:xfrm>
              <a:off x="152400" y="777357"/>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38905" y="2807471"/>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72305" y="2209800"/>
              <a:ext cx="152400" cy="59767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2807471"/>
              <a:ext cx="152400" cy="3364729"/>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1821" y="6172200"/>
              <a:ext cx="2158012" cy="14907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34707" y="4818438"/>
              <a:ext cx="142561" cy="136116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ctagon 75"/>
            <p:cNvSpPr/>
            <p:nvPr/>
          </p:nvSpPr>
          <p:spPr>
            <a:xfrm>
              <a:off x="1755113" y="228600"/>
              <a:ext cx="1786784" cy="1981200"/>
            </a:xfrm>
            <a:prstGeom prst="oc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025801" y="48827"/>
              <a:ext cx="1917799" cy="2133600"/>
              <a:chOff x="4419601" y="609600"/>
              <a:chExt cx="469311" cy="436419"/>
            </a:xfrm>
          </p:grpSpPr>
          <p:sp>
            <p:nvSpPr>
              <p:cNvPr id="78" name="Oval 77"/>
              <p:cNvSpPr/>
              <p:nvPr/>
            </p:nvSpPr>
            <p:spPr>
              <a:xfrm>
                <a:off x="4419601" y="609600"/>
                <a:ext cx="469311" cy="43641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495799" y="761999"/>
                <a:ext cx="85864" cy="857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724399" y="761999"/>
                <a:ext cx="85864" cy="85725"/>
              </a:xfrm>
              <a:prstGeom prst="ellipse">
                <a:avLst/>
              </a:prstGeom>
              <a:solidFill>
                <a:schemeClr val="bg2">
                  <a:lumMod val="5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4380478" y="3015306"/>
              <a:ext cx="1486921" cy="1937693"/>
              <a:chOff x="4957971" y="3095691"/>
              <a:chExt cx="1208442" cy="1520208"/>
            </a:xfrm>
          </p:grpSpPr>
          <p:grpSp>
            <p:nvGrpSpPr>
              <p:cNvPr id="81" name="Group 80"/>
              <p:cNvGrpSpPr/>
              <p:nvPr/>
            </p:nvGrpSpPr>
            <p:grpSpPr>
              <a:xfrm>
                <a:off x="4957971" y="3095691"/>
                <a:ext cx="1208442" cy="1520208"/>
                <a:chOff x="3660670" y="2730547"/>
                <a:chExt cx="451461" cy="674701"/>
              </a:xfrm>
            </p:grpSpPr>
            <p:grpSp>
              <p:nvGrpSpPr>
                <p:cNvPr id="82" name="Group 159"/>
                <p:cNvGrpSpPr/>
                <p:nvPr/>
              </p:nvGrpSpPr>
              <p:grpSpPr>
                <a:xfrm rot="21357450">
                  <a:off x="3660670" y="2730547"/>
                  <a:ext cx="451461" cy="674701"/>
                  <a:chOff x="3661618" y="2730655"/>
                  <a:chExt cx="451461" cy="674701"/>
                </a:xfrm>
              </p:grpSpPr>
              <p:sp>
                <p:nvSpPr>
                  <p:cNvPr id="84" name="Arc 83"/>
                  <p:cNvSpPr/>
                  <p:nvPr/>
                </p:nvSpPr>
                <p:spPr>
                  <a:xfrm rot="9706765">
                    <a:off x="3707355" y="2883644"/>
                    <a:ext cx="405724" cy="383319"/>
                  </a:xfrm>
                  <a:prstGeom prst="arc">
                    <a:avLst>
                      <a:gd name="adj1" fmla="val 16990575"/>
                      <a:gd name="adj2" fmla="val 371888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5" name="Straight Connector 84"/>
                  <p:cNvCxnSpPr/>
                  <p:nvPr/>
                </p:nvCxnSpPr>
                <p:spPr>
                  <a:xfrm rot="242550">
                    <a:off x="3661618" y="2730655"/>
                    <a:ext cx="359805" cy="674701"/>
                  </a:xfrm>
                  <a:prstGeom prst="lin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flipH="1" flipV="1">
                    <a:off x="3880344" y="3280308"/>
                    <a:ext cx="51517" cy="514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arallelogram 87"/>
                  <p:cNvSpPr/>
                  <p:nvPr/>
                </p:nvSpPr>
                <p:spPr>
                  <a:xfrm rot="19169352">
                    <a:off x="3822569" y="2989221"/>
                    <a:ext cx="130371" cy="60727"/>
                  </a:xfrm>
                  <a:prstGeom prst="parallelogram">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p:cNvSpPr/>
                <p:nvPr/>
              </p:nvSpPr>
              <p:spPr>
                <a:xfrm>
                  <a:off x="3962400" y="3352800"/>
                  <a:ext cx="45719" cy="45719"/>
                </a:xfrm>
                <a:prstGeom prst="ellipse">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p:cNvSpPr/>
              <p:nvPr/>
            </p:nvSpPr>
            <p:spPr>
              <a:xfrm rot="21357450" flipH="1" flipV="1">
                <a:off x="5113023" y="3517778"/>
                <a:ext cx="137897" cy="11589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2" name="Freeform 91"/>
          <p:cNvSpPr/>
          <p:nvPr/>
        </p:nvSpPr>
        <p:spPr>
          <a:xfrm>
            <a:off x="1981200" y="4058106"/>
            <a:ext cx="699856" cy="726957"/>
          </a:xfrm>
          <a:custGeom>
            <a:avLst/>
            <a:gdLst>
              <a:gd name="connsiteX0" fmla="*/ 1020932 w 1020932"/>
              <a:gd name="connsiteY0" fmla="*/ 923278 h 923278"/>
              <a:gd name="connsiteX1" fmla="*/ 648070 w 1020932"/>
              <a:gd name="connsiteY1" fmla="*/ 221942 h 923278"/>
              <a:gd name="connsiteX2" fmla="*/ 0 w 1020932"/>
              <a:gd name="connsiteY2" fmla="*/ 0 h 923278"/>
            </a:gdLst>
            <a:ahLst/>
            <a:cxnLst>
              <a:cxn ang="0">
                <a:pos x="connsiteX0" y="connsiteY0"/>
              </a:cxn>
              <a:cxn ang="0">
                <a:pos x="connsiteX1" y="connsiteY1"/>
              </a:cxn>
              <a:cxn ang="0">
                <a:pos x="connsiteX2" y="connsiteY2"/>
              </a:cxn>
            </a:cxnLst>
            <a:rect l="l" t="t" r="r" b="b"/>
            <a:pathLst>
              <a:path w="1020932" h="923278">
                <a:moveTo>
                  <a:pt x="1020932" y="923278"/>
                </a:moveTo>
                <a:cubicBezTo>
                  <a:pt x="919578" y="649550"/>
                  <a:pt x="818225" y="375822"/>
                  <a:pt x="648070" y="221942"/>
                </a:cubicBezTo>
                <a:cubicBezTo>
                  <a:pt x="477915" y="68062"/>
                  <a:pt x="238957" y="34031"/>
                  <a:pt x="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1997476" y="2814221"/>
            <a:ext cx="585926" cy="523783"/>
          </a:xfrm>
          <a:custGeom>
            <a:avLst/>
            <a:gdLst>
              <a:gd name="connsiteX0" fmla="*/ 585926 w 585926"/>
              <a:gd name="connsiteY0" fmla="*/ 0 h 523783"/>
              <a:gd name="connsiteX1" fmla="*/ 355107 w 585926"/>
              <a:gd name="connsiteY1" fmla="*/ 319596 h 523783"/>
              <a:gd name="connsiteX2" fmla="*/ 0 w 585926"/>
              <a:gd name="connsiteY2" fmla="*/ 523783 h 523783"/>
            </a:gdLst>
            <a:ahLst/>
            <a:cxnLst>
              <a:cxn ang="0">
                <a:pos x="connsiteX0" y="connsiteY0"/>
              </a:cxn>
              <a:cxn ang="0">
                <a:pos x="connsiteX1" y="connsiteY1"/>
              </a:cxn>
              <a:cxn ang="0">
                <a:pos x="connsiteX2" y="connsiteY2"/>
              </a:cxn>
            </a:cxnLst>
            <a:rect l="l" t="t" r="r" b="b"/>
            <a:pathLst>
              <a:path w="585926" h="523783">
                <a:moveTo>
                  <a:pt x="585926" y="0"/>
                </a:moveTo>
                <a:cubicBezTo>
                  <a:pt x="519343" y="116149"/>
                  <a:pt x="452761" y="232299"/>
                  <a:pt x="355107" y="319596"/>
                </a:cubicBezTo>
                <a:cubicBezTo>
                  <a:pt x="257453" y="406893"/>
                  <a:pt x="128726" y="465338"/>
                  <a:pt x="0" y="52378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2592452" y="2807471"/>
            <a:ext cx="168503" cy="798991"/>
          </a:xfrm>
          <a:custGeom>
            <a:avLst/>
            <a:gdLst>
              <a:gd name="connsiteX0" fmla="*/ 35338 w 168503"/>
              <a:gd name="connsiteY0" fmla="*/ 0 h 798991"/>
              <a:gd name="connsiteX1" fmla="*/ 8705 w 168503"/>
              <a:gd name="connsiteY1" fmla="*/ 585927 h 798991"/>
              <a:gd name="connsiteX2" fmla="*/ 168503 w 168503"/>
              <a:gd name="connsiteY2" fmla="*/ 798991 h 798991"/>
            </a:gdLst>
            <a:ahLst/>
            <a:cxnLst>
              <a:cxn ang="0">
                <a:pos x="connsiteX0" y="connsiteY0"/>
              </a:cxn>
              <a:cxn ang="0">
                <a:pos x="connsiteX1" y="connsiteY1"/>
              </a:cxn>
              <a:cxn ang="0">
                <a:pos x="connsiteX2" y="connsiteY2"/>
              </a:cxn>
            </a:cxnLst>
            <a:rect l="l" t="t" r="r" b="b"/>
            <a:pathLst>
              <a:path w="168503" h="798991">
                <a:moveTo>
                  <a:pt x="35338" y="0"/>
                </a:moveTo>
                <a:cubicBezTo>
                  <a:pt x="10924" y="226381"/>
                  <a:pt x="-13489" y="452762"/>
                  <a:pt x="8705" y="585927"/>
                </a:cubicBezTo>
                <a:cubicBezTo>
                  <a:pt x="30899" y="719092"/>
                  <a:pt x="99701" y="759041"/>
                  <a:pt x="168503" y="79899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2696736" y="3968318"/>
            <a:ext cx="73097" cy="834501"/>
          </a:xfrm>
          <a:custGeom>
            <a:avLst/>
            <a:gdLst>
              <a:gd name="connsiteX0" fmla="*/ 28709 w 73097"/>
              <a:gd name="connsiteY0" fmla="*/ 834501 h 834501"/>
              <a:gd name="connsiteX1" fmla="*/ 19831 w 73097"/>
              <a:gd name="connsiteY1" fmla="*/ 719092 h 834501"/>
              <a:gd name="connsiteX2" fmla="*/ 2076 w 73097"/>
              <a:gd name="connsiteY2" fmla="*/ 248575 h 834501"/>
              <a:gd name="connsiteX3" fmla="*/ 73097 w 73097"/>
              <a:gd name="connsiteY3" fmla="*/ 0 h 834501"/>
            </a:gdLst>
            <a:ahLst/>
            <a:cxnLst>
              <a:cxn ang="0">
                <a:pos x="connsiteX0" y="connsiteY0"/>
              </a:cxn>
              <a:cxn ang="0">
                <a:pos x="connsiteX1" y="connsiteY1"/>
              </a:cxn>
              <a:cxn ang="0">
                <a:pos x="connsiteX2" y="connsiteY2"/>
              </a:cxn>
              <a:cxn ang="0">
                <a:pos x="connsiteX3" y="connsiteY3"/>
              </a:cxn>
            </a:cxnLst>
            <a:rect l="l" t="t" r="r" b="b"/>
            <a:pathLst>
              <a:path w="73097" h="834501">
                <a:moveTo>
                  <a:pt x="28709" y="834501"/>
                </a:moveTo>
                <a:cubicBezTo>
                  <a:pt x="26489" y="825623"/>
                  <a:pt x="24270" y="816746"/>
                  <a:pt x="19831" y="719092"/>
                </a:cubicBezTo>
                <a:cubicBezTo>
                  <a:pt x="15392" y="621438"/>
                  <a:pt x="-6802" y="368424"/>
                  <a:pt x="2076" y="248575"/>
                </a:cubicBezTo>
                <a:cubicBezTo>
                  <a:pt x="10954" y="128726"/>
                  <a:pt x="42025" y="64363"/>
                  <a:pt x="73097"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2760955" y="3932808"/>
            <a:ext cx="497150" cy="861134"/>
          </a:xfrm>
          <a:custGeom>
            <a:avLst/>
            <a:gdLst>
              <a:gd name="connsiteX0" fmla="*/ 0 w 497150"/>
              <a:gd name="connsiteY0" fmla="*/ 861134 h 861134"/>
              <a:gd name="connsiteX1" fmla="*/ 150921 w 497150"/>
              <a:gd name="connsiteY1" fmla="*/ 399495 h 861134"/>
              <a:gd name="connsiteX2" fmla="*/ 497150 w 497150"/>
              <a:gd name="connsiteY2" fmla="*/ 0 h 861134"/>
            </a:gdLst>
            <a:ahLst/>
            <a:cxnLst>
              <a:cxn ang="0">
                <a:pos x="connsiteX0" y="connsiteY0"/>
              </a:cxn>
              <a:cxn ang="0">
                <a:pos x="connsiteX1" y="connsiteY1"/>
              </a:cxn>
              <a:cxn ang="0">
                <a:pos x="connsiteX2" y="connsiteY2"/>
              </a:cxn>
            </a:cxnLst>
            <a:rect l="l" t="t" r="r" b="b"/>
            <a:pathLst>
              <a:path w="497150" h="861134">
                <a:moveTo>
                  <a:pt x="0" y="861134"/>
                </a:moveTo>
                <a:cubicBezTo>
                  <a:pt x="34031" y="702075"/>
                  <a:pt x="68063" y="543017"/>
                  <a:pt x="150921" y="399495"/>
                </a:cubicBezTo>
                <a:cubicBezTo>
                  <a:pt x="233779" y="255973"/>
                  <a:pt x="365464" y="127986"/>
                  <a:pt x="49715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2681056" y="2814221"/>
            <a:ext cx="435006" cy="479395"/>
          </a:xfrm>
          <a:custGeom>
            <a:avLst/>
            <a:gdLst>
              <a:gd name="connsiteX0" fmla="*/ 0 w 435006"/>
              <a:gd name="connsiteY0" fmla="*/ 0 h 479395"/>
              <a:gd name="connsiteX1" fmla="*/ 26633 w 435006"/>
              <a:gd name="connsiteY1" fmla="*/ 79899 h 479395"/>
              <a:gd name="connsiteX2" fmla="*/ 195309 w 435006"/>
              <a:gd name="connsiteY2" fmla="*/ 372862 h 479395"/>
              <a:gd name="connsiteX3" fmla="*/ 435006 w 435006"/>
              <a:gd name="connsiteY3" fmla="*/ 479395 h 479395"/>
            </a:gdLst>
            <a:ahLst/>
            <a:cxnLst>
              <a:cxn ang="0">
                <a:pos x="connsiteX0" y="connsiteY0"/>
              </a:cxn>
              <a:cxn ang="0">
                <a:pos x="connsiteX1" y="connsiteY1"/>
              </a:cxn>
              <a:cxn ang="0">
                <a:pos x="connsiteX2" y="connsiteY2"/>
              </a:cxn>
              <a:cxn ang="0">
                <a:pos x="connsiteX3" y="connsiteY3"/>
              </a:cxn>
            </a:cxnLst>
            <a:rect l="l" t="t" r="r" b="b"/>
            <a:pathLst>
              <a:path w="435006" h="479395">
                <a:moveTo>
                  <a:pt x="0" y="0"/>
                </a:moveTo>
                <a:lnTo>
                  <a:pt x="26633" y="79899"/>
                </a:lnTo>
                <a:cubicBezTo>
                  <a:pt x="59184" y="142043"/>
                  <a:pt x="127247" y="306279"/>
                  <a:pt x="195309" y="372862"/>
                </a:cubicBezTo>
                <a:cubicBezTo>
                  <a:pt x="263371" y="439445"/>
                  <a:pt x="349188" y="459420"/>
                  <a:pt x="435006" y="47939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1917576" y="1473964"/>
            <a:ext cx="699856" cy="726957"/>
          </a:xfrm>
          <a:custGeom>
            <a:avLst/>
            <a:gdLst>
              <a:gd name="connsiteX0" fmla="*/ 1020932 w 1020932"/>
              <a:gd name="connsiteY0" fmla="*/ 923278 h 923278"/>
              <a:gd name="connsiteX1" fmla="*/ 648070 w 1020932"/>
              <a:gd name="connsiteY1" fmla="*/ 221942 h 923278"/>
              <a:gd name="connsiteX2" fmla="*/ 0 w 1020932"/>
              <a:gd name="connsiteY2" fmla="*/ 0 h 923278"/>
            </a:gdLst>
            <a:ahLst/>
            <a:cxnLst>
              <a:cxn ang="0">
                <a:pos x="connsiteX0" y="connsiteY0"/>
              </a:cxn>
              <a:cxn ang="0">
                <a:pos x="connsiteX1" y="connsiteY1"/>
              </a:cxn>
              <a:cxn ang="0">
                <a:pos x="connsiteX2" y="connsiteY2"/>
              </a:cxn>
            </a:cxnLst>
            <a:rect l="l" t="t" r="r" b="b"/>
            <a:pathLst>
              <a:path w="1020932" h="923278">
                <a:moveTo>
                  <a:pt x="1020932" y="923278"/>
                </a:moveTo>
                <a:cubicBezTo>
                  <a:pt x="919578" y="649550"/>
                  <a:pt x="818225" y="375822"/>
                  <a:pt x="648070" y="221942"/>
                </a:cubicBezTo>
                <a:cubicBezTo>
                  <a:pt x="477915" y="68062"/>
                  <a:pt x="238957" y="34031"/>
                  <a:pt x="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2633112" y="1384176"/>
            <a:ext cx="73097" cy="834501"/>
          </a:xfrm>
          <a:custGeom>
            <a:avLst/>
            <a:gdLst>
              <a:gd name="connsiteX0" fmla="*/ 28709 w 73097"/>
              <a:gd name="connsiteY0" fmla="*/ 834501 h 834501"/>
              <a:gd name="connsiteX1" fmla="*/ 19831 w 73097"/>
              <a:gd name="connsiteY1" fmla="*/ 719092 h 834501"/>
              <a:gd name="connsiteX2" fmla="*/ 2076 w 73097"/>
              <a:gd name="connsiteY2" fmla="*/ 248575 h 834501"/>
              <a:gd name="connsiteX3" fmla="*/ 73097 w 73097"/>
              <a:gd name="connsiteY3" fmla="*/ 0 h 834501"/>
            </a:gdLst>
            <a:ahLst/>
            <a:cxnLst>
              <a:cxn ang="0">
                <a:pos x="connsiteX0" y="connsiteY0"/>
              </a:cxn>
              <a:cxn ang="0">
                <a:pos x="connsiteX1" y="connsiteY1"/>
              </a:cxn>
              <a:cxn ang="0">
                <a:pos x="connsiteX2" y="connsiteY2"/>
              </a:cxn>
              <a:cxn ang="0">
                <a:pos x="connsiteX3" y="connsiteY3"/>
              </a:cxn>
            </a:cxnLst>
            <a:rect l="l" t="t" r="r" b="b"/>
            <a:pathLst>
              <a:path w="73097" h="834501">
                <a:moveTo>
                  <a:pt x="28709" y="834501"/>
                </a:moveTo>
                <a:cubicBezTo>
                  <a:pt x="26489" y="825623"/>
                  <a:pt x="24270" y="816746"/>
                  <a:pt x="19831" y="719092"/>
                </a:cubicBezTo>
                <a:cubicBezTo>
                  <a:pt x="15392" y="621438"/>
                  <a:pt x="-6802" y="368424"/>
                  <a:pt x="2076" y="248575"/>
                </a:cubicBezTo>
                <a:cubicBezTo>
                  <a:pt x="10954" y="128726"/>
                  <a:pt x="42025" y="64363"/>
                  <a:pt x="73097"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2697331" y="1348666"/>
            <a:ext cx="497150" cy="861134"/>
          </a:xfrm>
          <a:custGeom>
            <a:avLst/>
            <a:gdLst>
              <a:gd name="connsiteX0" fmla="*/ 0 w 497150"/>
              <a:gd name="connsiteY0" fmla="*/ 861134 h 861134"/>
              <a:gd name="connsiteX1" fmla="*/ 150921 w 497150"/>
              <a:gd name="connsiteY1" fmla="*/ 399495 h 861134"/>
              <a:gd name="connsiteX2" fmla="*/ 497150 w 497150"/>
              <a:gd name="connsiteY2" fmla="*/ 0 h 861134"/>
            </a:gdLst>
            <a:ahLst/>
            <a:cxnLst>
              <a:cxn ang="0">
                <a:pos x="connsiteX0" y="connsiteY0"/>
              </a:cxn>
              <a:cxn ang="0">
                <a:pos x="connsiteX1" y="connsiteY1"/>
              </a:cxn>
              <a:cxn ang="0">
                <a:pos x="connsiteX2" y="connsiteY2"/>
              </a:cxn>
            </a:cxnLst>
            <a:rect l="l" t="t" r="r" b="b"/>
            <a:pathLst>
              <a:path w="497150" h="861134">
                <a:moveTo>
                  <a:pt x="0" y="861134"/>
                </a:moveTo>
                <a:cubicBezTo>
                  <a:pt x="34031" y="702075"/>
                  <a:pt x="68063" y="543017"/>
                  <a:pt x="150921" y="399495"/>
                </a:cubicBezTo>
                <a:cubicBezTo>
                  <a:pt x="233779" y="255973"/>
                  <a:pt x="365464" y="127986"/>
                  <a:pt x="49715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455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77357"/>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38905" y="2807471"/>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72305" y="2209800"/>
            <a:ext cx="152400" cy="59767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807471"/>
            <a:ext cx="152400" cy="3364729"/>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1821" y="6172200"/>
            <a:ext cx="2158012" cy="14907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4707" y="4818438"/>
            <a:ext cx="142561" cy="136116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ctagon 8"/>
          <p:cNvSpPr/>
          <p:nvPr/>
        </p:nvSpPr>
        <p:spPr>
          <a:xfrm>
            <a:off x="1755113" y="228600"/>
            <a:ext cx="1786784" cy="1981200"/>
          </a:xfrm>
          <a:prstGeom prst="oc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025801" y="48827"/>
            <a:ext cx="1917799" cy="2133600"/>
            <a:chOff x="4419601" y="609600"/>
            <a:chExt cx="469311" cy="436419"/>
          </a:xfrm>
        </p:grpSpPr>
        <p:sp>
          <p:nvSpPr>
            <p:cNvPr id="20" name="Oval 19"/>
            <p:cNvSpPr/>
            <p:nvPr/>
          </p:nvSpPr>
          <p:spPr>
            <a:xfrm>
              <a:off x="4419601" y="609600"/>
              <a:ext cx="469311" cy="43641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95799" y="761999"/>
              <a:ext cx="85864" cy="857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724399" y="761999"/>
              <a:ext cx="85864" cy="85725"/>
            </a:xfrm>
            <a:prstGeom prst="ellipse">
              <a:avLst/>
            </a:prstGeom>
            <a:solidFill>
              <a:schemeClr val="bg2">
                <a:lumMod val="5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380478" y="3015306"/>
            <a:ext cx="1486921" cy="1937693"/>
            <a:chOff x="4957971" y="3095691"/>
            <a:chExt cx="1208442" cy="1520208"/>
          </a:xfrm>
        </p:grpSpPr>
        <p:grpSp>
          <p:nvGrpSpPr>
            <p:cNvPr id="12" name="Group 11"/>
            <p:cNvGrpSpPr/>
            <p:nvPr/>
          </p:nvGrpSpPr>
          <p:grpSpPr>
            <a:xfrm>
              <a:off x="4957971" y="3095691"/>
              <a:ext cx="1208442" cy="1520208"/>
              <a:chOff x="3660670" y="2730547"/>
              <a:chExt cx="451461" cy="674701"/>
            </a:xfrm>
          </p:grpSpPr>
          <p:grpSp>
            <p:nvGrpSpPr>
              <p:cNvPr id="14" name="Group 159"/>
              <p:cNvGrpSpPr/>
              <p:nvPr/>
            </p:nvGrpSpPr>
            <p:grpSpPr>
              <a:xfrm rot="21357450">
                <a:off x="3660670" y="2730547"/>
                <a:ext cx="451461" cy="674701"/>
                <a:chOff x="3661618" y="2730655"/>
                <a:chExt cx="451461" cy="674701"/>
              </a:xfrm>
            </p:grpSpPr>
            <p:sp>
              <p:nvSpPr>
                <p:cNvPr id="16" name="Arc 15"/>
                <p:cNvSpPr/>
                <p:nvPr/>
              </p:nvSpPr>
              <p:spPr>
                <a:xfrm rot="9706765">
                  <a:off x="3707355" y="2883644"/>
                  <a:ext cx="405724" cy="383319"/>
                </a:xfrm>
                <a:prstGeom prst="arc">
                  <a:avLst>
                    <a:gd name="adj1" fmla="val 16990575"/>
                    <a:gd name="adj2" fmla="val 371888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nvCxnSpPr>
              <p:spPr>
                <a:xfrm rot="242550">
                  <a:off x="3661618" y="2730655"/>
                  <a:ext cx="359805" cy="674701"/>
                </a:xfrm>
                <a:prstGeom prst="lin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flipH="1" flipV="1">
                  <a:off x="3880344" y="3280308"/>
                  <a:ext cx="51517" cy="514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rot="19169352">
                  <a:off x="3822569" y="2989221"/>
                  <a:ext cx="130371" cy="60727"/>
                </a:xfrm>
                <a:prstGeom prst="parallelogram">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a:off x="3962400" y="3352800"/>
                <a:ext cx="45719" cy="45719"/>
              </a:xfrm>
              <a:prstGeom prst="ellipse">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21357450" flipH="1" flipV="1">
              <a:off x="5113023" y="3517778"/>
              <a:ext cx="137897" cy="11589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p:nvSpPr>
        <p:spPr>
          <a:xfrm>
            <a:off x="1562470" y="3728621"/>
            <a:ext cx="1100831" cy="1056443"/>
          </a:xfrm>
          <a:custGeom>
            <a:avLst/>
            <a:gdLst>
              <a:gd name="connsiteX0" fmla="*/ 1100831 w 1100831"/>
              <a:gd name="connsiteY0" fmla="*/ 1056443 h 1056443"/>
              <a:gd name="connsiteX1" fmla="*/ 1020932 w 1100831"/>
              <a:gd name="connsiteY1" fmla="*/ 772358 h 1056443"/>
              <a:gd name="connsiteX2" fmla="*/ 719091 w 1100831"/>
              <a:gd name="connsiteY2" fmla="*/ 213064 h 1056443"/>
              <a:gd name="connsiteX3" fmla="*/ 0 w 1100831"/>
              <a:gd name="connsiteY3" fmla="*/ 0 h 1056443"/>
            </a:gdLst>
            <a:ahLst/>
            <a:cxnLst>
              <a:cxn ang="0">
                <a:pos x="connsiteX0" y="connsiteY0"/>
              </a:cxn>
              <a:cxn ang="0">
                <a:pos x="connsiteX1" y="connsiteY1"/>
              </a:cxn>
              <a:cxn ang="0">
                <a:pos x="connsiteX2" y="connsiteY2"/>
              </a:cxn>
              <a:cxn ang="0">
                <a:pos x="connsiteX3" y="connsiteY3"/>
              </a:cxn>
            </a:cxnLst>
            <a:rect l="l" t="t" r="r" b="b"/>
            <a:pathLst>
              <a:path w="1100831" h="1056443">
                <a:moveTo>
                  <a:pt x="1100831" y="1056443"/>
                </a:moveTo>
                <a:cubicBezTo>
                  <a:pt x="1092693" y="984682"/>
                  <a:pt x="1084555" y="912921"/>
                  <a:pt x="1020932" y="772358"/>
                </a:cubicBezTo>
                <a:cubicBezTo>
                  <a:pt x="957309" y="631795"/>
                  <a:pt x="889246" y="341790"/>
                  <a:pt x="719091" y="213064"/>
                </a:cubicBezTo>
                <a:cubicBezTo>
                  <a:pt x="548936" y="84338"/>
                  <a:pt x="274468" y="42169"/>
                  <a:pt x="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571348" y="2796466"/>
            <a:ext cx="1056442" cy="941033"/>
          </a:xfrm>
          <a:custGeom>
            <a:avLst/>
            <a:gdLst>
              <a:gd name="connsiteX0" fmla="*/ 1056442 w 1056442"/>
              <a:gd name="connsiteY0" fmla="*/ 0 h 941033"/>
              <a:gd name="connsiteX1" fmla="*/ 665825 w 1056442"/>
              <a:gd name="connsiteY1" fmla="*/ 701336 h 941033"/>
              <a:gd name="connsiteX2" fmla="*/ 0 w 1056442"/>
              <a:gd name="connsiteY2" fmla="*/ 941033 h 941033"/>
            </a:gdLst>
            <a:ahLst/>
            <a:cxnLst>
              <a:cxn ang="0">
                <a:pos x="connsiteX0" y="connsiteY0"/>
              </a:cxn>
              <a:cxn ang="0">
                <a:pos x="connsiteX1" y="connsiteY1"/>
              </a:cxn>
              <a:cxn ang="0">
                <a:pos x="connsiteX2" y="connsiteY2"/>
              </a:cxn>
            </a:cxnLst>
            <a:rect l="l" t="t" r="r" b="b"/>
            <a:pathLst>
              <a:path w="1056442" h="941033">
                <a:moveTo>
                  <a:pt x="1056442" y="0"/>
                </a:moveTo>
                <a:cubicBezTo>
                  <a:pt x="949170" y="272248"/>
                  <a:pt x="841899" y="544497"/>
                  <a:pt x="665825" y="701336"/>
                </a:cubicBezTo>
                <a:cubicBezTo>
                  <a:pt x="489751" y="858175"/>
                  <a:pt x="244875" y="899604"/>
                  <a:pt x="0" y="94103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460420" y="661440"/>
            <a:ext cx="1907394" cy="1549100"/>
          </a:xfrm>
          <a:custGeom>
            <a:avLst/>
            <a:gdLst>
              <a:gd name="connsiteX0" fmla="*/ 96349 w 1907394"/>
              <a:gd name="connsiteY0" fmla="*/ 1549100 h 1549100"/>
              <a:gd name="connsiteX1" fmla="*/ 16450 w 1907394"/>
              <a:gd name="connsiteY1" fmla="*/ 616944 h 1549100"/>
              <a:gd name="connsiteX2" fmla="*/ 380434 w 1907394"/>
              <a:gd name="connsiteY2" fmla="*/ 110917 h 1549100"/>
              <a:gd name="connsiteX3" fmla="*/ 1214935 w 1907394"/>
              <a:gd name="connsiteY3" fmla="*/ 13263 h 1549100"/>
              <a:gd name="connsiteX4" fmla="*/ 1907394 w 1907394"/>
              <a:gd name="connsiteY4" fmla="*/ 315104 h 154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394" h="1549100">
                <a:moveTo>
                  <a:pt x="96349" y="1549100"/>
                </a:moveTo>
                <a:cubicBezTo>
                  <a:pt x="32725" y="1202870"/>
                  <a:pt x="-30898" y="856641"/>
                  <a:pt x="16450" y="616944"/>
                </a:cubicBezTo>
                <a:cubicBezTo>
                  <a:pt x="63798" y="377247"/>
                  <a:pt x="180687" y="211530"/>
                  <a:pt x="380434" y="110917"/>
                </a:cubicBezTo>
                <a:cubicBezTo>
                  <a:pt x="580182" y="10303"/>
                  <a:pt x="960442" y="-20768"/>
                  <a:pt x="1214935" y="13263"/>
                </a:cubicBezTo>
                <a:cubicBezTo>
                  <a:pt x="1469428" y="47294"/>
                  <a:pt x="1688411" y="181199"/>
                  <a:pt x="1907394" y="31510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698812" y="4650688"/>
            <a:ext cx="2467992" cy="300907"/>
          </a:xfrm>
          <a:custGeom>
            <a:avLst/>
            <a:gdLst>
              <a:gd name="connsiteX0" fmla="*/ 0 w 2467992"/>
              <a:gd name="connsiteY0" fmla="*/ 143254 h 300907"/>
              <a:gd name="connsiteX1" fmla="*/ 621437 w 2467992"/>
              <a:gd name="connsiteY1" fmla="*/ 1211 h 300907"/>
              <a:gd name="connsiteX2" fmla="*/ 1198485 w 2467992"/>
              <a:gd name="connsiteY2" fmla="*/ 214275 h 300907"/>
              <a:gd name="connsiteX3" fmla="*/ 1722268 w 2467992"/>
              <a:gd name="connsiteY3" fmla="*/ 294174 h 300907"/>
              <a:gd name="connsiteX4" fmla="*/ 2467992 w 2467992"/>
              <a:gd name="connsiteY4" fmla="*/ 54477 h 30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992" h="300907">
                <a:moveTo>
                  <a:pt x="0" y="143254"/>
                </a:moveTo>
                <a:cubicBezTo>
                  <a:pt x="210845" y="66314"/>
                  <a:pt x="421690" y="-10626"/>
                  <a:pt x="621437" y="1211"/>
                </a:cubicBezTo>
                <a:cubicBezTo>
                  <a:pt x="821185" y="13048"/>
                  <a:pt x="1015013" y="165448"/>
                  <a:pt x="1198485" y="214275"/>
                </a:cubicBezTo>
                <a:cubicBezTo>
                  <a:pt x="1381957" y="263102"/>
                  <a:pt x="1510684" y="320807"/>
                  <a:pt x="1722268" y="294174"/>
                </a:cubicBezTo>
                <a:cubicBezTo>
                  <a:pt x="1933852" y="267541"/>
                  <a:pt x="2200922" y="161009"/>
                  <a:pt x="2467992" y="5447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663301" y="2831977"/>
            <a:ext cx="1917577" cy="858761"/>
          </a:xfrm>
          <a:custGeom>
            <a:avLst/>
            <a:gdLst>
              <a:gd name="connsiteX0" fmla="*/ 0 w 1917577"/>
              <a:gd name="connsiteY0" fmla="*/ 0 h 858761"/>
              <a:gd name="connsiteX1" fmla="*/ 452761 w 1917577"/>
              <a:gd name="connsiteY1" fmla="*/ 683580 h 858761"/>
              <a:gd name="connsiteX2" fmla="*/ 1083076 w 1917577"/>
              <a:gd name="connsiteY2" fmla="*/ 852256 h 858761"/>
              <a:gd name="connsiteX3" fmla="*/ 1917577 w 1917577"/>
              <a:gd name="connsiteY3" fmla="*/ 807868 h 858761"/>
            </a:gdLst>
            <a:ahLst/>
            <a:cxnLst>
              <a:cxn ang="0">
                <a:pos x="connsiteX0" y="connsiteY0"/>
              </a:cxn>
              <a:cxn ang="0">
                <a:pos x="connsiteX1" y="connsiteY1"/>
              </a:cxn>
              <a:cxn ang="0">
                <a:pos x="connsiteX2" y="connsiteY2"/>
              </a:cxn>
              <a:cxn ang="0">
                <a:pos x="connsiteX3" y="connsiteY3"/>
              </a:cxn>
            </a:cxnLst>
            <a:rect l="l" t="t" r="r" b="b"/>
            <a:pathLst>
              <a:path w="1917577" h="858761">
                <a:moveTo>
                  <a:pt x="0" y="0"/>
                </a:moveTo>
                <a:cubicBezTo>
                  <a:pt x="136124" y="270768"/>
                  <a:pt x="272248" y="541537"/>
                  <a:pt x="452761" y="683580"/>
                </a:cubicBezTo>
                <a:cubicBezTo>
                  <a:pt x="633274" y="825623"/>
                  <a:pt x="838940" y="831541"/>
                  <a:pt x="1083076" y="852256"/>
                </a:cubicBezTo>
                <a:cubicBezTo>
                  <a:pt x="1327212" y="872971"/>
                  <a:pt x="1622394" y="840419"/>
                  <a:pt x="1917577" y="8078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645546" y="1109709"/>
            <a:ext cx="2831976" cy="1118586"/>
          </a:xfrm>
          <a:custGeom>
            <a:avLst/>
            <a:gdLst>
              <a:gd name="connsiteX0" fmla="*/ 0 w 2831976"/>
              <a:gd name="connsiteY0" fmla="*/ 1118586 h 1118586"/>
              <a:gd name="connsiteX1" fmla="*/ 621437 w 2831976"/>
              <a:gd name="connsiteY1" fmla="*/ 577048 h 1118586"/>
              <a:gd name="connsiteX2" fmla="*/ 1518081 w 2831976"/>
              <a:gd name="connsiteY2" fmla="*/ 577048 h 1118586"/>
              <a:gd name="connsiteX3" fmla="*/ 2254928 w 2831976"/>
              <a:gd name="connsiteY3" fmla="*/ 612559 h 1118586"/>
              <a:gd name="connsiteX4" fmla="*/ 2707689 w 2831976"/>
              <a:gd name="connsiteY4" fmla="*/ 390617 h 1118586"/>
              <a:gd name="connsiteX5" fmla="*/ 2831976 w 2831976"/>
              <a:gd name="connsiteY5" fmla="*/ 0 h 111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1976" h="1118586">
                <a:moveTo>
                  <a:pt x="0" y="1118586"/>
                </a:moveTo>
                <a:cubicBezTo>
                  <a:pt x="184212" y="892945"/>
                  <a:pt x="368424" y="667304"/>
                  <a:pt x="621437" y="577048"/>
                </a:cubicBezTo>
                <a:cubicBezTo>
                  <a:pt x="874451" y="486792"/>
                  <a:pt x="1245833" y="571130"/>
                  <a:pt x="1518081" y="577048"/>
                </a:cubicBezTo>
                <a:cubicBezTo>
                  <a:pt x="1790329" y="582966"/>
                  <a:pt x="2056660" y="643631"/>
                  <a:pt x="2254928" y="612559"/>
                </a:cubicBezTo>
                <a:cubicBezTo>
                  <a:pt x="2453196" y="581487"/>
                  <a:pt x="2611514" y="492710"/>
                  <a:pt x="2707689" y="390617"/>
                </a:cubicBezTo>
                <a:cubicBezTo>
                  <a:pt x="2803864" y="288524"/>
                  <a:pt x="2817920" y="144262"/>
                  <a:pt x="28319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2667647" y="3928619"/>
            <a:ext cx="989953" cy="874200"/>
          </a:xfrm>
          <a:custGeom>
            <a:avLst/>
            <a:gdLst>
              <a:gd name="connsiteX0" fmla="*/ 31165 w 989953"/>
              <a:gd name="connsiteY0" fmla="*/ 874200 h 874200"/>
              <a:gd name="connsiteX1" fmla="*/ 75553 w 989953"/>
              <a:gd name="connsiteY1" fmla="*/ 217253 h 874200"/>
              <a:gd name="connsiteX2" fmla="*/ 688112 w 989953"/>
              <a:gd name="connsiteY2" fmla="*/ 21944 h 874200"/>
              <a:gd name="connsiteX3" fmla="*/ 989953 w 989953"/>
              <a:gd name="connsiteY3" fmla="*/ 13066 h 874200"/>
            </a:gdLst>
            <a:ahLst/>
            <a:cxnLst>
              <a:cxn ang="0">
                <a:pos x="connsiteX0" y="connsiteY0"/>
              </a:cxn>
              <a:cxn ang="0">
                <a:pos x="connsiteX1" y="connsiteY1"/>
              </a:cxn>
              <a:cxn ang="0">
                <a:pos x="connsiteX2" y="connsiteY2"/>
              </a:cxn>
              <a:cxn ang="0">
                <a:pos x="connsiteX3" y="connsiteY3"/>
              </a:cxn>
            </a:cxnLst>
            <a:rect l="l" t="t" r="r" b="b"/>
            <a:pathLst>
              <a:path w="989953" h="874200">
                <a:moveTo>
                  <a:pt x="31165" y="874200"/>
                </a:moveTo>
                <a:cubicBezTo>
                  <a:pt x="-1387" y="616748"/>
                  <a:pt x="-33938" y="359296"/>
                  <a:pt x="75553" y="217253"/>
                </a:cubicBezTo>
                <a:cubicBezTo>
                  <a:pt x="185044" y="75210"/>
                  <a:pt x="535712" y="55975"/>
                  <a:pt x="688112" y="21944"/>
                </a:cubicBezTo>
                <a:cubicBezTo>
                  <a:pt x="840512" y="-12087"/>
                  <a:pt x="915232" y="489"/>
                  <a:pt x="989953" y="1306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627790" y="2796466"/>
            <a:ext cx="967666" cy="1154097"/>
          </a:xfrm>
          <a:custGeom>
            <a:avLst/>
            <a:gdLst>
              <a:gd name="connsiteX0" fmla="*/ 0 w 967666"/>
              <a:gd name="connsiteY0" fmla="*/ 0 h 1154097"/>
              <a:gd name="connsiteX1" fmla="*/ 97655 w 967666"/>
              <a:gd name="connsiteY1" fmla="*/ 426128 h 1154097"/>
              <a:gd name="connsiteX2" fmla="*/ 443884 w 967666"/>
              <a:gd name="connsiteY2" fmla="*/ 834501 h 1154097"/>
              <a:gd name="connsiteX3" fmla="*/ 967666 w 967666"/>
              <a:gd name="connsiteY3" fmla="*/ 1154097 h 1154097"/>
            </a:gdLst>
            <a:ahLst/>
            <a:cxnLst>
              <a:cxn ang="0">
                <a:pos x="connsiteX0" y="connsiteY0"/>
              </a:cxn>
              <a:cxn ang="0">
                <a:pos x="connsiteX1" y="connsiteY1"/>
              </a:cxn>
              <a:cxn ang="0">
                <a:pos x="connsiteX2" y="connsiteY2"/>
              </a:cxn>
              <a:cxn ang="0">
                <a:pos x="connsiteX3" y="connsiteY3"/>
              </a:cxn>
            </a:cxnLst>
            <a:rect l="l" t="t" r="r" b="b"/>
            <a:pathLst>
              <a:path w="967666" h="1154097">
                <a:moveTo>
                  <a:pt x="0" y="0"/>
                </a:moveTo>
                <a:cubicBezTo>
                  <a:pt x="11837" y="143522"/>
                  <a:pt x="23674" y="287045"/>
                  <a:pt x="97655" y="426128"/>
                </a:cubicBezTo>
                <a:cubicBezTo>
                  <a:pt x="171636" y="565212"/>
                  <a:pt x="298882" y="713173"/>
                  <a:pt x="443884" y="834501"/>
                </a:cubicBezTo>
                <a:cubicBezTo>
                  <a:pt x="588886" y="955829"/>
                  <a:pt x="778276" y="1054963"/>
                  <a:pt x="967666" y="115409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228295" y="3821722"/>
            <a:ext cx="1260629" cy="981097"/>
          </a:xfrm>
          <a:custGeom>
            <a:avLst/>
            <a:gdLst>
              <a:gd name="connsiteX0" fmla="*/ 1260629 w 1260629"/>
              <a:gd name="connsiteY0" fmla="*/ 75575 h 981097"/>
              <a:gd name="connsiteX1" fmla="*/ 665825 w 1260629"/>
              <a:gd name="connsiteY1" fmla="*/ 4554 h 981097"/>
              <a:gd name="connsiteX2" fmla="*/ 275208 w 1260629"/>
              <a:gd name="connsiteY2" fmla="*/ 190985 h 981097"/>
              <a:gd name="connsiteX3" fmla="*/ 0 w 1260629"/>
              <a:gd name="connsiteY3" fmla="*/ 981097 h 981097"/>
            </a:gdLst>
            <a:ahLst/>
            <a:cxnLst>
              <a:cxn ang="0">
                <a:pos x="connsiteX0" y="connsiteY0"/>
              </a:cxn>
              <a:cxn ang="0">
                <a:pos x="connsiteX1" y="connsiteY1"/>
              </a:cxn>
              <a:cxn ang="0">
                <a:pos x="connsiteX2" y="connsiteY2"/>
              </a:cxn>
              <a:cxn ang="0">
                <a:pos x="connsiteX3" y="connsiteY3"/>
              </a:cxn>
            </a:cxnLst>
            <a:rect l="l" t="t" r="r" b="b"/>
            <a:pathLst>
              <a:path w="1260629" h="981097">
                <a:moveTo>
                  <a:pt x="1260629" y="75575"/>
                </a:moveTo>
                <a:cubicBezTo>
                  <a:pt x="1045345" y="30447"/>
                  <a:pt x="830062" y="-14681"/>
                  <a:pt x="665825" y="4554"/>
                </a:cubicBezTo>
                <a:cubicBezTo>
                  <a:pt x="501588" y="23789"/>
                  <a:pt x="386179" y="28228"/>
                  <a:pt x="275208" y="190985"/>
                </a:cubicBezTo>
                <a:cubicBezTo>
                  <a:pt x="164237" y="353742"/>
                  <a:pt x="82118" y="667419"/>
                  <a:pt x="0" y="98109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934763" y="1090040"/>
            <a:ext cx="890576" cy="1093867"/>
          </a:xfrm>
          <a:custGeom>
            <a:avLst/>
            <a:gdLst>
              <a:gd name="connsiteX0" fmla="*/ 666394 w 890576"/>
              <a:gd name="connsiteY0" fmla="*/ 1093867 h 1093867"/>
              <a:gd name="connsiteX1" fmla="*/ 888336 w 890576"/>
              <a:gd name="connsiteY1" fmla="*/ 277121 h 1093867"/>
              <a:gd name="connsiteX2" fmla="*/ 746293 w 890576"/>
              <a:gd name="connsiteY2" fmla="*/ 46302 h 1093867"/>
              <a:gd name="connsiteX3" fmla="*/ 231388 w 890576"/>
              <a:gd name="connsiteY3" fmla="*/ 46302 h 1093867"/>
              <a:gd name="connsiteX4" fmla="*/ 36080 w 890576"/>
              <a:gd name="connsiteY4" fmla="*/ 534574 h 1093867"/>
              <a:gd name="connsiteX5" fmla="*/ 569 w 890576"/>
              <a:gd name="connsiteY5" fmla="*/ 738760 h 109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0576" h="1093867">
                <a:moveTo>
                  <a:pt x="666394" y="1093867"/>
                </a:moveTo>
                <a:cubicBezTo>
                  <a:pt x="770707" y="772791"/>
                  <a:pt x="875020" y="451715"/>
                  <a:pt x="888336" y="277121"/>
                </a:cubicBezTo>
                <a:cubicBezTo>
                  <a:pt x="901652" y="102527"/>
                  <a:pt x="855784" y="84772"/>
                  <a:pt x="746293" y="46302"/>
                </a:cubicBezTo>
                <a:cubicBezTo>
                  <a:pt x="636802" y="7832"/>
                  <a:pt x="349757" y="-35077"/>
                  <a:pt x="231388" y="46302"/>
                </a:cubicBezTo>
                <a:cubicBezTo>
                  <a:pt x="113019" y="127681"/>
                  <a:pt x="74550" y="419164"/>
                  <a:pt x="36080" y="534574"/>
                </a:cubicBezTo>
                <a:cubicBezTo>
                  <a:pt x="-2390" y="649984"/>
                  <a:pt x="-911" y="694372"/>
                  <a:pt x="569" y="73876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5400000">
            <a:off x="3568340" y="3760575"/>
            <a:ext cx="178519" cy="331142"/>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6200000">
            <a:off x="1488309" y="3577885"/>
            <a:ext cx="166077" cy="319227"/>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38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0" y="2590800"/>
            <a:ext cx="5905500" cy="1371600"/>
            <a:chOff x="1143000" y="4953000"/>
            <a:chExt cx="5905500" cy="1371600"/>
          </a:xfrm>
        </p:grpSpPr>
        <p:cxnSp>
          <p:nvCxnSpPr>
            <p:cNvPr id="3" name="Straight Connector 2"/>
            <p:cNvCxnSpPr/>
            <p:nvPr/>
          </p:nvCxnSpPr>
          <p:spPr>
            <a:xfrm>
              <a:off x="1333500" y="5181600"/>
              <a:ext cx="2400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3712716" y="4953000"/>
              <a:ext cx="5715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343400" y="5181600"/>
              <a:ext cx="2400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438900" y="5486400"/>
              <a:ext cx="609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43700" y="51816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43700" y="6019800"/>
              <a:ext cx="0" cy="3048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0" y="6324600"/>
              <a:ext cx="56007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43000" y="5181600"/>
              <a:ext cx="0" cy="1143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426716" y="619956"/>
            <a:ext cx="5905500" cy="1200329"/>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120 V circuit </a:t>
            </a:r>
          </a:p>
          <a:p>
            <a:pPr algn="ctr"/>
            <a:r>
              <a:rPr lang="en-US" sz="2400" dirty="0" smtClean="0">
                <a:latin typeface="Times New Roman" panose="02020603050405020304" pitchFamily="18" charset="0"/>
                <a:cs typeface="Times New Roman" panose="02020603050405020304" pitchFamily="18" charset="0"/>
              </a:rPr>
              <a:t>Light controlled by single pole switch. Sourced through the light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654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1177" y="152400"/>
            <a:ext cx="8610600" cy="4648200"/>
            <a:chOff x="241177" y="152400"/>
            <a:chExt cx="8610600" cy="4648200"/>
          </a:xfrm>
        </p:grpSpPr>
        <p:sp>
          <p:nvSpPr>
            <p:cNvPr id="4" name="Rectangle 3"/>
            <p:cNvSpPr/>
            <p:nvPr/>
          </p:nvSpPr>
          <p:spPr>
            <a:xfrm>
              <a:off x="241177" y="152400"/>
              <a:ext cx="8610600" cy="464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03177" y="1600200"/>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55977" y="1676400"/>
              <a:ext cx="1066800" cy="1143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3600" y="3886200"/>
              <a:ext cx="53340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S</a:t>
              </a:r>
              <a:endParaRPr lang="en-US" sz="40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6172200" y="4403586"/>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86103" y="609600"/>
              <a:ext cx="304829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120 V circuit: Light controlled by single pole switch.</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28625" y="2063234"/>
              <a:ext cx="9144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60 Watt</a:t>
              </a:r>
              <a:endParaRPr lang="en-US" dirty="0">
                <a:latin typeface="Times New Roman" panose="02020603050405020304" pitchFamily="18" charset="0"/>
                <a:cs typeface="Times New Roman" panose="02020603050405020304" pitchFamily="18" charset="0"/>
              </a:endParaRPr>
            </a:p>
          </p:txBody>
        </p:sp>
      </p:grpSp>
      <p:sp>
        <p:nvSpPr>
          <p:cNvPr id="13" name="Freeform 12"/>
          <p:cNvSpPr/>
          <p:nvPr/>
        </p:nvSpPr>
        <p:spPr>
          <a:xfrm>
            <a:off x="1429305" y="744986"/>
            <a:ext cx="3391270" cy="941771"/>
          </a:xfrm>
          <a:custGeom>
            <a:avLst/>
            <a:gdLst>
              <a:gd name="connsiteX0" fmla="*/ 0 w 3391270"/>
              <a:gd name="connsiteY0" fmla="*/ 817484 h 941771"/>
              <a:gd name="connsiteX1" fmla="*/ 1811045 w 3391270"/>
              <a:gd name="connsiteY1" fmla="*/ 738 h 941771"/>
              <a:gd name="connsiteX2" fmla="*/ 3391270 w 3391270"/>
              <a:gd name="connsiteY2" fmla="*/ 941771 h 941771"/>
            </a:gdLst>
            <a:ahLst/>
            <a:cxnLst>
              <a:cxn ang="0">
                <a:pos x="connsiteX0" y="connsiteY0"/>
              </a:cxn>
              <a:cxn ang="0">
                <a:pos x="connsiteX1" y="connsiteY1"/>
              </a:cxn>
              <a:cxn ang="0">
                <a:pos x="connsiteX2" y="connsiteY2"/>
              </a:cxn>
            </a:cxnLst>
            <a:rect l="l" t="t" r="r" b="b"/>
            <a:pathLst>
              <a:path w="3391270" h="941771">
                <a:moveTo>
                  <a:pt x="0" y="817484"/>
                </a:moveTo>
                <a:cubicBezTo>
                  <a:pt x="622916" y="398754"/>
                  <a:pt x="1245833" y="-19976"/>
                  <a:pt x="1811045" y="738"/>
                </a:cubicBezTo>
                <a:cubicBezTo>
                  <a:pt x="2376257" y="21452"/>
                  <a:pt x="2883763" y="481611"/>
                  <a:pt x="3391270" y="9417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007006" y="2823099"/>
            <a:ext cx="1047565" cy="1526959"/>
          </a:xfrm>
          <a:custGeom>
            <a:avLst/>
            <a:gdLst>
              <a:gd name="connsiteX0" fmla="*/ 0 w 1047565"/>
              <a:gd name="connsiteY0" fmla="*/ 0 h 1526959"/>
              <a:gd name="connsiteX1" fmla="*/ 301841 w 1047565"/>
              <a:gd name="connsiteY1" fmla="*/ 1091953 h 1526959"/>
              <a:gd name="connsiteX2" fmla="*/ 1047565 w 1047565"/>
              <a:gd name="connsiteY2" fmla="*/ 1526959 h 1526959"/>
            </a:gdLst>
            <a:ahLst/>
            <a:cxnLst>
              <a:cxn ang="0">
                <a:pos x="connsiteX0" y="connsiteY0"/>
              </a:cxn>
              <a:cxn ang="0">
                <a:pos x="connsiteX1" y="connsiteY1"/>
              </a:cxn>
              <a:cxn ang="0">
                <a:pos x="connsiteX2" y="connsiteY2"/>
              </a:cxn>
            </a:cxnLst>
            <a:rect l="l" t="t" r="r" b="b"/>
            <a:pathLst>
              <a:path w="1047565" h="1526959">
                <a:moveTo>
                  <a:pt x="0" y="0"/>
                </a:moveTo>
                <a:cubicBezTo>
                  <a:pt x="63623" y="418730"/>
                  <a:pt x="127247" y="837460"/>
                  <a:pt x="301841" y="1091953"/>
                </a:cubicBezTo>
                <a:cubicBezTo>
                  <a:pt x="476435" y="1346446"/>
                  <a:pt x="762000" y="1436702"/>
                  <a:pt x="1047565" y="1526959"/>
                </a:cubicBezTo>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143000" y="4953000"/>
            <a:ext cx="5905500" cy="1371600"/>
            <a:chOff x="1143000" y="4953000"/>
            <a:chExt cx="5905500" cy="1371600"/>
          </a:xfrm>
        </p:grpSpPr>
        <p:cxnSp>
          <p:nvCxnSpPr>
            <p:cNvPr id="16" name="Straight Connector 15"/>
            <p:cNvCxnSpPr/>
            <p:nvPr/>
          </p:nvCxnSpPr>
          <p:spPr>
            <a:xfrm>
              <a:off x="1333500" y="5181600"/>
              <a:ext cx="2400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712716" y="4953000"/>
              <a:ext cx="5715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43400" y="5181600"/>
              <a:ext cx="2400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438900" y="5486400"/>
              <a:ext cx="6096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6743700" y="51816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43700" y="6019800"/>
              <a:ext cx="0" cy="3048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6324600"/>
              <a:ext cx="56007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3000" y="5181600"/>
              <a:ext cx="0" cy="1143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4244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4337178" y="765035"/>
            <a:ext cx="350876" cy="4190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71332" y="765035"/>
            <a:ext cx="350876" cy="419099"/>
          </a:xfrm>
          <a:prstGeom prst="ellipse">
            <a:avLst/>
          </a:prstGeom>
          <a:solidFill>
            <a:schemeClr val="bg2">
              <a:lumMod val="5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156099" y="19975"/>
            <a:ext cx="5787501" cy="4904172"/>
            <a:chOff x="156099" y="19975"/>
            <a:chExt cx="5787501" cy="4904172"/>
          </a:xfrm>
        </p:grpSpPr>
        <p:sp>
          <p:nvSpPr>
            <p:cNvPr id="3" name="Rectangle 2"/>
            <p:cNvSpPr/>
            <p:nvPr/>
          </p:nvSpPr>
          <p:spPr>
            <a:xfrm>
              <a:off x="156099" y="2471869"/>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38905" y="2778619"/>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72305" y="2180948"/>
              <a:ext cx="152400" cy="59767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1086775"/>
              <a:ext cx="2158012" cy="14907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1235847"/>
              <a:ext cx="142561" cy="124393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ctagon 8"/>
            <p:cNvSpPr/>
            <p:nvPr/>
          </p:nvSpPr>
          <p:spPr>
            <a:xfrm>
              <a:off x="1755113" y="199748"/>
              <a:ext cx="1786784" cy="1981200"/>
            </a:xfrm>
            <a:prstGeom prst="oc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025801" y="19975"/>
              <a:ext cx="1917799" cy="2133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380478" y="2986454"/>
              <a:ext cx="1486921" cy="1937693"/>
              <a:chOff x="3660670" y="2730547"/>
              <a:chExt cx="451461" cy="674701"/>
            </a:xfrm>
          </p:grpSpPr>
          <p:grpSp>
            <p:nvGrpSpPr>
              <p:cNvPr id="14" name="Group 159"/>
              <p:cNvGrpSpPr/>
              <p:nvPr/>
            </p:nvGrpSpPr>
            <p:grpSpPr>
              <a:xfrm rot="21357450">
                <a:off x="3660670" y="2730547"/>
                <a:ext cx="451461" cy="674701"/>
                <a:chOff x="3661618" y="2730655"/>
                <a:chExt cx="451461" cy="674701"/>
              </a:xfrm>
            </p:grpSpPr>
            <p:sp>
              <p:nvSpPr>
                <p:cNvPr id="16" name="Arc 15"/>
                <p:cNvSpPr/>
                <p:nvPr/>
              </p:nvSpPr>
              <p:spPr>
                <a:xfrm rot="9706765">
                  <a:off x="3707355" y="2883644"/>
                  <a:ext cx="405724" cy="383319"/>
                </a:xfrm>
                <a:prstGeom prst="arc">
                  <a:avLst>
                    <a:gd name="adj1" fmla="val 16990575"/>
                    <a:gd name="adj2" fmla="val 371888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nvCxnSpPr>
              <p:spPr>
                <a:xfrm rot="242550">
                  <a:off x="3661618" y="2730655"/>
                  <a:ext cx="359805" cy="674701"/>
                </a:xfrm>
                <a:prstGeom prst="lin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flipH="1" flipV="1">
                  <a:off x="3880344" y="3280308"/>
                  <a:ext cx="51517" cy="514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rot="19169352">
                  <a:off x="3822569" y="2989221"/>
                  <a:ext cx="130371" cy="60727"/>
                </a:xfrm>
                <a:prstGeom prst="parallelogram">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a:off x="3962400" y="3352800"/>
                <a:ext cx="45719" cy="45719"/>
              </a:xfrm>
              <a:prstGeom prst="ellipse">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21357450" flipH="1" flipV="1">
              <a:off x="4571261" y="3524456"/>
              <a:ext cx="169675" cy="14771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p:nvSpPr>
        <p:spPr>
          <a:xfrm>
            <a:off x="1766656" y="470517"/>
            <a:ext cx="1047565" cy="577048"/>
          </a:xfrm>
          <a:custGeom>
            <a:avLst/>
            <a:gdLst>
              <a:gd name="connsiteX0" fmla="*/ 0 w 1047565"/>
              <a:gd name="connsiteY0" fmla="*/ 577048 h 577048"/>
              <a:gd name="connsiteX1" fmla="*/ 577049 w 1047565"/>
              <a:gd name="connsiteY1" fmla="*/ 363984 h 577048"/>
              <a:gd name="connsiteX2" fmla="*/ 1047565 w 1047565"/>
              <a:gd name="connsiteY2" fmla="*/ 0 h 577048"/>
            </a:gdLst>
            <a:ahLst/>
            <a:cxnLst>
              <a:cxn ang="0">
                <a:pos x="connsiteX0" y="connsiteY0"/>
              </a:cxn>
              <a:cxn ang="0">
                <a:pos x="connsiteX1" y="connsiteY1"/>
              </a:cxn>
              <a:cxn ang="0">
                <a:pos x="connsiteX2" y="connsiteY2"/>
              </a:cxn>
            </a:cxnLst>
            <a:rect l="l" t="t" r="r" b="b"/>
            <a:pathLst>
              <a:path w="1047565" h="577048">
                <a:moveTo>
                  <a:pt x="0" y="577048"/>
                </a:moveTo>
                <a:cubicBezTo>
                  <a:pt x="201227" y="518603"/>
                  <a:pt x="402455" y="460159"/>
                  <a:pt x="577049" y="363984"/>
                </a:cubicBezTo>
                <a:cubicBezTo>
                  <a:pt x="751643" y="267809"/>
                  <a:pt x="899604" y="133904"/>
                  <a:pt x="1047565"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748901" y="1083076"/>
            <a:ext cx="843379" cy="62143"/>
          </a:xfrm>
          <a:custGeom>
            <a:avLst/>
            <a:gdLst>
              <a:gd name="connsiteX0" fmla="*/ 0 w 843379"/>
              <a:gd name="connsiteY0" fmla="*/ 62143 h 62143"/>
              <a:gd name="connsiteX1" fmla="*/ 550416 w 843379"/>
              <a:gd name="connsiteY1" fmla="*/ 26633 h 62143"/>
              <a:gd name="connsiteX2" fmla="*/ 843379 w 843379"/>
              <a:gd name="connsiteY2" fmla="*/ 0 h 62143"/>
            </a:gdLst>
            <a:ahLst/>
            <a:cxnLst>
              <a:cxn ang="0">
                <a:pos x="connsiteX0" y="connsiteY0"/>
              </a:cxn>
              <a:cxn ang="0">
                <a:pos x="connsiteX1" y="connsiteY1"/>
              </a:cxn>
              <a:cxn ang="0">
                <a:pos x="connsiteX2" y="connsiteY2"/>
              </a:cxn>
            </a:cxnLst>
            <a:rect l="l" t="t" r="r" b="b"/>
            <a:pathLst>
              <a:path w="843379" h="62143">
                <a:moveTo>
                  <a:pt x="0" y="62143"/>
                </a:moveTo>
                <a:lnTo>
                  <a:pt x="550416" y="26633"/>
                </a:lnTo>
                <a:cubicBezTo>
                  <a:pt x="690979" y="16276"/>
                  <a:pt x="767179" y="8138"/>
                  <a:pt x="843379"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732455" y="1164289"/>
            <a:ext cx="735537" cy="415936"/>
          </a:xfrm>
          <a:custGeom>
            <a:avLst/>
            <a:gdLst>
              <a:gd name="connsiteX0" fmla="*/ 7568 w 735537"/>
              <a:gd name="connsiteY0" fmla="*/ 16441 h 415936"/>
              <a:gd name="connsiteX1" fmla="*/ 69712 w 735537"/>
              <a:gd name="connsiteY1" fmla="*/ 25319 h 415936"/>
              <a:gd name="connsiteX2" fmla="*/ 513595 w 735537"/>
              <a:gd name="connsiteY2" fmla="*/ 256138 h 415936"/>
              <a:gd name="connsiteX3" fmla="*/ 735537 w 735537"/>
              <a:gd name="connsiteY3" fmla="*/ 415936 h 415936"/>
            </a:gdLst>
            <a:ahLst/>
            <a:cxnLst>
              <a:cxn ang="0">
                <a:pos x="connsiteX0" y="connsiteY0"/>
              </a:cxn>
              <a:cxn ang="0">
                <a:pos x="connsiteX1" y="connsiteY1"/>
              </a:cxn>
              <a:cxn ang="0">
                <a:pos x="connsiteX2" y="connsiteY2"/>
              </a:cxn>
              <a:cxn ang="0">
                <a:pos x="connsiteX3" y="connsiteY3"/>
              </a:cxn>
            </a:cxnLst>
            <a:rect l="l" t="t" r="r" b="b"/>
            <a:pathLst>
              <a:path w="735537" h="415936">
                <a:moveTo>
                  <a:pt x="7568" y="16441"/>
                </a:moveTo>
                <a:cubicBezTo>
                  <a:pt x="-3529" y="905"/>
                  <a:pt x="-14626" y="-14631"/>
                  <a:pt x="69712" y="25319"/>
                </a:cubicBezTo>
                <a:cubicBezTo>
                  <a:pt x="154050" y="65269"/>
                  <a:pt x="402624" y="191035"/>
                  <a:pt x="513595" y="256138"/>
                </a:cubicBezTo>
                <a:cubicBezTo>
                  <a:pt x="624566" y="321241"/>
                  <a:pt x="680051" y="368588"/>
                  <a:pt x="735537" y="4159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734322" y="1677880"/>
            <a:ext cx="488272" cy="488271"/>
          </a:xfrm>
          <a:custGeom>
            <a:avLst/>
            <a:gdLst>
              <a:gd name="connsiteX0" fmla="*/ 0 w 488272"/>
              <a:gd name="connsiteY0" fmla="*/ 488271 h 488271"/>
              <a:gd name="connsiteX1" fmla="*/ 221942 w 488272"/>
              <a:gd name="connsiteY1" fmla="*/ 159798 h 488271"/>
              <a:gd name="connsiteX2" fmla="*/ 488272 w 488272"/>
              <a:gd name="connsiteY2" fmla="*/ 0 h 488271"/>
            </a:gdLst>
            <a:ahLst/>
            <a:cxnLst>
              <a:cxn ang="0">
                <a:pos x="connsiteX0" y="connsiteY0"/>
              </a:cxn>
              <a:cxn ang="0">
                <a:pos x="connsiteX1" y="connsiteY1"/>
              </a:cxn>
              <a:cxn ang="0">
                <a:pos x="connsiteX2" y="connsiteY2"/>
              </a:cxn>
            </a:cxnLst>
            <a:rect l="l" t="t" r="r" b="b"/>
            <a:pathLst>
              <a:path w="488272" h="488271">
                <a:moveTo>
                  <a:pt x="0" y="488271"/>
                </a:moveTo>
                <a:cubicBezTo>
                  <a:pt x="70281" y="364723"/>
                  <a:pt x="140563" y="241176"/>
                  <a:pt x="221942" y="159798"/>
                </a:cubicBezTo>
                <a:cubicBezTo>
                  <a:pt x="303321" y="78420"/>
                  <a:pt x="395796" y="39210"/>
                  <a:pt x="488272"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041864" y="1606858"/>
            <a:ext cx="519937" cy="559734"/>
          </a:xfrm>
          <a:custGeom>
            <a:avLst/>
            <a:gdLst>
              <a:gd name="connsiteX0" fmla="*/ 514905 w 519937"/>
              <a:gd name="connsiteY0" fmla="*/ 559293 h 559734"/>
              <a:gd name="connsiteX1" fmla="*/ 488272 w 519937"/>
              <a:gd name="connsiteY1" fmla="*/ 497150 h 559734"/>
              <a:gd name="connsiteX2" fmla="*/ 275208 w 519937"/>
              <a:gd name="connsiteY2" fmla="*/ 168676 h 559734"/>
              <a:gd name="connsiteX3" fmla="*/ 0 w 519937"/>
              <a:gd name="connsiteY3" fmla="*/ 0 h 559734"/>
            </a:gdLst>
            <a:ahLst/>
            <a:cxnLst>
              <a:cxn ang="0">
                <a:pos x="connsiteX0" y="connsiteY0"/>
              </a:cxn>
              <a:cxn ang="0">
                <a:pos x="connsiteX1" y="connsiteY1"/>
              </a:cxn>
              <a:cxn ang="0">
                <a:pos x="connsiteX2" y="connsiteY2"/>
              </a:cxn>
              <a:cxn ang="0">
                <a:pos x="connsiteX3" y="connsiteY3"/>
              </a:cxn>
            </a:cxnLst>
            <a:rect l="l" t="t" r="r" b="b"/>
            <a:pathLst>
              <a:path w="519937" h="559734">
                <a:moveTo>
                  <a:pt x="514905" y="559293"/>
                </a:moveTo>
                <a:cubicBezTo>
                  <a:pt x="521563" y="560773"/>
                  <a:pt x="528221" y="562253"/>
                  <a:pt x="488272" y="497150"/>
                </a:cubicBezTo>
                <a:cubicBezTo>
                  <a:pt x="448323" y="432047"/>
                  <a:pt x="356587" y="251534"/>
                  <a:pt x="275208" y="168676"/>
                </a:cubicBezTo>
                <a:cubicBezTo>
                  <a:pt x="193829" y="85818"/>
                  <a:pt x="96914" y="42909"/>
                  <a:pt x="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623351" y="1515356"/>
            <a:ext cx="221942" cy="665592"/>
          </a:xfrm>
          <a:custGeom>
            <a:avLst/>
            <a:gdLst>
              <a:gd name="connsiteX0" fmla="*/ 0 w 221942"/>
              <a:gd name="connsiteY0" fmla="*/ 656948 h 665592"/>
              <a:gd name="connsiteX1" fmla="*/ 35511 w 221942"/>
              <a:gd name="connsiteY1" fmla="*/ 603682 h 665592"/>
              <a:gd name="connsiteX2" fmla="*/ 142043 w 221942"/>
              <a:gd name="connsiteY2" fmla="*/ 195309 h 665592"/>
              <a:gd name="connsiteX3" fmla="*/ 221942 w 221942"/>
              <a:gd name="connsiteY3" fmla="*/ 0 h 665592"/>
            </a:gdLst>
            <a:ahLst/>
            <a:cxnLst>
              <a:cxn ang="0">
                <a:pos x="connsiteX0" y="connsiteY0"/>
              </a:cxn>
              <a:cxn ang="0">
                <a:pos x="connsiteX1" y="connsiteY1"/>
              </a:cxn>
              <a:cxn ang="0">
                <a:pos x="connsiteX2" y="connsiteY2"/>
              </a:cxn>
              <a:cxn ang="0">
                <a:pos x="connsiteX3" y="connsiteY3"/>
              </a:cxn>
            </a:cxnLst>
            <a:rect l="l" t="t" r="r" b="b"/>
            <a:pathLst>
              <a:path w="221942" h="665592">
                <a:moveTo>
                  <a:pt x="0" y="656948"/>
                </a:moveTo>
                <a:cubicBezTo>
                  <a:pt x="5918" y="668785"/>
                  <a:pt x="11837" y="680622"/>
                  <a:pt x="35511" y="603682"/>
                </a:cubicBezTo>
                <a:cubicBezTo>
                  <a:pt x="59185" y="526742"/>
                  <a:pt x="110971" y="295923"/>
                  <a:pt x="142043" y="195309"/>
                </a:cubicBezTo>
                <a:cubicBezTo>
                  <a:pt x="173115" y="94695"/>
                  <a:pt x="197528" y="47347"/>
                  <a:pt x="221942"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2148396" y="2760955"/>
            <a:ext cx="443884" cy="559294"/>
          </a:xfrm>
          <a:custGeom>
            <a:avLst/>
            <a:gdLst>
              <a:gd name="connsiteX0" fmla="*/ 443884 w 443884"/>
              <a:gd name="connsiteY0" fmla="*/ 0 h 559294"/>
              <a:gd name="connsiteX1" fmla="*/ 150921 w 443884"/>
              <a:gd name="connsiteY1" fmla="*/ 435006 h 559294"/>
              <a:gd name="connsiteX2" fmla="*/ 0 w 443884"/>
              <a:gd name="connsiteY2" fmla="*/ 559294 h 559294"/>
            </a:gdLst>
            <a:ahLst/>
            <a:cxnLst>
              <a:cxn ang="0">
                <a:pos x="connsiteX0" y="connsiteY0"/>
              </a:cxn>
              <a:cxn ang="0">
                <a:pos x="connsiteX1" y="connsiteY1"/>
              </a:cxn>
              <a:cxn ang="0">
                <a:pos x="connsiteX2" y="connsiteY2"/>
              </a:cxn>
            </a:cxnLst>
            <a:rect l="l" t="t" r="r" b="b"/>
            <a:pathLst>
              <a:path w="443884" h="559294">
                <a:moveTo>
                  <a:pt x="443884" y="0"/>
                </a:moveTo>
                <a:cubicBezTo>
                  <a:pt x="334393" y="170895"/>
                  <a:pt x="224902" y="341790"/>
                  <a:pt x="150921" y="435006"/>
                </a:cubicBezTo>
                <a:cubicBezTo>
                  <a:pt x="76940" y="528222"/>
                  <a:pt x="38470" y="543758"/>
                  <a:pt x="0" y="55929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626460" y="2760955"/>
            <a:ext cx="45719" cy="603682"/>
          </a:xfrm>
          <a:custGeom>
            <a:avLst/>
            <a:gdLst>
              <a:gd name="connsiteX0" fmla="*/ 4271 w 75293"/>
              <a:gd name="connsiteY0" fmla="*/ 797 h 568968"/>
              <a:gd name="connsiteX1" fmla="*/ 4271 w 75293"/>
              <a:gd name="connsiteY1" fmla="*/ 62941 h 568968"/>
              <a:gd name="connsiteX2" fmla="*/ 48660 w 75293"/>
              <a:gd name="connsiteY2" fmla="*/ 400292 h 568968"/>
              <a:gd name="connsiteX3" fmla="*/ 75293 w 75293"/>
              <a:gd name="connsiteY3" fmla="*/ 568968 h 568968"/>
            </a:gdLst>
            <a:ahLst/>
            <a:cxnLst>
              <a:cxn ang="0">
                <a:pos x="connsiteX0" y="connsiteY0"/>
              </a:cxn>
              <a:cxn ang="0">
                <a:pos x="connsiteX1" y="connsiteY1"/>
              </a:cxn>
              <a:cxn ang="0">
                <a:pos x="connsiteX2" y="connsiteY2"/>
              </a:cxn>
              <a:cxn ang="0">
                <a:pos x="connsiteX3" y="connsiteY3"/>
              </a:cxn>
            </a:cxnLst>
            <a:rect l="l" t="t" r="r" b="b"/>
            <a:pathLst>
              <a:path w="75293" h="568968">
                <a:moveTo>
                  <a:pt x="4271" y="797"/>
                </a:moveTo>
                <a:cubicBezTo>
                  <a:pt x="572" y="-1422"/>
                  <a:pt x="-3127" y="-3641"/>
                  <a:pt x="4271" y="62941"/>
                </a:cubicBezTo>
                <a:cubicBezTo>
                  <a:pt x="11669" y="129523"/>
                  <a:pt x="36823" y="315954"/>
                  <a:pt x="48660" y="400292"/>
                </a:cubicBezTo>
                <a:cubicBezTo>
                  <a:pt x="60497" y="484630"/>
                  <a:pt x="67895" y="526799"/>
                  <a:pt x="75293" y="56896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698812" y="2805344"/>
            <a:ext cx="541538" cy="639192"/>
          </a:xfrm>
          <a:custGeom>
            <a:avLst/>
            <a:gdLst>
              <a:gd name="connsiteX0" fmla="*/ 0 w 541538"/>
              <a:gd name="connsiteY0" fmla="*/ 0 h 639192"/>
              <a:gd name="connsiteX1" fmla="*/ 35510 w 541538"/>
              <a:gd name="connsiteY1" fmla="*/ 53266 h 639192"/>
              <a:gd name="connsiteX2" fmla="*/ 346229 w 541538"/>
              <a:gd name="connsiteY2" fmla="*/ 497149 h 639192"/>
              <a:gd name="connsiteX3" fmla="*/ 541538 w 541538"/>
              <a:gd name="connsiteY3" fmla="*/ 639192 h 639192"/>
            </a:gdLst>
            <a:ahLst/>
            <a:cxnLst>
              <a:cxn ang="0">
                <a:pos x="connsiteX0" y="connsiteY0"/>
              </a:cxn>
              <a:cxn ang="0">
                <a:pos x="connsiteX1" y="connsiteY1"/>
              </a:cxn>
              <a:cxn ang="0">
                <a:pos x="connsiteX2" y="connsiteY2"/>
              </a:cxn>
              <a:cxn ang="0">
                <a:pos x="connsiteX3" y="connsiteY3"/>
              </a:cxn>
            </a:cxnLst>
            <a:rect l="l" t="t" r="r" b="b"/>
            <a:pathLst>
              <a:path w="541538" h="639192">
                <a:moveTo>
                  <a:pt x="0" y="0"/>
                </a:moveTo>
                <a:lnTo>
                  <a:pt x="35510" y="53266"/>
                </a:lnTo>
                <a:cubicBezTo>
                  <a:pt x="93215" y="136124"/>
                  <a:pt x="261891" y="399495"/>
                  <a:pt x="346229" y="497149"/>
                </a:cubicBezTo>
                <a:cubicBezTo>
                  <a:pt x="430567" y="594803"/>
                  <a:pt x="486052" y="616997"/>
                  <a:pt x="541538" y="6391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680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6099" y="19975"/>
            <a:ext cx="5787501" cy="4904172"/>
            <a:chOff x="156099" y="19975"/>
            <a:chExt cx="5787501" cy="4904172"/>
          </a:xfrm>
        </p:grpSpPr>
        <p:sp>
          <p:nvSpPr>
            <p:cNvPr id="3" name="Rectangle 2"/>
            <p:cNvSpPr/>
            <p:nvPr/>
          </p:nvSpPr>
          <p:spPr>
            <a:xfrm>
              <a:off x="156099" y="2471869"/>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38905" y="2778619"/>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72305" y="2180948"/>
              <a:ext cx="152400" cy="59767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1086775"/>
              <a:ext cx="2158012" cy="14907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1235847"/>
              <a:ext cx="142561" cy="124393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ctagon 7"/>
            <p:cNvSpPr/>
            <p:nvPr/>
          </p:nvSpPr>
          <p:spPr>
            <a:xfrm>
              <a:off x="1755113" y="199748"/>
              <a:ext cx="1786784" cy="1981200"/>
            </a:xfrm>
            <a:prstGeom prst="oc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25801" y="19975"/>
              <a:ext cx="1917799" cy="2133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380478" y="2986454"/>
              <a:ext cx="1486921" cy="1937693"/>
              <a:chOff x="3660670" y="2730547"/>
              <a:chExt cx="451461" cy="674701"/>
            </a:xfrm>
          </p:grpSpPr>
          <p:grpSp>
            <p:nvGrpSpPr>
              <p:cNvPr id="12" name="Group 159"/>
              <p:cNvGrpSpPr/>
              <p:nvPr/>
            </p:nvGrpSpPr>
            <p:grpSpPr>
              <a:xfrm rot="21357450">
                <a:off x="3660670" y="2730547"/>
                <a:ext cx="451461" cy="674701"/>
                <a:chOff x="3661618" y="2730655"/>
                <a:chExt cx="451461" cy="674701"/>
              </a:xfrm>
            </p:grpSpPr>
            <p:sp>
              <p:nvSpPr>
                <p:cNvPr id="14" name="Arc 13"/>
                <p:cNvSpPr/>
                <p:nvPr/>
              </p:nvSpPr>
              <p:spPr>
                <a:xfrm rot="9706765">
                  <a:off x="3707355" y="2883644"/>
                  <a:ext cx="405724" cy="383319"/>
                </a:xfrm>
                <a:prstGeom prst="arc">
                  <a:avLst>
                    <a:gd name="adj1" fmla="val 16990575"/>
                    <a:gd name="adj2" fmla="val 371888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p:cNvCxnSpPr/>
                <p:nvPr/>
              </p:nvCxnSpPr>
              <p:spPr>
                <a:xfrm rot="242550">
                  <a:off x="3661618" y="2730655"/>
                  <a:ext cx="359805" cy="674701"/>
                </a:xfrm>
                <a:prstGeom prst="lin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flipH="1" flipV="1">
                  <a:off x="3880344" y="3280308"/>
                  <a:ext cx="51517" cy="514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rot="19169352">
                  <a:off x="3822569" y="2989221"/>
                  <a:ext cx="130371" cy="60727"/>
                </a:xfrm>
                <a:prstGeom prst="parallelogram">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3962400" y="3352800"/>
                <a:ext cx="45719" cy="45719"/>
              </a:xfrm>
              <a:prstGeom prst="ellipse">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21357450" flipH="1" flipV="1">
              <a:off x="4571261" y="3524456"/>
              <a:ext cx="169675" cy="14771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4337178" y="765035"/>
            <a:ext cx="350876" cy="4190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71332" y="765035"/>
            <a:ext cx="350876" cy="419099"/>
          </a:xfrm>
          <a:prstGeom prst="ellipse">
            <a:avLst/>
          </a:prstGeom>
          <a:solidFill>
            <a:schemeClr val="bg2">
              <a:lumMod val="5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757779" y="473013"/>
            <a:ext cx="2654423" cy="654451"/>
          </a:xfrm>
          <a:custGeom>
            <a:avLst/>
            <a:gdLst>
              <a:gd name="connsiteX0" fmla="*/ 0 w 2654423"/>
              <a:gd name="connsiteY0" fmla="*/ 654451 h 654451"/>
              <a:gd name="connsiteX1" fmla="*/ 1464815 w 2654423"/>
              <a:gd name="connsiteY1" fmla="*/ 6381 h 654451"/>
              <a:gd name="connsiteX2" fmla="*/ 2654423 w 2654423"/>
              <a:gd name="connsiteY2" fmla="*/ 379243 h 654451"/>
            </a:gdLst>
            <a:ahLst/>
            <a:cxnLst>
              <a:cxn ang="0">
                <a:pos x="connsiteX0" y="connsiteY0"/>
              </a:cxn>
              <a:cxn ang="0">
                <a:pos x="connsiteX1" y="connsiteY1"/>
              </a:cxn>
              <a:cxn ang="0">
                <a:pos x="connsiteX2" y="connsiteY2"/>
              </a:cxn>
            </a:cxnLst>
            <a:rect l="l" t="t" r="r" b="b"/>
            <a:pathLst>
              <a:path w="2654423" h="654451">
                <a:moveTo>
                  <a:pt x="0" y="654451"/>
                </a:moveTo>
                <a:cubicBezTo>
                  <a:pt x="511205" y="353350"/>
                  <a:pt x="1022411" y="52249"/>
                  <a:pt x="1464815" y="6381"/>
                </a:cubicBezTo>
                <a:cubicBezTo>
                  <a:pt x="1907219" y="-39487"/>
                  <a:pt x="2280821" y="169878"/>
                  <a:pt x="2654423" y="37924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757779" y="754602"/>
            <a:ext cx="1455938" cy="461639"/>
          </a:xfrm>
          <a:custGeom>
            <a:avLst/>
            <a:gdLst>
              <a:gd name="connsiteX0" fmla="*/ 0 w 1455938"/>
              <a:gd name="connsiteY0" fmla="*/ 461639 h 461639"/>
              <a:gd name="connsiteX1" fmla="*/ 772357 w 1455938"/>
              <a:gd name="connsiteY1" fmla="*/ 363984 h 461639"/>
              <a:gd name="connsiteX2" fmla="*/ 1455938 w 1455938"/>
              <a:gd name="connsiteY2" fmla="*/ 0 h 461639"/>
            </a:gdLst>
            <a:ahLst/>
            <a:cxnLst>
              <a:cxn ang="0">
                <a:pos x="connsiteX0" y="connsiteY0"/>
              </a:cxn>
              <a:cxn ang="0">
                <a:pos x="connsiteX1" y="connsiteY1"/>
              </a:cxn>
              <a:cxn ang="0">
                <a:pos x="connsiteX2" y="connsiteY2"/>
              </a:cxn>
            </a:cxnLst>
            <a:rect l="l" t="t" r="r" b="b"/>
            <a:pathLst>
              <a:path w="1455938" h="461639">
                <a:moveTo>
                  <a:pt x="0" y="461639"/>
                </a:moveTo>
                <a:cubicBezTo>
                  <a:pt x="264850" y="451281"/>
                  <a:pt x="529701" y="440924"/>
                  <a:pt x="772357" y="363984"/>
                </a:cubicBezTo>
                <a:cubicBezTo>
                  <a:pt x="1015013" y="287044"/>
                  <a:pt x="1455938" y="0"/>
                  <a:pt x="145593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583402" y="790113"/>
            <a:ext cx="612559" cy="1393794"/>
          </a:xfrm>
          <a:custGeom>
            <a:avLst/>
            <a:gdLst>
              <a:gd name="connsiteX0" fmla="*/ 0 w 612559"/>
              <a:gd name="connsiteY0" fmla="*/ 1393794 h 1393794"/>
              <a:gd name="connsiteX1" fmla="*/ 142043 w 612559"/>
              <a:gd name="connsiteY1" fmla="*/ 568170 h 1393794"/>
              <a:gd name="connsiteX2" fmla="*/ 612559 w 612559"/>
              <a:gd name="connsiteY2" fmla="*/ 0 h 1393794"/>
            </a:gdLst>
            <a:ahLst/>
            <a:cxnLst>
              <a:cxn ang="0">
                <a:pos x="connsiteX0" y="connsiteY0"/>
              </a:cxn>
              <a:cxn ang="0">
                <a:pos x="connsiteX1" y="connsiteY1"/>
              </a:cxn>
              <a:cxn ang="0">
                <a:pos x="connsiteX2" y="connsiteY2"/>
              </a:cxn>
            </a:cxnLst>
            <a:rect l="l" t="t" r="r" b="b"/>
            <a:pathLst>
              <a:path w="612559" h="1393794">
                <a:moveTo>
                  <a:pt x="0" y="1393794"/>
                </a:moveTo>
                <a:cubicBezTo>
                  <a:pt x="19975" y="1097131"/>
                  <a:pt x="39950" y="800469"/>
                  <a:pt x="142043" y="568170"/>
                </a:cubicBezTo>
                <a:cubicBezTo>
                  <a:pt x="244136" y="335871"/>
                  <a:pt x="428347" y="167935"/>
                  <a:pt x="612559"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558101" y="2796466"/>
            <a:ext cx="2653091" cy="2468150"/>
          </a:xfrm>
          <a:custGeom>
            <a:avLst/>
            <a:gdLst>
              <a:gd name="connsiteX0" fmla="*/ 34179 w 2653091"/>
              <a:gd name="connsiteY0" fmla="*/ 0 h 2468150"/>
              <a:gd name="connsiteX1" fmla="*/ 122955 w 2653091"/>
              <a:gd name="connsiteY1" fmla="*/ 1500326 h 2468150"/>
              <a:gd name="connsiteX2" fmla="*/ 1037355 w 2653091"/>
              <a:gd name="connsiteY2" fmla="*/ 2459115 h 2468150"/>
              <a:gd name="connsiteX3" fmla="*/ 2653091 w 2653091"/>
              <a:gd name="connsiteY3" fmla="*/ 1899821 h 2468150"/>
            </a:gdLst>
            <a:ahLst/>
            <a:cxnLst>
              <a:cxn ang="0">
                <a:pos x="connsiteX0" y="connsiteY0"/>
              </a:cxn>
              <a:cxn ang="0">
                <a:pos x="connsiteX1" y="connsiteY1"/>
              </a:cxn>
              <a:cxn ang="0">
                <a:pos x="connsiteX2" y="connsiteY2"/>
              </a:cxn>
              <a:cxn ang="0">
                <a:pos x="connsiteX3" y="connsiteY3"/>
              </a:cxn>
            </a:cxnLst>
            <a:rect l="l" t="t" r="r" b="b"/>
            <a:pathLst>
              <a:path w="2653091" h="2468150">
                <a:moveTo>
                  <a:pt x="34179" y="0"/>
                </a:moveTo>
                <a:cubicBezTo>
                  <a:pt x="-5031" y="545237"/>
                  <a:pt x="-44241" y="1090474"/>
                  <a:pt x="122955" y="1500326"/>
                </a:cubicBezTo>
                <a:cubicBezTo>
                  <a:pt x="290151" y="1910178"/>
                  <a:pt x="615666" y="2392533"/>
                  <a:pt x="1037355" y="2459115"/>
                </a:cubicBezTo>
                <a:cubicBezTo>
                  <a:pt x="1459044" y="2525697"/>
                  <a:pt x="2056067" y="2212759"/>
                  <a:pt x="2653091" y="189982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698812" y="2778711"/>
            <a:ext cx="1944209" cy="933738"/>
          </a:xfrm>
          <a:custGeom>
            <a:avLst/>
            <a:gdLst>
              <a:gd name="connsiteX0" fmla="*/ 0 w 1944209"/>
              <a:gd name="connsiteY0" fmla="*/ 0 h 933738"/>
              <a:gd name="connsiteX1" fmla="*/ 852256 w 1944209"/>
              <a:gd name="connsiteY1" fmla="*/ 843378 h 933738"/>
              <a:gd name="connsiteX2" fmla="*/ 1944209 w 1944209"/>
              <a:gd name="connsiteY2" fmla="*/ 870011 h 933738"/>
            </a:gdLst>
            <a:ahLst/>
            <a:cxnLst>
              <a:cxn ang="0">
                <a:pos x="connsiteX0" y="connsiteY0"/>
              </a:cxn>
              <a:cxn ang="0">
                <a:pos x="connsiteX1" y="connsiteY1"/>
              </a:cxn>
              <a:cxn ang="0">
                <a:pos x="connsiteX2" y="connsiteY2"/>
              </a:cxn>
            </a:cxnLst>
            <a:rect l="l" t="t" r="r" b="b"/>
            <a:pathLst>
              <a:path w="1944209" h="933738">
                <a:moveTo>
                  <a:pt x="0" y="0"/>
                </a:moveTo>
                <a:cubicBezTo>
                  <a:pt x="264110" y="349188"/>
                  <a:pt x="528221" y="698376"/>
                  <a:pt x="852256" y="843378"/>
                </a:cubicBezTo>
                <a:cubicBezTo>
                  <a:pt x="1176291" y="988380"/>
                  <a:pt x="1560250" y="929195"/>
                  <a:pt x="1944209" y="87001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689934" y="1127464"/>
            <a:ext cx="2698812" cy="1047565"/>
          </a:xfrm>
          <a:custGeom>
            <a:avLst/>
            <a:gdLst>
              <a:gd name="connsiteX0" fmla="*/ 0 w 2698812"/>
              <a:gd name="connsiteY0" fmla="*/ 1047565 h 1047565"/>
              <a:gd name="connsiteX1" fmla="*/ 461639 w 2698812"/>
              <a:gd name="connsiteY1" fmla="*/ 435006 h 1047565"/>
              <a:gd name="connsiteX2" fmla="*/ 1287262 w 2698812"/>
              <a:gd name="connsiteY2" fmla="*/ 257453 h 1047565"/>
              <a:gd name="connsiteX3" fmla="*/ 2015231 w 2698812"/>
              <a:gd name="connsiteY3" fmla="*/ 310719 h 1047565"/>
              <a:gd name="connsiteX4" fmla="*/ 2698812 w 2698812"/>
              <a:gd name="connsiteY4" fmla="*/ 0 h 1047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812" h="1047565">
                <a:moveTo>
                  <a:pt x="0" y="1047565"/>
                </a:moveTo>
                <a:cubicBezTo>
                  <a:pt x="123547" y="807128"/>
                  <a:pt x="247095" y="566691"/>
                  <a:pt x="461639" y="435006"/>
                </a:cubicBezTo>
                <a:cubicBezTo>
                  <a:pt x="676183" y="303321"/>
                  <a:pt x="1028330" y="278167"/>
                  <a:pt x="1287262" y="257453"/>
                </a:cubicBezTo>
                <a:cubicBezTo>
                  <a:pt x="1546194" y="236739"/>
                  <a:pt x="1779973" y="353628"/>
                  <a:pt x="2015231" y="310719"/>
                </a:cubicBezTo>
                <a:cubicBezTo>
                  <a:pt x="2250489" y="267810"/>
                  <a:pt x="2474650" y="133905"/>
                  <a:pt x="2698812"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2889681" y="985421"/>
            <a:ext cx="82119" cy="1420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23696" y="4833800"/>
            <a:ext cx="82119" cy="1420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1765072" y="1106010"/>
            <a:ext cx="560878" cy="873266"/>
          </a:xfrm>
          <a:custGeom>
            <a:avLst/>
            <a:gdLst>
              <a:gd name="connsiteX0" fmla="*/ 0 w 477232"/>
              <a:gd name="connsiteY0" fmla="*/ 0 h 1083076"/>
              <a:gd name="connsiteX1" fmla="*/ 390617 w 477232"/>
              <a:gd name="connsiteY1" fmla="*/ 195309 h 1083076"/>
              <a:gd name="connsiteX2" fmla="*/ 470516 w 477232"/>
              <a:gd name="connsiteY2" fmla="*/ 559293 h 1083076"/>
              <a:gd name="connsiteX3" fmla="*/ 275208 w 477232"/>
              <a:gd name="connsiteY3" fmla="*/ 1083076 h 1083076"/>
            </a:gdLst>
            <a:ahLst/>
            <a:cxnLst>
              <a:cxn ang="0">
                <a:pos x="connsiteX0" y="connsiteY0"/>
              </a:cxn>
              <a:cxn ang="0">
                <a:pos x="connsiteX1" y="connsiteY1"/>
              </a:cxn>
              <a:cxn ang="0">
                <a:pos x="connsiteX2" y="connsiteY2"/>
              </a:cxn>
              <a:cxn ang="0">
                <a:pos x="connsiteX3" y="connsiteY3"/>
              </a:cxn>
            </a:cxnLst>
            <a:rect l="l" t="t" r="r" b="b"/>
            <a:pathLst>
              <a:path w="477232" h="1083076">
                <a:moveTo>
                  <a:pt x="0" y="0"/>
                </a:moveTo>
                <a:cubicBezTo>
                  <a:pt x="156099" y="51047"/>
                  <a:pt x="312198" y="102094"/>
                  <a:pt x="390617" y="195309"/>
                </a:cubicBezTo>
                <a:cubicBezTo>
                  <a:pt x="469036" y="288524"/>
                  <a:pt x="489751" y="411332"/>
                  <a:pt x="470516" y="559293"/>
                </a:cubicBezTo>
                <a:cubicBezTo>
                  <a:pt x="451281" y="707254"/>
                  <a:pt x="363244" y="895165"/>
                  <a:pt x="275208" y="1083076"/>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325950" y="2787588"/>
            <a:ext cx="383237" cy="1988598"/>
          </a:xfrm>
          <a:custGeom>
            <a:avLst/>
            <a:gdLst>
              <a:gd name="connsiteX0" fmla="*/ 301840 w 383237"/>
              <a:gd name="connsiteY0" fmla="*/ 0 h 1988598"/>
              <a:gd name="connsiteX1" fmla="*/ 381739 w 383237"/>
              <a:gd name="connsiteY1" fmla="*/ 976544 h 1988598"/>
              <a:gd name="connsiteX2" fmla="*/ 239697 w 383237"/>
              <a:gd name="connsiteY2" fmla="*/ 1544715 h 1988598"/>
              <a:gd name="connsiteX3" fmla="*/ 0 w 383237"/>
              <a:gd name="connsiteY3" fmla="*/ 1988598 h 1988598"/>
            </a:gdLst>
            <a:ahLst/>
            <a:cxnLst>
              <a:cxn ang="0">
                <a:pos x="connsiteX0" y="connsiteY0"/>
              </a:cxn>
              <a:cxn ang="0">
                <a:pos x="connsiteX1" y="connsiteY1"/>
              </a:cxn>
              <a:cxn ang="0">
                <a:pos x="connsiteX2" y="connsiteY2"/>
              </a:cxn>
              <a:cxn ang="0">
                <a:pos x="connsiteX3" y="connsiteY3"/>
              </a:cxn>
            </a:cxnLst>
            <a:rect l="l" t="t" r="r" b="b"/>
            <a:pathLst>
              <a:path w="383237" h="1988598">
                <a:moveTo>
                  <a:pt x="301840" y="0"/>
                </a:moveTo>
                <a:cubicBezTo>
                  <a:pt x="346968" y="359546"/>
                  <a:pt x="392096" y="719092"/>
                  <a:pt x="381739" y="976544"/>
                </a:cubicBezTo>
                <a:cubicBezTo>
                  <a:pt x="371382" y="1233996"/>
                  <a:pt x="303320" y="1376039"/>
                  <a:pt x="239697" y="1544715"/>
                </a:cubicBezTo>
                <a:cubicBezTo>
                  <a:pt x="176074" y="1713391"/>
                  <a:pt x="88037" y="1850994"/>
                  <a:pt x="0" y="198859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630902" y="5562600"/>
            <a:ext cx="55626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NEC 200.7(C)(1) : Use of conductors with white insulation for purposes other than as a grounded conductor</a:t>
            </a:r>
            <a:endParaRPr lang="en-US" dirty="0">
              <a:latin typeface="Times New Roman" panose="02020603050405020304" pitchFamily="18" charset="0"/>
              <a:cs typeface="Times New Roman" panose="02020603050405020304" pitchFamily="18" charset="0"/>
            </a:endParaRPr>
          </a:p>
        </p:txBody>
      </p:sp>
      <p:sp>
        <p:nvSpPr>
          <p:cNvPr id="36" name="Trapezoid 35"/>
          <p:cNvSpPr/>
          <p:nvPr/>
        </p:nvSpPr>
        <p:spPr>
          <a:xfrm rot="2960410">
            <a:off x="3119419" y="593014"/>
            <a:ext cx="188594" cy="323176"/>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2595929">
            <a:off x="2211874" y="1500581"/>
            <a:ext cx="166234" cy="338324"/>
          </a:xfrm>
          <a:prstGeom prst="trapezoi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228295" y="1197685"/>
            <a:ext cx="612813" cy="968466"/>
          </a:xfrm>
          <a:custGeom>
            <a:avLst/>
            <a:gdLst>
              <a:gd name="connsiteX0" fmla="*/ 426128 w 612813"/>
              <a:gd name="connsiteY0" fmla="*/ 968466 h 968466"/>
              <a:gd name="connsiteX1" fmla="*/ 488272 w 612813"/>
              <a:gd name="connsiteY1" fmla="*/ 675503 h 968466"/>
              <a:gd name="connsiteX2" fmla="*/ 612559 w 612813"/>
              <a:gd name="connsiteY2" fmla="*/ 187232 h 968466"/>
              <a:gd name="connsiteX3" fmla="*/ 452761 w 612813"/>
              <a:gd name="connsiteY3" fmla="*/ 18556 h 968466"/>
              <a:gd name="connsiteX4" fmla="*/ 0 w 612813"/>
              <a:gd name="connsiteY4" fmla="*/ 586727 h 968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813" h="968466">
                <a:moveTo>
                  <a:pt x="426128" y="968466"/>
                </a:moveTo>
                <a:cubicBezTo>
                  <a:pt x="441664" y="887087"/>
                  <a:pt x="457200" y="805709"/>
                  <a:pt x="488272" y="675503"/>
                </a:cubicBezTo>
                <a:cubicBezTo>
                  <a:pt x="519344" y="545297"/>
                  <a:pt x="618477" y="296723"/>
                  <a:pt x="612559" y="187232"/>
                </a:cubicBezTo>
                <a:cubicBezTo>
                  <a:pt x="606641" y="77741"/>
                  <a:pt x="554854" y="-48027"/>
                  <a:pt x="452761" y="18556"/>
                </a:cubicBezTo>
                <a:cubicBezTo>
                  <a:pt x="350668" y="85138"/>
                  <a:pt x="175334" y="335932"/>
                  <a:pt x="0" y="58672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59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P spid="31" grpId="0" animBg="1"/>
      <p:bldP spid="34" grpId="0" animBg="1"/>
      <p:bldP spid="36"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772400" cy="5047536"/>
          </a:xfrm>
          <a:prstGeom prst="rect">
            <a:avLst/>
          </a:prstGeom>
          <a:noFill/>
        </p:spPr>
        <p:txBody>
          <a:bodyPr wrap="square" rtlCol="0">
            <a:spAutoFit/>
          </a:bodyPr>
          <a:lstStyle/>
          <a:p>
            <a:pPr marL="514350" indent="-514350">
              <a:buFont typeface="Arial" pitchFamily="34" charset="0"/>
              <a:buChar char="•"/>
            </a:pPr>
            <a:endParaRPr lang="en-US"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Use and Identification of Grounded Conductors</a:t>
            </a:r>
            <a:endParaRPr lang="en-US" sz="2800" dirty="0">
              <a:latin typeface="Times New Roman" pitchFamily="18" charset="0"/>
              <a:cs typeface="Times New Roman" pitchFamily="18" charset="0"/>
            </a:endParaRPr>
          </a:p>
          <a:p>
            <a:pPr marL="514350" indent="-514350">
              <a:buFont typeface="Arial" pitchFamily="34" charset="0"/>
              <a:buChar char="•"/>
            </a:pPr>
            <a:endParaRPr lang="en-US" dirty="0" smtClean="0">
              <a:latin typeface="Times New Roman" pitchFamily="18" charset="0"/>
              <a:cs typeface="Times New Roman" pitchFamily="18" charset="0"/>
            </a:endParaRPr>
          </a:p>
          <a:p>
            <a:pPr marL="514350" indent="-514350">
              <a:buFont typeface="Arial" pitchFamily="34" charset="0"/>
              <a:buChar char="•"/>
            </a:pPr>
            <a:endParaRPr lang="en-US" dirty="0">
              <a:latin typeface="Times New Roman" pitchFamily="18" charset="0"/>
              <a:cs typeface="Times New Roman" pitchFamily="18" charset="0"/>
            </a:endParaRPr>
          </a:p>
          <a:p>
            <a:pPr marL="514350" indent="-514350">
              <a:buFont typeface="Arial" pitchFamily="34" charset="0"/>
              <a:buChar char="•"/>
            </a:pPr>
            <a:r>
              <a:rPr lang="en-US" sz="2400" dirty="0" smtClean="0">
                <a:latin typeface="Times New Roman" pitchFamily="18" charset="0"/>
                <a:cs typeface="Times New Roman" pitchFamily="18" charset="0"/>
              </a:rPr>
              <a:t>NEC </a:t>
            </a:r>
            <a:r>
              <a:rPr lang="en-US" sz="2400" dirty="0">
                <a:latin typeface="Times New Roman" pitchFamily="18" charset="0"/>
                <a:cs typeface="Times New Roman" pitchFamily="18" charset="0"/>
              </a:rPr>
              <a:t>200.7 – Use of Insulation of a White or Gray Color or with Three Continuous White Stripes</a:t>
            </a:r>
          </a:p>
          <a:p>
            <a:pPr marL="514350" indent="-514350">
              <a:buFont typeface="Arial" pitchFamily="34" charset="0"/>
              <a:buChar char="•"/>
            </a:pPr>
            <a:r>
              <a:rPr lang="en-US" sz="2400" dirty="0">
                <a:latin typeface="Times New Roman" pitchFamily="18" charset="0"/>
                <a:cs typeface="Times New Roman" pitchFamily="18" charset="0"/>
              </a:rPr>
              <a:t>200.7(C) (1) if used as an ungrounded conductor for single pole, 3-way or 4-way switch loops, the insulation must be permanently </a:t>
            </a:r>
            <a:r>
              <a:rPr lang="en-US" sz="2400" dirty="0" smtClean="0">
                <a:latin typeface="Times New Roman" pitchFamily="18" charset="0"/>
                <a:cs typeface="Times New Roman" pitchFamily="18" charset="0"/>
              </a:rPr>
              <a:t>re-identified </a:t>
            </a:r>
            <a:r>
              <a:rPr lang="en-US" sz="2400" dirty="0">
                <a:latin typeface="Times New Roman" pitchFamily="18" charset="0"/>
                <a:cs typeface="Times New Roman" pitchFamily="18" charset="0"/>
              </a:rPr>
              <a:t>to indicate its use as an ungrounded </a:t>
            </a:r>
            <a:r>
              <a:rPr lang="en-US" sz="2400" dirty="0" smtClean="0">
                <a:latin typeface="Times New Roman" pitchFamily="18" charset="0"/>
                <a:cs typeface="Times New Roman" pitchFamily="18" charset="0"/>
              </a:rPr>
              <a:t>conductor. The re-identified conductor shall be used only for the supply to the switch, but not as the return conductor from the switch to the outlet</a:t>
            </a:r>
          </a:p>
          <a:p>
            <a:pPr marL="514350" indent="-514350">
              <a:buFont typeface="Arial" pitchFamily="34" charset="0"/>
              <a:buChar char="•"/>
            </a:pPr>
            <a:endParaRPr lang="en-US" sz="2400" dirty="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Down on White, Back on Black!</a:t>
            </a:r>
            <a:endParaRPr lang="en-US" sz="2400" dirty="0">
              <a:latin typeface="Times New Roman" pitchFamily="18" charset="0"/>
              <a:cs typeface="Times New Roman" pitchFamily="18" charset="0"/>
            </a:endParaRPr>
          </a:p>
        </p:txBody>
      </p:sp>
      <p:sp>
        <p:nvSpPr>
          <p:cNvPr id="3" name="Smiley Face 2"/>
          <p:cNvSpPr/>
          <p:nvPr/>
        </p:nvSpPr>
        <p:spPr>
          <a:xfrm>
            <a:off x="691551" y="5199936"/>
            <a:ext cx="457200" cy="457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520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458200" cy="563231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Determining Box Size: NEC 314.16(B)(1) through (B)(5)</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Volume Allowance or Conductor Equivalent Count</a:t>
            </a:r>
          </a:p>
          <a:p>
            <a:endParaRPr lang="en-US" dirty="0">
              <a:latin typeface="Times New Roman" panose="02020603050405020304" pitchFamily="18" charset="0"/>
              <a:cs typeface="Times New Roman" panose="02020603050405020304" pitchFamily="18" charset="0"/>
            </a:endParaRPr>
          </a:p>
          <a:p>
            <a:pPr marL="342900" indent="-342900">
              <a:buAutoNum type="arabicParenBoth"/>
            </a:pPr>
            <a:r>
              <a:rPr lang="en-US" dirty="0" smtClean="0">
                <a:latin typeface="Times New Roman" panose="02020603050405020304" pitchFamily="18" charset="0"/>
                <a:cs typeface="Times New Roman" panose="02020603050405020304" pitchFamily="18" charset="0"/>
              </a:rPr>
              <a:t>Conductor Fill - Each conductor that originates outside the box and terminates or is spliced within the box shall be counted once.</a:t>
            </a:r>
          </a:p>
          <a:p>
            <a:endParaRPr lang="en-US" dirty="0" smtClean="0">
              <a:latin typeface="Times New Roman" panose="02020603050405020304" pitchFamily="18" charset="0"/>
              <a:cs typeface="Times New Roman" panose="02020603050405020304" pitchFamily="18" charset="0"/>
            </a:endParaRPr>
          </a:p>
          <a:p>
            <a:pPr marL="342900" indent="-342900">
              <a:buAutoNum type="arabicParenBoth" startAt="2"/>
            </a:pPr>
            <a:r>
              <a:rPr lang="en-US" dirty="0" smtClean="0">
                <a:latin typeface="Times New Roman" panose="02020603050405020304" pitchFamily="18" charset="0"/>
                <a:cs typeface="Times New Roman" panose="02020603050405020304" pitchFamily="18" charset="0"/>
              </a:rPr>
              <a:t>Clamp Fill - ….. No allowance shall be required for a cable connector with its clamping mechanism outside the box.</a:t>
            </a:r>
          </a:p>
          <a:p>
            <a:pPr marL="342900" indent="-342900">
              <a:buAutoNum type="arabicParenBoth" startAt="2"/>
            </a:pPr>
            <a:endParaRPr lang="en-US" dirty="0" smtClean="0">
              <a:latin typeface="Times New Roman" panose="02020603050405020304" pitchFamily="18" charset="0"/>
              <a:cs typeface="Times New Roman" panose="02020603050405020304" pitchFamily="18" charset="0"/>
            </a:endParaRPr>
          </a:p>
          <a:p>
            <a:pPr marL="342900" indent="-342900">
              <a:buAutoNum type="arabicParenBoth" startAt="2"/>
            </a:pPr>
            <a:r>
              <a:rPr lang="en-US" dirty="0" smtClean="0">
                <a:latin typeface="Times New Roman" panose="02020603050405020304" pitchFamily="18" charset="0"/>
                <a:cs typeface="Times New Roman" panose="02020603050405020304" pitchFamily="18" charset="0"/>
              </a:rPr>
              <a:t>Support Fittings Fill – Luminaire studs or hickeys present inside the box count as one.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(4) Device or Equipment Fill – For each yoke or strap containing one or more devices or equipment, a double volume allowance in accordance with table 314.16(B) shall be made for each yoke or strap based on the largest conductor connected to a device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(5) Equipment Grounding Conductor Fill – Where one or more equipment grounding conductors or equipment bonding jumpers enter a box, a single volume allowance ……. shall be made based on the largest equipment grounding conductor …… present in the box.</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703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2390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Let’s work an example: Assume 12 AWG conductor</a:t>
            </a:r>
            <a:endParaRPr lang="en-US" sz="2400"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277125" y="1559542"/>
            <a:ext cx="7208860" cy="4375239"/>
            <a:chOff x="76200" y="228600"/>
            <a:chExt cx="9085155" cy="6208764"/>
          </a:xfrm>
        </p:grpSpPr>
        <p:grpSp>
          <p:nvGrpSpPr>
            <p:cNvPr id="4" name="Group 3"/>
            <p:cNvGrpSpPr/>
            <p:nvPr/>
          </p:nvGrpSpPr>
          <p:grpSpPr>
            <a:xfrm>
              <a:off x="76200" y="228600"/>
              <a:ext cx="9085155" cy="6208764"/>
              <a:chOff x="76200" y="228600"/>
              <a:chExt cx="9085155" cy="6208764"/>
            </a:xfrm>
          </p:grpSpPr>
          <p:grpSp>
            <p:nvGrpSpPr>
              <p:cNvPr id="19" name="Group 18"/>
              <p:cNvGrpSpPr/>
              <p:nvPr/>
            </p:nvGrpSpPr>
            <p:grpSpPr>
              <a:xfrm>
                <a:off x="76200" y="762000"/>
                <a:ext cx="7086600" cy="5675364"/>
                <a:chOff x="76200" y="762000"/>
                <a:chExt cx="7086600" cy="5675364"/>
              </a:xfrm>
            </p:grpSpPr>
            <p:sp>
              <p:nvSpPr>
                <p:cNvPr id="30" name="Rectangle 29"/>
                <p:cNvSpPr/>
                <p:nvPr/>
              </p:nvSpPr>
              <p:spPr>
                <a:xfrm>
                  <a:off x="1550647" y="3733151"/>
                  <a:ext cx="1786783"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611880" y="3901282"/>
                  <a:ext cx="914400" cy="1600200"/>
                  <a:chOff x="7656575" y="2177845"/>
                  <a:chExt cx="914400" cy="1600200"/>
                </a:xfrm>
              </p:grpSpPr>
              <p:sp>
                <p:nvSpPr>
                  <p:cNvPr id="46" name="Oval 45"/>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7656575" y="2177845"/>
                    <a:ext cx="914400" cy="1600200"/>
                    <a:chOff x="7504175" y="2025445"/>
                    <a:chExt cx="914400" cy="1600200"/>
                  </a:xfrm>
                </p:grpSpPr>
                <p:grpSp>
                  <p:nvGrpSpPr>
                    <p:cNvPr id="48" name="Group 83"/>
                    <p:cNvGrpSpPr/>
                    <p:nvPr/>
                  </p:nvGrpSpPr>
                  <p:grpSpPr>
                    <a:xfrm>
                      <a:off x="7626095" y="2851355"/>
                      <a:ext cx="670560" cy="567813"/>
                      <a:chOff x="1600200" y="2057400"/>
                      <a:chExt cx="838200" cy="838200"/>
                    </a:xfrm>
                    <a:noFill/>
                  </p:grpSpPr>
                  <p:sp>
                    <p:nvSpPr>
                      <p:cNvPr id="68" name="Oval 67"/>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Delay 70"/>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84"/>
                    <p:cNvGrpSpPr/>
                    <p:nvPr/>
                  </p:nvGrpSpPr>
                  <p:grpSpPr>
                    <a:xfrm>
                      <a:off x="7626095" y="2231922"/>
                      <a:ext cx="670560" cy="567813"/>
                      <a:chOff x="1600200" y="2057400"/>
                      <a:chExt cx="838200" cy="838200"/>
                    </a:xfrm>
                    <a:noFill/>
                  </p:grpSpPr>
                  <p:sp>
                    <p:nvSpPr>
                      <p:cNvPr id="64" name="Oval 63"/>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elay 66"/>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98"/>
                    <p:cNvGrpSpPr/>
                    <p:nvPr/>
                  </p:nvGrpSpPr>
                  <p:grpSpPr>
                    <a:xfrm>
                      <a:off x="7748015" y="2025445"/>
                      <a:ext cx="426720" cy="206477"/>
                      <a:chOff x="3810000" y="1676400"/>
                      <a:chExt cx="533400" cy="381000"/>
                    </a:xfrm>
                    <a:noFill/>
                  </p:grpSpPr>
                  <p:sp>
                    <p:nvSpPr>
                      <p:cNvPr id="61" name="Round Same Side Corner Rectangle 60"/>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104"/>
                    <p:cNvGrpSpPr/>
                    <p:nvPr/>
                  </p:nvGrpSpPr>
                  <p:grpSpPr>
                    <a:xfrm rot="10800000">
                      <a:off x="7748015" y="3419168"/>
                      <a:ext cx="426720" cy="206477"/>
                      <a:chOff x="3810000" y="1676400"/>
                      <a:chExt cx="533400" cy="381000"/>
                    </a:xfrm>
                    <a:noFill/>
                  </p:grpSpPr>
                  <p:sp>
                    <p:nvSpPr>
                      <p:cNvPr id="58" name="Round Same Side Corner Rectangle 57"/>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nip Same Side Corner Rectangle 55"/>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nip Same Side Corner Rectangle 56"/>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p:cNvSpPr/>
                <p:nvPr/>
              </p:nvSpPr>
              <p:spPr>
                <a:xfrm>
                  <a:off x="5943600" y="2111231"/>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355690" y="1975547"/>
                  <a:ext cx="152400" cy="173023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200" y="762000"/>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03555" y="6284964"/>
                  <a:ext cx="1713711"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3400" y="2796946"/>
                  <a:ext cx="152400" cy="364041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502524" y="1126870"/>
                  <a:ext cx="152400" cy="98436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337431" y="1133480"/>
                  <a:ext cx="3291969" cy="1714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374925" y="5729742"/>
                  <a:ext cx="139823" cy="70762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1671369" y="3721314"/>
                  <a:ext cx="727969" cy="1003177"/>
                </a:xfrm>
                <a:custGeom>
                  <a:avLst/>
                  <a:gdLst>
                    <a:gd name="connsiteX0" fmla="*/ 727969 w 727969"/>
                    <a:gd name="connsiteY0" fmla="*/ 0 h 1003177"/>
                    <a:gd name="connsiteX1" fmla="*/ 541538 w 727969"/>
                    <a:gd name="connsiteY1" fmla="*/ 506027 h 1003177"/>
                    <a:gd name="connsiteX2" fmla="*/ 0 w 727969"/>
                    <a:gd name="connsiteY2" fmla="*/ 1003177 h 1003177"/>
                  </a:gdLst>
                  <a:ahLst/>
                  <a:cxnLst>
                    <a:cxn ang="0">
                      <a:pos x="connsiteX0" y="connsiteY0"/>
                    </a:cxn>
                    <a:cxn ang="0">
                      <a:pos x="connsiteX1" y="connsiteY1"/>
                    </a:cxn>
                    <a:cxn ang="0">
                      <a:pos x="connsiteX2" y="connsiteY2"/>
                    </a:cxn>
                  </a:cxnLst>
                  <a:rect l="l" t="t" r="r" b="b"/>
                  <a:pathLst>
                    <a:path w="727969" h="1003177">
                      <a:moveTo>
                        <a:pt x="727969" y="0"/>
                      </a:moveTo>
                      <a:cubicBezTo>
                        <a:pt x="695417" y="169415"/>
                        <a:pt x="662866" y="338831"/>
                        <a:pt x="541538" y="506027"/>
                      </a:cubicBezTo>
                      <a:cubicBezTo>
                        <a:pt x="420210" y="673223"/>
                        <a:pt x="210105" y="838200"/>
                        <a:pt x="0" y="1003177"/>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47082" y="5040878"/>
                  <a:ext cx="861134" cy="651279"/>
                </a:xfrm>
                <a:custGeom>
                  <a:avLst/>
                  <a:gdLst>
                    <a:gd name="connsiteX0" fmla="*/ 861134 w 861134"/>
                    <a:gd name="connsiteY0" fmla="*/ 651279 h 651279"/>
                    <a:gd name="connsiteX1" fmla="*/ 506027 w 861134"/>
                    <a:gd name="connsiteY1" fmla="*/ 47597 h 651279"/>
                    <a:gd name="connsiteX2" fmla="*/ 0 w 861134"/>
                    <a:gd name="connsiteY2" fmla="*/ 83108 h 651279"/>
                  </a:gdLst>
                  <a:ahLst/>
                  <a:cxnLst>
                    <a:cxn ang="0">
                      <a:pos x="connsiteX0" y="connsiteY0"/>
                    </a:cxn>
                    <a:cxn ang="0">
                      <a:pos x="connsiteX1" y="connsiteY1"/>
                    </a:cxn>
                    <a:cxn ang="0">
                      <a:pos x="connsiteX2" y="connsiteY2"/>
                    </a:cxn>
                  </a:cxnLst>
                  <a:rect l="l" t="t" r="r" b="b"/>
                  <a:pathLst>
                    <a:path w="861134" h="651279">
                      <a:moveTo>
                        <a:pt x="861134" y="651279"/>
                      </a:moveTo>
                      <a:cubicBezTo>
                        <a:pt x="755341" y="396785"/>
                        <a:pt x="649549" y="142292"/>
                        <a:pt x="506027" y="47597"/>
                      </a:cubicBezTo>
                      <a:cubicBezTo>
                        <a:pt x="362505" y="-47098"/>
                        <a:pt x="181252" y="18005"/>
                        <a:pt x="0" y="8310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2417266" y="3730192"/>
                  <a:ext cx="168503" cy="790112"/>
                </a:xfrm>
                <a:custGeom>
                  <a:avLst/>
                  <a:gdLst>
                    <a:gd name="connsiteX0" fmla="*/ 35338 w 168503"/>
                    <a:gd name="connsiteY0" fmla="*/ 0 h 790112"/>
                    <a:gd name="connsiteX1" fmla="*/ 8705 w 168503"/>
                    <a:gd name="connsiteY1" fmla="*/ 426128 h 790112"/>
                    <a:gd name="connsiteX2" fmla="*/ 168503 w 168503"/>
                    <a:gd name="connsiteY2" fmla="*/ 790112 h 790112"/>
                  </a:gdLst>
                  <a:ahLst/>
                  <a:cxnLst>
                    <a:cxn ang="0">
                      <a:pos x="connsiteX0" y="connsiteY0"/>
                    </a:cxn>
                    <a:cxn ang="0">
                      <a:pos x="connsiteX1" y="connsiteY1"/>
                    </a:cxn>
                    <a:cxn ang="0">
                      <a:pos x="connsiteX2" y="connsiteY2"/>
                    </a:cxn>
                  </a:cxnLst>
                  <a:rect l="l" t="t" r="r" b="b"/>
                  <a:pathLst>
                    <a:path w="168503" h="790112">
                      <a:moveTo>
                        <a:pt x="35338" y="0"/>
                      </a:moveTo>
                      <a:cubicBezTo>
                        <a:pt x="10924" y="147221"/>
                        <a:pt x="-13489" y="294443"/>
                        <a:pt x="8705" y="426128"/>
                      </a:cubicBezTo>
                      <a:cubicBezTo>
                        <a:pt x="30899" y="557813"/>
                        <a:pt x="99701" y="673962"/>
                        <a:pt x="168503" y="79011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2434849" y="4813268"/>
                  <a:ext cx="195309" cy="878889"/>
                </a:xfrm>
                <a:custGeom>
                  <a:avLst/>
                  <a:gdLst>
                    <a:gd name="connsiteX0" fmla="*/ 0 w 195309"/>
                    <a:gd name="connsiteY0" fmla="*/ 878889 h 878889"/>
                    <a:gd name="connsiteX1" fmla="*/ 44388 w 195309"/>
                    <a:gd name="connsiteY1" fmla="*/ 337351 h 878889"/>
                    <a:gd name="connsiteX2" fmla="*/ 195309 w 195309"/>
                    <a:gd name="connsiteY2" fmla="*/ 0 h 878889"/>
                  </a:gdLst>
                  <a:ahLst/>
                  <a:cxnLst>
                    <a:cxn ang="0">
                      <a:pos x="connsiteX0" y="connsiteY0"/>
                    </a:cxn>
                    <a:cxn ang="0">
                      <a:pos x="connsiteX1" y="connsiteY1"/>
                    </a:cxn>
                    <a:cxn ang="0">
                      <a:pos x="connsiteX2" y="connsiteY2"/>
                    </a:cxn>
                  </a:cxnLst>
                  <a:rect l="l" t="t" r="r" b="b"/>
                  <a:pathLst>
                    <a:path w="195309" h="878889">
                      <a:moveTo>
                        <a:pt x="0" y="878889"/>
                      </a:moveTo>
                      <a:cubicBezTo>
                        <a:pt x="5918" y="681360"/>
                        <a:pt x="11837" y="483832"/>
                        <a:pt x="44388" y="337351"/>
                      </a:cubicBezTo>
                      <a:cubicBezTo>
                        <a:pt x="76939" y="190870"/>
                        <a:pt x="136124" y="95435"/>
                        <a:pt x="195309"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2514748" y="3721314"/>
                  <a:ext cx="727969" cy="692458"/>
                </a:xfrm>
                <a:custGeom>
                  <a:avLst/>
                  <a:gdLst>
                    <a:gd name="connsiteX0" fmla="*/ 0 w 727969"/>
                    <a:gd name="connsiteY0" fmla="*/ 0 h 692458"/>
                    <a:gd name="connsiteX1" fmla="*/ 275208 w 727969"/>
                    <a:gd name="connsiteY1" fmla="*/ 514905 h 692458"/>
                    <a:gd name="connsiteX2" fmla="*/ 727969 w 727969"/>
                    <a:gd name="connsiteY2" fmla="*/ 692458 h 692458"/>
                  </a:gdLst>
                  <a:ahLst/>
                  <a:cxnLst>
                    <a:cxn ang="0">
                      <a:pos x="connsiteX0" y="connsiteY0"/>
                    </a:cxn>
                    <a:cxn ang="0">
                      <a:pos x="connsiteX1" y="connsiteY1"/>
                    </a:cxn>
                    <a:cxn ang="0">
                      <a:pos x="connsiteX2" y="connsiteY2"/>
                    </a:cxn>
                  </a:cxnLst>
                  <a:rect l="l" t="t" r="r" b="b"/>
                  <a:pathLst>
                    <a:path w="727969" h="692458">
                      <a:moveTo>
                        <a:pt x="0" y="0"/>
                      </a:moveTo>
                      <a:cubicBezTo>
                        <a:pt x="76940" y="199747"/>
                        <a:pt x="153880" y="399495"/>
                        <a:pt x="275208" y="514905"/>
                      </a:cubicBezTo>
                      <a:cubicBezTo>
                        <a:pt x="396536" y="630315"/>
                        <a:pt x="562252" y="661386"/>
                        <a:pt x="727969" y="6924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2496993" y="4875411"/>
                  <a:ext cx="621437" cy="825623"/>
                </a:xfrm>
                <a:custGeom>
                  <a:avLst/>
                  <a:gdLst>
                    <a:gd name="connsiteX0" fmla="*/ 0 w 621437"/>
                    <a:gd name="connsiteY0" fmla="*/ 825623 h 825623"/>
                    <a:gd name="connsiteX1" fmla="*/ 239697 w 621437"/>
                    <a:gd name="connsiteY1" fmla="*/ 319596 h 825623"/>
                    <a:gd name="connsiteX2" fmla="*/ 621437 w 621437"/>
                    <a:gd name="connsiteY2" fmla="*/ 0 h 825623"/>
                  </a:gdLst>
                  <a:ahLst/>
                  <a:cxnLst>
                    <a:cxn ang="0">
                      <a:pos x="connsiteX0" y="connsiteY0"/>
                    </a:cxn>
                    <a:cxn ang="0">
                      <a:pos x="connsiteX1" y="connsiteY1"/>
                    </a:cxn>
                    <a:cxn ang="0">
                      <a:pos x="connsiteX2" y="connsiteY2"/>
                    </a:cxn>
                  </a:cxnLst>
                  <a:rect l="l" t="t" r="r" b="b"/>
                  <a:pathLst>
                    <a:path w="621437" h="825623">
                      <a:moveTo>
                        <a:pt x="0" y="825623"/>
                      </a:moveTo>
                      <a:cubicBezTo>
                        <a:pt x="68062" y="641411"/>
                        <a:pt x="136124" y="457200"/>
                        <a:pt x="239697" y="319596"/>
                      </a:cubicBezTo>
                      <a:cubicBezTo>
                        <a:pt x="343270" y="181992"/>
                        <a:pt x="482353" y="90996"/>
                        <a:pt x="6214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ctagon 19"/>
              <p:cNvSpPr/>
              <p:nvPr/>
            </p:nvSpPr>
            <p:spPr>
              <a:xfrm>
                <a:off x="1550647" y="228600"/>
                <a:ext cx="1786784" cy="1981200"/>
              </a:xfrm>
              <a:prstGeom prst="oc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7674434" y="2211969"/>
                <a:ext cx="1486921" cy="1937693"/>
                <a:chOff x="4957971" y="3095691"/>
                <a:chExt cx="1208442" cy="1520208"/>
              </a:xfrm>
            </p:grpSpPr>
            <p:grpSp>
              <p:nvGrpSpPr>
                <p:cNvPr id="22" name="Group 21"/>
                <p:cNvGrpSpPr/>
                <p:nvPr/>
              </p:nvGrpSpPr>
              <p:grpSpPr>
                <a:xfrm>
                  <a:off x="4957971" y="3095691"/>
                  <a:ext cx="1208442" cy="1520208"/>
                  <a:chOff x="3660670" y="2730547"/>
                  <a:chExt cx="451461" cy="674701"/>
                </a:xfrm>
              </p:grpSpPr>
              <p:grpSp>
                <p:nvGrpSpPr>
                  <p:cNvPr id="24" name="Group 159"/>
                  <p:cNvGrpSpPr/>
                  <p:nvPr/>
                </p:nvGrpSpPr>
                <p:grpSpPr>
                  <a:xfrm rot="21357450">
                    <a:off x="3660670" y="2730547"/>
                    <a:ext cx="451461" cy="674701"/>
                    <a:chOff x="3661618" y="2730655"/>
                    <a:chExt cx="451461" cy="674701"/>
                  </a:xfrm>
                </p:grpSpPr>
                <p:sp>
                  <p:nvSpPr>
                    <p:cNvPr id="26" name="Arc 25"/>
                    <p:cNvSpPr/>
                    <p:nvPr/>
                  </p:nvSpPr>
                  <p:spPr>
                    <a:xfrm rot="9706765">
                      <a:off x="3707355" y="2883644"/>
                      <a:ext cx="405724" cy="383319"/>
                    </a:xfrm>
                    <a:prstGeom prst="arc">
                      <a:avLst>
                        <a:gd name="adj1" fmla="val 16990575"/>
                        <a:gd name="adj2" fmla="val 371888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rot="242550">
                      <a:off x="3661618" y="2730655"/>
                      <a:ext cx="359805" cy="674701"/>
                    </a:xfrm>
                    <a:prstGeom prst="lin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flipH="1" flipV="1">
                      <a:off x="3880344" y="3280308"/>
                      <a:ext cx="51517" cy="514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p:cNvSpPr/>
                    <p:nvPr/>
                  </p:nvSpPr>
                  <p:spPr>
                    <a:xfrm rot="19169352">
                      <a:off x="3822569" y="2989221"/>
                      <a:ext cx="130371" cy="60727"/>
                    </a:xfrm>
                    <a:prstGeom prst="parallelogram">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3962400" y="3352800"/>
                    <a:ext cx="45719" cy="45719"/>
                  </a:xfrm>
                  <a:prstGeom prst="ellipse">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rot="21357450" flipH="1" flipV="1">
                  <a:off x="5113023" y="3517778"/>
                  <a:ext cx="137897" cy="11589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Freeform 4"/>
            <p:cNvSpPr/>
            <p:nvPr/>
          </p:nvSpPr>
          <p:spPr>
            <a:xfrm>
              <a:off x="1521928" y="1549644"/>
              <a:ext cx="861134" cy="651279"/>
            </a:xfrm>
            <a:custGeom>
              <a:avLst/>
              <a:gdLst>
                <a:gd name="connsiteX0" fmla="*/ 861134 w 861134"/>
                <a:gd name="connsiteY0" fmla="*/ 651279 h 651279"/>
                <a:gd name="connsiteX1" fmla="*/ 506027 w 861134"/>
                <a:gd name="connsiteY1" fmla="*/ 47597 h 651279"/>
                <a:gd name="connsiteX2" fmla="*/ 0 w 861134"/>
                <a:gd name="connsiteY2" fmla="*/ 83108 h 651279"/>
              </a:gdLst>
              <a:ahLst/>
              <a:cxnLst>
                <a:cxn ang="0">
                  <a:pos x="connsiteX0" y="connsiteY0"/>
                </a:cxn>
                <a:cxn ang="0">
                  <a:pos x="connsiteX1" y="connsiteY1"/>
                </a:cxn>
                <a:cxn ang="0">
                  <a:pos x="connsiteX2" y="connsiteY2"/>
                </a:cxn>
              </a:cxnLst>
              <a:rect l="l" t="t" r="r" b="b"/>
              <a:pathLst>
                <a:path w="861134" h="651279">
                  <a:moveTo>
                    <a:pt x="861134" y="651279"/>
                  </a:moveTo>
                  <a:cubicBezTo>
                    <a:pt x="755341" y="396785"/>
                    <a:pt x="649549" y="142292"/>
                    <a:pt x="506027" y="47597"/>
                  </a:cubicBezTo>
                  <a:cubicBezTo>
                    <a:pt x="362505" y="-47098"/>
                    <a:pt x="181252" y="18005"/>
                    <a:pt x="0" y="8310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409695" y="1322034"/>
              <a:ext cx="195309" cy="878889"/>
            </a:xfrm>
            <a:custGeom>
              <a:avLst/>
              <a:gdLst>
                <a:gd name="connsiteX0" fmla="*/ 0 w 195309"/>
                <a:gd name="connsiteY0" fmla="*/ 878889 h 878889"/>
                <a:gd name="connsiteX1" fmla="*/ 44388 w 195309"/>
                <a:gd name="connsiteY1" fmla="*/ 337351 h 878889"/>
                <a:gd name="connsiteX2" fmla="*/ 195309 w 195309"/>
                <a:gd name="connsiteY2" fmla="*/ 0 h 878889"/>
              </a:gdLst>
              <a:ahLst/>
              <a:cxnLst>
                <a:cxn ang="0">
                  <a:pos x="connsiteX0" y="connsiteY0"/>
                </a:cxn>
                <a:cxn ang="0">
                  <a:pos x="connsiteX1" y="connsiteY1"/>
                </a:cxn>
                <a:cxn ang="0">
                  <a:pos x="connsiteX2" y="connsiteY2"/>
                </a:cxn>
              </a:cxnLst>
              <a:rect l="l" t="t" r="r" b="b"/>
              <a:pathLst>
                <a:path w="195309" h="878889">
                  <a:moveTo>
                    <a:pt x="0" y="878889"/>
                  </a:moveTo>
                  <a:cubicBezTo>
                    <a:pt x="5918" y="681360"/>
                    <a:pt x="11837" y="483832"/>
                    <a:pt x="44388" y="337351"/>
                  </a:cubicBezTo>
                  <a:cubicBezTo>
                    <a:pt x="76939" y="190870"/>
                    <a:pt x="136124" y="95435"/>
                    <a:pt x="195309"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471839" y="1619051"/>
              <a:ext cx="621437" cy="590749"/>
            </a:xfrm>
            <a:custGeom>
              <a:avLst/>
              <a:gdLst>
                <a:gd name="connsiteX0" fmla="*/ 0 w 621437"/>
                <a:gd name="connsiteY0" fmla="*/ 825623 h 825623"/>
                <a:gd name="connsiteX1" fmla="*/ 239697 w 621437"/>
                <a:gd name="connsiteY1" fmla="*/ 319596 h 825623"/>
                <a:gd name="connsiteX2" fmla="*/ 621437 w 621437"/>
                <a:gd name="connsiteY2" fmla="*/ 0 h 825623"/>
              </a:gdLst>
              <a:ahLst/>
              <a:cxnLst>
                <a:cxn ang="0">
                  <a:pos x="connsiteX0" y="connsiteY0"/>
                </a:cxn>
                <a:cxn ang="0">
                  <a:pos x="connsiteX1" y="connsiteY1"/>
                </a:cxn>
                <a:cxn ang="0">
                  <a:pos x="connsiteX2" y="connsiteY2"/>
                </a:cxn>
              </a:cxnLst>
              <a:rect l="l" t="t" r="r" b="b"/>
              <a:pathLst>
                <a:path w="621437" h="825623">
                  <a:moveTo>
                    <a:pt x="0" y="825623"/>
                  </a:moveTo>
                  <a:cubicBezTo>
                    <a:pt x="68062" y="641411"/>
                    <a:pt x="136124" y="457200"/>
                    <a:pt x="239697" y="319596"/>
                  </a:cubicBezTo>
                  <a:cubicBezTo>
                    <a:pt x="343270" y="181992"/>
                    <a:pt x="482353" y="90996"/>
                    <a:pt x="6214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752078" y="230819"/>
              <a:ext cx="559293" cy="878890"/>
            </a:xfrm>
            <a:custGeom>
              <a:avLst/>
              <a:gdLst>
                <a:gd name="connsiteX0" fmla="*/ 559293 w 559293"/>
                <a:gd name="connsiteY0" fmla="*/ 878890 h 878890"/>
                <a:gd name="connsiteX1" fmla="*/ 124287 w 559293"/>
                <a:gd name="connsiteY1" fmla="*/ 355107 h 878890"/>
                <a:gd name="connsiteX2" fmla="*/ 0 w 559293"/>
                <a:gd name="connsiteY2" fmla="*/ 0 h 878890"/>
              </a:gdLst>
              <a:ahLst/>
              <a:cxnLst>
                <a:cxn ang="0">
                  <a:pos x="connsiteX0" y="connsiteY0"/>
                </a:cxn>
                <a:cxn ang="0">
                  <a:pos x="connsiteX1" y="connsiteY1"/>
                </a:cxn>
                <a:cxn ang="0">
                  <a:pos x="connsiteX2" y="connsiteY2"/>
                </a:cxn>
              </a:cxnLst>
              <a:rect l="l" t="t" r="r" b="b"/>
              <a:pathLst>
                <a:path w="559293" h="878890">
                  <a:moveTo>
                    <a:pt x="559293" y="878890"/>
                  </a:moveTo>
                  <a:cubicBezTo>
                    <a:pt x="388397" y="690239"/>
                    <a:pt x="217502" y="501589"/>
                    <a:pt x="124287" y="355107"/>
                  </a:cubicBezTo>
                  <a:cubicBezTo>
                    <a:pt x="31072" y="208625"/>
                    <a:pt x="15536" y="104312"/>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7805" y="745724"/>
              <a:ext cx="923566" cy="461639"/>
            </a:xfrm>
            <a:custGeom>
              <a:avLst/>
              <a:gdLst>
                <a:gd name="connsiteX0" fmla="*/ 923566 w 923566"/>
                <a:gd name="connsiteY0" fmla="*/ 461639 h 461639"/>
                <a:gd name="connsiteX1" fmla="*/ 151209 w 923566"/>
                <a:gd name="connsiteY1" fmla="*/ 142043 h 461639"/>
                <a:gd name="connsiteX2" fmla="*/ 288 w 923566"/>
                <a:gd name="connsiteY2" fmla="*/ 0 h 461639"/>
              </a:gdLst>
              <a:ahLst/>
              <a:cxnLst>
                <a:cxn ang="0">
                  <a:pos x="connsiteX0" y="connsiteY0"/>
                </a:cxn>
                <a:cxn ang="0">
                  <a:pos x="connsiteX1" y="connsiteY1"/>
                </a:cxn>
                <a:cxn ang="0">
                  <a:pos x="connsiteX2" y="connsiteY2"/>
                </a:cxn>
              </a:cxnLst>
              <a:rect l="l" t="t" r="r" b="b"/>
              <a:pathLst>
                <a:path w="923566" h="461639">
                  <a:moveTo>
                    <a:pt x="923566" y="461639"/>
                  </a:moveTo>
                  <a:cubicBezTo>
                    <a:pt x="614327" y="340311"/>
                    <a:pt x="305089" y="218983"/>
                    <a:pt x="151209" y="142043"/>
                  </a:cubicBezTo>
                  <a:cubicBezTo>
                    <a:pt x="-2671" y="65103"/>
                    <a:pt x="-1192" y="32551"/>
                    <a:pt x="288"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512381" y="1118586"/>
              <a:ext cx="781235" cy="159798"/>
            </a:xfrm>
            <a:custGeom>
              <a:avLst/>
              <a:gdLst>
                <a:gd name="connsiteX0" fmla="*/ 781235 w 781235"/>
                <a:gd name="connsiteY0" fmla="*/ 159798 h 159798"/>
                <a:gd name="connsiteX1" fmla="*/ 213064 w 781235"/>
                <a:gd name="connsiteY1" fmla="*/ 53266 h 159798"/>
                <a:gd name="connsiteX2" fmla="*/ 0 w 781235"/>
                <a:gd name="connsiteY2" fmla="*/ 0 h 159798"/>
              </a:gdLst>
              <a:ahLst/>
              <a:cxnLst>
                <a:cxn ang="0">
                  <a:pos x="connsiteX0" y="connsiteY0"/>
                </a:cxn>
                <a:cxn ang="0">
                  <a:pos x="connsiteX1" y="connsiteY1"/>
                </a:cxn>
                <a:cxn ang="0">
                  <a:pos x="connsiteX2" y="connsiteY2"/>
                </a:cxn>
              </a:cxnLst>
              <a:rect l="l" t="t" r="r" b="b"/>
              <a:pathLst>
                <a:path w="781235" h="159798">
                  <a:moveTo>
                    <a:pt x="781235" y="159798"/>
                  </a:moveTo>
                  <a:lnTo>
                    <a:pt x="213064" y="53266"/>
                  </a:lnTo>
                  <a:cubicBezTo>
                    <a:pt x="82858" y="26633"/>
                    <a:pt x="41429" y="13316"/>
                    <a:pt x="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786021" y="2116659"/>
              <a:ext cx="727969" cy="1003177"/>
            </a:xfrm>
            <a:custGeom>
              <a:avLst/>
              <a:gdLst>
                <a:gd name="connsiteX0" fmla="*/ 727969 w 727969"/>
                <a:gd name="connsiteY0" fmla="*/ 0 h 1003177"/>
                <a:gd name="connsiteX1" fmla="*/ 541538 w 727969"/>
                <a:gd name="connsiteY1" fmla="*/ 506027 h 1003177"/>
                <a:gd name="connsiteX2" fmla="*/ 0 w 727969"/>
                <a:gd name="connsiteY2" fmla="*/ 1003177 h 1003177"/>
              </a:gdLst>
              <a:ahLst/>
              <a:cxnLst>
                <a:cxn ang="0">
                  <a:pos x="connsiteX0" y="connsiteY0"/>
                </a:cxn>
                <a:cxn ang="0">
                  <a:pos x="connsiteX1" y="connsiteY1"/>
                </a:cxn>
                <a:cxn ang="0">
                  <a:pos x="connsiteX2" y="connsiteY2"/>
                </a:cxn>
              </a:cxnLst>
              <a:rect l="l" t="t" r="r" b="b"/>
              <a:pathLst>
                <a:path w="727969" h="1003177">
                  <a:moveTo>
                    <a:pt x="727969" y="0"/>
                  </a:moveTo>
                  <a:cubicBezTo>
                    <a:pt x="695417" y="169415"/>
                    <a:pt x="662866" y="338831"/>
                    <a:pt x="541538" y="506027"/>
                  </a:cubicBezTo>
                  <a:cubicBezTo>
                    <a:pt x="420210" y="673223"/>
                    <a:pt x="210105" y="838200"/>
                    <a:pt x="0" y="1003177"/>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531918" y="2125537"/>
              <a:ext cx="168503" cy="790112"/>
            </a:xfrm>
            <a:custGeom>
              <a:avLst/>
              <a:gdLst>
                <a:gd name="connsiteX0" fmla="*/ 35338 w 168503"/>
                <a:gd name="connsiteY0" fmla="*/ 0 h 790112"/>
                <a:gd name="connsiteX1" fmla="*/ 8705 w 168503"/>
                <a:gd name="connsiteY1" fmla="*/ 426128 h 790112"/>
                <a:gd name="connsiteX2" fmla="*/ 168503 w 168503"/>
                <a:gd name="connsiteY2" fmla="*/ 790112 h 790112"/>
              </a:gdLst>
              <a:ahLst/>
              <a:cxnLst>
                <a:cxn ang="0">
                  <a:pos x="connsiteX0" y="connsiteY0"/>
                </a:cxn>
                <a:cxn ang="0">
                  <a:pos x="connsiteX1" y="connsiteY1"/>
                </a:cxn>
                <a:cxn ang="0">
                  <a:pos x="connsiteX2" y="connsiteY2"/>
                </a:cxn>
              </a:cxnLst>
              <a:rect l="l" t="t" r="r" b="b"/>
              <a:pathLst>
                <a:path w="168503" h="790112">
                  <a:moveTo>
                    <a:pt x="35338" y="0"/>
                  </a:moveTo>
                  <a:cubicBezTo>
                    <a:pt x="10924" y="147221"/>
                    <a:pt x="-13489" y="294443"/>
                    <a:pt x="8705" y="426128"/>
                  </a:cubicBezTo>
                  <a:cubicBezTo>
                    <a:pt x="30899" y="557813"/>
                    <a:pt x="99701" y="673962"/>
                    <a:pt x="168503" y="79011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629400" y="2116659"/>
              <a:ext cx="727969" cy="692458"/>
            </a:xfrm>
            <a:custGeom>
              <a:avLst/>
              <a:gdLst>
                <a:gd name="connsiteX0" fmla="*/ 0 w 727969"/>
                <a:gd name="connsiteY0" fmla="*/ 0 h 692458"/>
                <a:gd name="connsiteX1" fmla="*/ 275208 w 727969"/>
                <a:gd name="connsiteY1" fmla="*/ 514905 h 692458"/>
                <a:gd name="connsiteX2" fmla="*/ 727969 w 727969"/>
                <a:gd name="connsiteY2" fmla="*/ 692458 h 692458"/>
              </a:gdLst>
              <a:ahLst/>
              <a:cxnLst>
                <a:cxn ang="0">
                  <a:pos x="connsiteX0" y="connsiteY0"/>
                </a:cxn>
                <a:cxn ang="0">
                  <a:pos x="connsiteX1" y="connsiteY1"/>
                </a:cxn>
                <a:cxn ang="0">
                  <a:pos x="connsiteX2" y="connsiteY2"/>
                </a:cxn>
              </a:cxnLst>
              <a:rect l="l" t="t" r="r" b="b"/>
              <a:pathLst>
                <a:path w="727969" h="692458">
                  <a:moveTo>
                    <a:pt x="0" y="0"/>
                  </a:moveTo>
                  <a:cubicBezTo>
                    <a:pt x="76940" y="199747"/>
                    <a:pt x="153880" y="399495"/>
                    <a:pt x="275208" y="514905"/>
                  </a:cubicBezTo>
                  <a:cubicBezTo>
                    <a:pt x="396536" y="630315"/>
                    <a:pt x="562252" y="661386"/>
                    <a:pt x="727969" y="6924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678314" y="1396088"/>
              <a:ext cx="1917799" cy="2133600"/>
              <a:chOff x="3855720" y="1367081"/>
              <a:chExt cx="1917799" cy="2133600"/>
            </a:xfrm>
          </p:grpSpPr>
          <p:sp>
            <p:nvSpPr>
              <p:cNvPr id="16" name="Oval 15"/>
              <p:cNvSpPr/>
              <p:nvPr/>
            </p:nvSpPr>
            <p:spPr>
              <a:xfrm>
                <a:off x="3855720" y="1367081"/>
                <a:ext cx="1917799" cy="2133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59572" y="2145263"/>
                <a:ext cx="350876" cy="4190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93726" y="2145263"/>
                <a:ext cx="350876" cy="419099"/>
              </a:xfrm>
              <a:prstGeom prst="ellipse">
                <a:avLst/>
              </a:prstGeom>
              <a:solidFill>
                <a:schemeClr val="bg2">
                  <a:lumMod val="5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p:cNvGrpSpPr/>
          <p:nvPr/>
        </p:nvGrpSpPr>
        <p:grpSpPr>
          <a:xfrm>
            <a:off x="2268410" y="5461482"/>
            <a:ext cx="3979990" cy="1396518"/>
            <a:chOff x="2268410" y="5461482"/>
            <a:chExt cx="3979990" cy="1396518"/>
          </a:xfrm>
        </p:grpSpPr>
        <p:sp>
          <p:nvSpPr>
            <p:cNvPr id="72" name="TextBox 71"/>
            <p:cNvSpPr txBox="1"/>
            <p:nvPr/>
          </p:nvSpPr>
          <p:spPr>
            <a:xfrm>
              <a:off x="2268410" y="5657671"/>
              <a:ext cx="397999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 insulated conductors = 4</a:t>
              </a:r>
            </a:p>
            <a:p>
              <a:r>
                <a:rPr lang="en-US" dirty="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bare copper grounding conductors = 1</a:t>
              </a:r>
            </a:p>
            <a:p>
              <a:r>
                <a:rPr lang="en-US" dirty="0" smtClean="0">
                  <a:latin typeface="Times New Roman" panose="02020603050405020304" pitchFamily="18" charset="0"/>
                  <a:cs typeface="Times New Roman" panose="02020603050405020304" pitchFamily="18" charset="0"/>
                </a:rPr>
                <a:t>1 receptacle = 2</a:t>
              </a:r>
            </a:p>
            <a:p>
              <a:r>
                <a:rPr lang="en-US" dirty="0" smtClean="0">
                  <a:latin typeface="Times New Roman" panose="02020603050405020304" pitchFamily="18" charset="0"/>
                  <a:cs typeface="Times New Roman" panose="02020603050405020304" pitchFamily="18" charset="0"/>
                </a:rPr>
                <a:t>Total conductor equivalent count = 7</a:t>
              </a:r>
              <a:endParaRPr lang="en-US" dirty="0">
                <a:latin typeface="Times New Roman" panose="02020603050405020304" pitchFamily="18" charset="0"/>
                <a:cs typeface="Times New Roman" panose="02020603050405020304" pitchFamily="18" charset="0"/>
              </a:endParaRPr>
            </a:p>
          </p:txBody>
        </p:sp>
        <p:cxnSp>
          <p:nvCxnSpPr>
            <p:cNvPr id="74" name="Straight Arrow Connector 73"/>
            <p:cNvCxnSpPr/>
            <p:nvPr/>
          </p:nvCxnSpPr>
          <p:spPr>
            <a:xfrm flipH="1" flipV="1">
              <a:off x="2889074" y="5461482"/>
              <a:ext cx="449894" cy="2758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622265" y="691169"/>
            <a:ext cx="6335840" cy="1200329"/>
            <a:chOff x="2622265" y="691169"/>
            <a:chExt cx="6335840" cy="1200329"/>
          </a:xfrm>
        </p:grpSpPr>
        <p:sp>
          <p:nvSpPr>
            <p:cNvPr id="77" name="TextBox 76"/>
            <p:cNvSpPr txBox="1"/>
            <p:nvPr/>
          </p:nvSpPr>
          <p:spPr>
            <a:xfrm>
              <a:off x="3179347" y="691169"/>
              <a:ext cx="5778758"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 insulated conductors = 4</a:t>
              </a:r>
            </a:p>
            <a:p>
              <a:r>
                <a:rPr lang="en-US" dirty="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bare copper grounding conductors = 1</a:t>
              </a:r>
            </a:p>
            <a:p>
              <a:r>
                <a:rPr lang="en-US" dirty="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keyless lamp = 0 (does not take up space in device box :)</a:t>
              </a:r>
            </a:p>
            <a:p>
              <a:r>
                <a:rPr lang="en-US" dirty="0" smtClean="0">
                  <a:latin typeface="Times New Roman" panose="02020603050405020304" pitchFamily="18" charset="0"/>
                  <a:cs typeface="Times New Roman" panose="02020603050405020304" pitchFamily="18" charset="0"/>
                </a:rPr>
                <a:t>Total conductor equivalent count = 5</a:t>
              </a:r>
              <a:endParaRPr lang="en-US" dirty="0">
                <a:latin typeface="Times New Roman" panose="02020603050405020304" pitchFamily="18" charset="0"/>
                <a:cs typeface="Times New Roman" panose="02020603050405020304" pitchFamily="18" charset="0"/>
              </a:endParaRPr>
            </a:p>
          </p:txBody>
        </p:sp>
        <p:cxnSp>
          <p:nvCxnSpPr>
            <p:cNvPr id="81" name="Straight Arrow Connector 80"/>
            <p:cNvCxnSpPr/>
            <p:nvPr/>
          </p:nvCxnSpPr>
          <p:spPr>
            <a:xfrm flipH="1">
              <a:off x="2622265" y="1143000"/>
              <a:ext cx="557081" cy="4165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4858087" y="4009866"/>
            <a:ext cx="4100018" cy="1483600"/>
            <a:chOff x="4858087" y="4009866"/>
            <a:chExt cx="4100018" cy="1483600"/>
          </a:xfrm>
        </p:grpSpPr>
        <p:sp>
          <p:nvSpPr>
            <p:cNvPr id="76" name="TextBox 75"/>
            <p:cNvSpPr txBox="1"/>
            <p:nvPr/>
          </p:nvSpPr>
          <p:spPr>
            <a:xfrm>
              <a:off x="4858087" y="4293137"/>
              <a:ext cx="4100018"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 insulated conductors = 2</a:t>
              </a:r>
            </a:p>
            <a:p>
              <a:r>
                <a:rPr lang="en-US" dirty="0" smtClean="0">
                  <a:latin typeface="Times New Roman" panose="02020603050405020304" pitchFamily="18" charset="0"/>
                  <a:cs typeface="Times New Roman" panose="02020603050405020304" pitchFamily="18" charset="0"/>
                </a:rPr>
                <a:t>1 bare copper grounding conductor = 1</a:t>
              </a:r>
            </a:p>
            <a:p>
              <a:r>
                <a:rPr lang="en-US" dirty="0" smtClean="0">
                  <a:latin typeface="Times New Roman" panose="02020603050405020304" pitchFamily="18" charset="0"/>
                  <a:cs typeface="Times New Roman" panose="02020603050405020304" pitchFamily="18" charset="0"/>
                </a:rPr>
                <a:t>1  Toggle switch = 2</a:t>
              </a:r>
            </a:p>
            <a:p>
              <a:r>
                <a:rPr lang="en-US" dirty="0" smtClean="0">
                  <a:latin typeface="Times New Roman" panose="02020603050405020304" pitchFamily="18" charset="0"/>
                  <a:cs typeface="Times New Roman" panose="02020603050405020304" pitchFamily="18" charset="0"/>
                </a:rPr>
                <a:t>Total conductor equivalent count = 5</a:t>
              </a:r>
              <a:endParaRPr lang="en-US" dirty="0">
                <a:latin typeface="Times New Roman" panose="02020603050405020304" pitchFamily="18" charset="0"/>
                <a:cs typeface="Times New Roman" panose="02020603050405020304" pitchFamily="18" charset="0"/>
              </a:endParaRPr>
            </a:p>
          </p:txBody>
        </p:sp>
        <p:cxnSp>
          <p:nvCxnSpPr>
            <p:cNvPr id="83" name="Straight Arrow Connector 82"/>
            <p:cNvCxnSpPr/>
            <p:nvPr/>
          </p:nvCxnSpPr>
          <p:spPr>
            <a:xfrm flipH="1" flipV="1">
              <a:off x="5900178" y="4009866"/>
              <a:ext cx="553850" cy="3644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496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90500"/>
            <a:ext cx="6172200" cy="381000"/>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NEC Table 314.16(A)</a:t>
            </a:r>
            <a:endParaRPr lang="en-US" dirty="0">
              <a:latin typeface="Times New Roman" panose="02020603050405020304" pitchFamily="18" charset="0"/>
              <a:cs typeface="Times New Roman" panose="02020603050405020304" pitchFamily="18" charset="0"/>
            </a:endParaRPr>
          </a:p>
        </p:txBody>
      </p:sp>
      <p:pic>
        <p:nvPicPr>
          <p:cNvPr id="8" name="Picture 7"/>
          <p:cNvPicPr/>
          <p:nvPr/>
        </p:nvPicPr>
        <p:blipFill rotWithShape="1">
          <a:blip r:embed="rId3"/>
          <a:srcRect l="8428" t="12384" r="60646" b="5685"/>
          <a:stretch/>
        </p:blipFill>
        <p:spPr bwMode="auto">
          <a:xfrm>
            <a:off x="152400" y="571501"/>
            <a:ext cx="5334000" cy="6039028"/>
          </a:xfrm>
          <a:prstGeom prst="rect">
            <a:avLst/>
          </a:prstGeom>
          <a:ln>
            <a:noFill/>
          </a:ln>
          <a:extLst>
            <a:ext uri="{53640926-AAD7-44D8-BBD7-CCE9431645EC}">
              <a14:shadowObscured xmlns:a14="http://schemas.microsoft.com/office/drawing/2010/main"/>
            </a:ext>
          </a:extLst>
        </p:spPr>
      </p:pic>
      <p:grpSp>
        <p:nvGrpSpPr>
          <p:cNvPr id="9" name="Group 8"/>
          <p:cNvGrpSpPr/>
          <p:nvPr/>
        </p:nvGrpSpPr>
        <p:grpSpPr>
          <a:xfrm>
            <a:off x="4419600" y="2743200"/>
            <a:ext cx="4343400" cy="2362200"/>
            <a:chOff x="4419600" y="2743200"/>
            <a:chExt cx="4343400" cy="2362200"/>
          </a:xfrm>
        </p:grpSpPr>
        <p:cxnSp>
          <p:nvCxnSpPr>
            <p:cNvPr id="10" name="Straight Arrow Connector 9"/>
            <p:cNvCxnSpPr/>
            <p:nvPr/>
          </p:nvCxnSpPr>
          <p:spPr>
            <a:xfrm flipH="1">
              <a:off x="4419600" y="4343400"/>
              <a:ext cx="1447800" cy="762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419600" y="2743200"/>
              <a:ext cx="4343400" cy="2010728"/>
              <a:chOff x="4419600" y="2743200"/>
              <a:chExt cx="4343400" cy="2010728"/>
            </a:xfrm>
          </p:grpSpPr>
          <p:sp>
            <p:nvSpPr>
              <p:cNvPr id="5" name="TextBox 4"/>
              <p:cNvSpPr txBox="1"/>
              <p:nvPr/>
            </p:nvSpPr>
            <p:spPr>
              <a:xfrm>
                <a:off x="5867400" y="3276600"/>
                <a:ext cx="2895600"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Receptacle Device Box  Conductor equivalent = 7</a:t>
                </a:r>
              </a:p>
              <a:p>
                <a:r>
                  <a:rPr lang="en-US" dirty="0" smtClean="0">
                    <a:latin typeface="Times New Roman" panose="02020603050405020304" pitchFamily="18" charset="0"/>
                    <a:cs typeface="Times New Roman" panose="02020603050405020304" pitchFamily="18" charset="0"/>
                  </a:rPr>
                  <a:t>No Device Box Large enough – Go to Square</a:t>
                </a:r>
              </a:p>
              <a:p>
                <a:r>
                  <a:rPr lang="en-US" dirty="0">
                    <a:latin typeface="Times New Roman" panose="02020603050405020304" pitchFamily="18" charset="0"/>
                    <a:cs typeface="Times New Roman" panose="02020603050405020304" pitchFamily="18" charset="0"/>
                  </a:rPr>
                  <a:t>4” x 1</a:t>
                </a:r>
                <a:r>
                  <a:rPr lang="en-US" dirty="0" smtClean="0">
                    <a:latin typeface="Times New Roman" panose="02020603050405020304" pitchFamily="18" charset="0"/>
                    <a:cs typeface="Times New Roman" panose="02020603050405020304" pitchFamily="18" charset="0"/>
                  </a:rPr>
                  <a:t>¼” Square</a:t>
                </a:r>
                <a:endParaRPr lang="en-US" dirty="0">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flipH="1" flipV="1">
                <a:off x="4419600" y="2743200"/>
                <a:ext cx="1524000" cy="685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 name="Group 5"/>
          <p:cNvGrpSpPr/>
          <p:nvPr/>
        </p:nvGrpSpPr>
        <p:grpSpPr>
          <a:xfrm>
            <a:off x="4419600" y="4944533"/>
            <a:ext cx="4495800" cy="1943712"/>
            <a:chOff x="4419600" y="4944533"/>
            <a:chExt cx="4495800" cy="1943712"/>
          </a:xfrm>
        </p:grpSpPr>
        <p:sp>
          <p:nvSpPr>
            <p:cNvPr id="14" name="TextBox 13"/>
            <p:cNvSpPr txBox="1"/>
            <p:nvPr/>
          </p:nvSpPr>
          <p:spPr>
            <a:xfrm>
              <a:off x="5867400" y="5410917"/>
              <a:ext cx="3048000"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Switch Device Box  Conductor equivalent = 5</a:t>
              </a:r>
            </a:p>
            <a:p>
              <a:r>
                <a:rPr lang="en-US" dirty="0">
                  <a:latin typeface="Times New Roman" panose="02020603050405020304" pitchFamily="18" charset="0"/>
                  <a:cs typeface="Times New Roman" panose="02020603050405020304" pitchFamily="18" charset="0"/>
                </a:rPr>
                <a:t>4” x 2⅛” x </a:t>
              </a:r>
              <a:r>
                <a:rPr lang="en-US" dirty="0" smtClean="0">
                  <a:latin typeface="Times New Roman" panose="02020603050405020304" pitchFamily="18" charset="0"/>
                  <a:cs typeface="Times New Roman" panose="02020603050405020304" pitchFamily="18" charset="0"/>
                </a:rPr>
                <a:t>1⅞”  </a:t>
              </a:r>
              <a:r>
                <a:rPr lang="en-US" dirty="0">
                  <a:latin typeface="Times New Roman" panose="02020603050405020304" pitchFamily="18" charset="0"/>
                  <a:cs typeface="Times New Roman" panose="02020603050405020304" pitchFamily="18" charset="0"/>
                </a:rPr>
                <a:t>Device Box</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H="1" flipV="1">
              <a:off x="4419600" y="4944533"/>
              <a:ext cx="1905002" cy="4663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4419600" y="1447800"/>
            <a:ext cx="4114800" cy="923330"/>
            <a:chOff x="4419600" y="1447800"/>
            <a:chExt cx="4114800" cy="923330"/>
          </a:xfrm>
        </p:grpSpPr>
        <p:sp>
          <p:nvSpPr>
            <p:cNvPr id="7" name="TextBox 6"/>
            <p:cNvSpPr txBox="1"/>
            <p:nvPr/>
          </p:nvSpPr>
          <p:spPr>
            <a:xfrm>
              <a:off x="5638800" y="1447800"/>
              <a:ext cx="2895600"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Lighting Outlet Device Box</a:t>
              </a:r>
            </a:p>
            <a:p>
              <a:r>
                <a:rPr lang="en-US" dirty="0" smtClean="0">
                  <a:latin typeface="Times New Roman" panose="02020603050405020304" pitchFamily="18" charset="0"/>
                  <a:cs typeface="Times New Roman" panose="02020603050405020304" pitchFamily="18" charset="0"/>
                </a:rPr>
                <a:t>Conductor Count = 5</a:t>
              </a:r>
            </a:p>
            <a:p>
              <a:r>
                <a:rPr lang="en-US" dirty="0" smtClean="0">
                  <a:latin typeface="Times New Roman" panose="02020603050405020304" pitchFamily="18" charset="0"/>
                  <a:cs typeface="Times New Roman" panose="02020603050405020304" pitchFamily="18" charset="0"/>
                </a:rPr>
                <a:t>4” x 1¼” round/octagonal</a:t>
              </a:r>
              <a:endParaRPr lang="en-US" dirty="0">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H="1">
              <a:off x="4419600" y="1752600"/>
              <a:ext cx="1295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954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584" y="228600"/>
            <a:ext cx="8686800" cy="7263527"/>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Conductor Size</a:t>
            </a:r>
          </a:p>
          <a:p>
            <a:endParaRPr lang="en-US"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Measured using the American Wire Gauge (AWG) rating.</a:t>
            </a:r>
          </a:p>
          <a:p>
            <a:endParaRPr lang="en-US" sz="24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smaller the number rating, the larger the conductor size (diameter)</a:t>
            </a:r>
          </a:p>
          <a:p>
            <a:pPr lvl="1"/>
            <a:endParaRPr lang="en-US" sz="24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larger the number rating, the smaller the conductor size</a:t>
            </a:r>
          </a:p>
          <a:p>
            <a:pPr marL="742950" lvl="1"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May be solid or stranded conductors</a:t>
            </a:r>
          </a:p>
          <a:p>
            <a:pPr marL="742950" lvl="1"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Example - 12 AWG has a larger diameter than 14 AWG but is smaller in diameter than 10 AWG.</a:t>
            </a:r>
          </a:p>
          <a:p>
            <a:pPr lvl="1"/>
            <a:endParaRPr lang="en-US" sz="24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Consult AAVIM Electrical Wiring for more information on conductors, conductor sizing and cable types and the National Electrical Code Articles 334 and 336 for more information on common cable types.</a:t>
            </a:r>
          </a:p>
          <a:p>
            <a:pPr marL="742950" lvl="1" indent="-28575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560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46175" y="769398"/>
            <a:ext cx="5257801" cy="3345402"/>
            <a:chOff x="1946175" y="769398"/>
            <a:chExt cx="5257801" cy="3345402"/>
          </a:xfrm>
        </p:grpSpPr>
        <p:grpSp>
          <p:nvGrpSpPr>
            <p:cNvPr id="2" name="Group 1"/>
            <p:cNvGrpSpPr/>
            <p:nvPr/>
          </p:nvGrpSpPr>
          <p:grpSpPr>
            <a:xfrm>
              <a:off x="1946175" y="2286000"/>
              <a:ext cx="5257800" cy="1828800"/>
              <a:chOff x="2097046" y="5105400"/>
              <a:chExt cx="3833426" cy="1066800"/>
            </a:xfrm>
          </p:grpSpPr>
          <p:sp>
            <p:nvSpPr>
              <p:cNvPr id="3" name="Oval 2"/>
              <p:cNvSpPr/>
              <p:nvPr/>
            </p:nvSpPr>
            <p:spPr>
              <a:xfrm rot="16200000">
                <a:off x="5432625" y="5424662"/>
                <a:ext cx="457200" cy="5384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16200000">
                <a:off x="2944341" y="5292500"/>
                <a:ext cx="457199" cy="780190"/>
                <a:chOff x="3886200" y="3810000"/>
                <a:chExt cx="609600" cy="797926"/>
              </a:xfrm>
            </p:grpSpPr>
            <p:sp>
              <p:nvSpPr>
                <p:cNvPr id="13" name="Oval 12"/>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43400" y="3866002"/>
                  <a:ext cx="0" cy="741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2097046" y="5257800"/>
                <a:ext cx="23062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097046" y="6172200"/>
                <a:ext cx="35783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658498" y="5269115"/>
                <a:ext cx="0" cy="1961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75354" y="5911195"/>
                <a:ext cx="0" cy="24969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63036" y="5257800"/>
                <a:ext cx="0" cy="3104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63036" y="5796895"/>
                <a:ext cx="0" cy="37530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403324" y="5105400"/>
                <a:ext cx="168676"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24400" y="5269115"/>
                <a:ext cx="9340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174776" y="769398"/>
              <a:ext cx="502920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120 V circuit, duplex receptacle and a light controlled by a single pole switch</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1855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2097046" y="5105400"/>
            <a:ext cx="3833426" cy="1066800"/>
            <a:chOff x="2097046" y="5105400"/>
            <a:chExt cx="3833426" cy="1066800"/>
          </a:xfrm>
        </p:grpSpPr>
        <p:sp>
          <p:nvSpPr>
            <p:cNvPr id="31" name="Oval 30"/>
            <p:cNvSpPr/>
            <p:nvPr/>
          </p:nvSpPr>
          <p:spPr>
            <a:xfrm rot="16200000">
              <a:off x="5432625" y="5424662"/>
              <a:ext cx="457200" cy="5384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rot="16200000">
              <a:off x="2944341" y="5292500"/>
              <a:ext cx="457199" cy="780190"/>
              <a:chOff x="3886200" y="3810000"/>
              <a:chExt cx="609600" cy="797926"/>
            </a:xfrm>
          </p:grpSpPr>
          <p:sp>
            <p:nvSpPr>
              <p:cNvPr id="35" name="Oval 34"/>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43400" y="3866002"/>
                <a:ext cx="0" cy="741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2097046" y="5257800"/>
              <a:ext cx="23062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97046" y="6172200"/>
              <a:ext cx="35783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658498" y="5269115"/>
              <a:ext cx="0" cy="1961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675354" y="5911195"/>
              <a:ext cx="0" cy="24969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63036" y="5257800"/>
              <a:ext cx="0" cy="3104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63036" y="5796895"/>
              <a:ext cx="0" cy="37530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403324" y="5105400"/>
              <a:ext cx="168676"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24400" y="5269115"/>
              <a:ext cx="9340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228600" y="228600"/>
            <a:ext cx="8686800" cy="4583356"/>
            <a:chOff x="228600" y="228600"/>
            <a:chExt cx="8686800" cy="4583356"/>
          </a:xfrm>
        </p:grpSpPr>
        <p:sp>
          <p:nvSpPr>
            <p:cNvPr id="10" name="Oval 9"/>
            <p:cNvSpPr/>
            <p:nvPr/>
          </p:nvSpPr>
          <p:spPr>
            <a:xfrm>
              <a:off x="4343400" y="1664837"/>
              <a:ext cx="914400" cy="990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228600" y="228600"/>
              <a:ext cx="8686800" cy="4583356"/>
              <a:chOff x="228600" y="228600"/>
              <a:chExt cx="8686800" cy="4583356"/>
            </a:xfrm>
          </p:grpSpPr>
          <p:grpSp>
            <p:nvGrpSpPr>
              <p:cNvPr id="2" name="Group 1"/>
              <p:cNvGrpSpPr/>
              <p:nvPr/>
            </p:nvGrpSpPr>
            <p:grpSpPr>
              <a:xfrm>
                <a:off x="228600" y="228600"/>
                <a:ext cx="8686800" cy="4583356"/>
                <a:chOff x="228600" y="228600"/>
                <a:chExt cx="8686800" cy="4583356"/>
              </a:xfrm>
            </p:grpSpPr>
            <p:sp>
              <p:nvSpPr>
                <p:cNvPr id="3" name="Rectangle 2"/>
                <p:cNvSpPr/>
                <p:nvPr/>
              </p:nvSpPr>
              <p:spPr>
                <a:xfrm>
                  <a:off x="228600" y="228600"/>
                  <a:ext cx="86868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38200" y="1311721"/>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886200" y="3879366"/>
                  <a:ext cx="609600" cy="932590"/>
                  <a:chOff x="3886200" y="3810000"/>
                  <a:chExt cx="609600" cy="797926"/>
                </a:xfrm>
              </p:grpSpPr>
              <p:sp>
                <p:nvSpPr>
                  <p:cNvPr id="7" name="Oval 6"/>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43400" y="3866002"/>
                    <a:ext cx="0" cy="741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Freeform 5"/>
                <p:cNvSpPr/>
                <p:nvPr/>
              </p:nvSpPr>
              <p:spPr>
                <a:xfrm>
                  <a:off x="1269507" y="3346882"/>
                  <a:ext cx="2601157" cy="870314"/>
                </a:xfrm>
                <a:custGeom>
                  <a:avLst/>
                  <a:gdLst>
                    <a:gd name="connsiteX0" fmla="*/ 0 w 2601157"/>
                    <a:gd name="connsiteY0" fmla="*/ 0 h 870314"/>
                    <a:gd name="connsiteX1" fmla="*/ 781235 w 2601157"/>
                    <a:gd name="connsiteY1" fmla="*/ 772357 h 870314"/>
                    <a:gd name="connsiteX2" fmla="*/ 2601157 w 2601157"/>
                    <a:gd name="connsiteY2" fmla="*/ 834501 h 870314"/>
                  </a:gdLst>
                  <a:ahLst/>
                  <a:cxnLst>
                    <a:cxn ang="0">
                      <a:pos x="connsiteX0" y="connsiteY0"/>
                    </a:cxn>
                    <a:cxn ang="0">
                      <a:pos x="connsiteX1" y="connsiteY1"/>
                    </a:cxn>
                    <a:cxn ang="0">
                      <a:pos x="connsiteX2" y="connsiteY2"/>
                    </a:cxn>
                  </a:cxnLst>
                  <a:rect l="l" t="t" r="r" b="b"/>
                  <a:pathLst>
                    <a:path w="2601157" h="870314">
                      <a:moveTo>
                        <a:pt x="0" y="0"/>
                      </a:moveTo>
                      <a:cubicBezTo>
                        <a:pt x="173854" y="316636"/>
                        <a:pt x="347709" y="633273"/>
                        <a:pt x="781235" y="772357"/>
                      </a:cubicBezTo>
                      <a:cubicBezTo>
                        <a:pt x="1214761" y="911441"/>
                        <a:pt x="1907959" y="872971"/>
                        <a:pt x="2601157" y="83450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rot="16200000">
                <a:off x="8104257" y="2279375"/>
                <a:ext cx="53340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S</a:t>
                </a:r>
                <a:endParaRPr lang="en-US" sz="40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rot="16200000">
                <a:off x="8724900" y="2464937"/>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4057301" y="2450237"/>
                <a:ext cx="346023" cy="1447060"/>
              </a:xfrm>
              <a:custGeom>
                <a:avLst/>
                <a:gdLst>
                  <a:gd name="connsiteX0" fmla="*/ 132959 w 346023"/>
                  <a:gd name="connsiteY0" fmla="*/ 1447060 h 1447060"/>
                  <a:gd name="connsiteX1" fmla="*/ 8672 w 346023"/>
                  <a:gd name="connsiteY1" fmla="*/ 532660 h 1447060"/>
                  <a:gd name="connsiteX2" fmla="*/ 346023 w 346023"/>
                  <a:gd name="connsiteY2" fmla="*/ 0 h 1447060"/>
                </a:gdLst>
                <a:ahLst/>
                <a:cxnLst>
                  <a:cxn ang="0">
                    <a:pos x="connsiteX0" y="connsiteY0"/>
                  </a:cxn>
                  <a:cxn ang="0">
                    <a:pos x="connsiteX1" y="connsiteY1"/>
                  </a:cxn>
                  <a:cxn ang="0">
                    <a:pos x="connsiteX2" y="connsiteY2"/>
                  </a:cxn>
                </a:cxnLst>
                <a:rect l="l" t="t" r="r" b="b"/>
                <a:pathLst>
                  <a:path w="346023" h="1447060">
                    <a:moveTo>
                      <a:pt x="132959" y="1447060"/>
                    </a:moveTo>
                    <a:cubicBezTo>
                      <a:pt x="53060" y="1110448"/>
                      <a:pt x="-26839" y="773837"/>
                      <a:pt x="8672" y="532660"/>
                    </a:cubicBezTo>
                    <a:cubicBezTo>
                      <a:pt x="44183" y="291483"/>
                      <a:pt x="195103" y="145741"/>
                      <a:pt x="34602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273336" y="2139471"/>
                <a:ext cx="2929631" cy="532708"/>
              </a:xfrm>
              <a:custGeom>
                <a:avLst/>
                <a:gdLst>
                  <a:gd name="connsiteX0" fmla="*/ 0 w 2929631"/>
                  <a:gd name="connsiteY0" fmla="*/ 8925 h 532708"/>
                  <a:gd name="connsiteX1" fmla="*/ 1402672 w 2929631"/>
                  <a:gd name="connsiteY1" fmla="*/ 71069 h 532708"/>
                  <a:gd name="connsiteX2" fmla="*/ 2929631 w 2929631"/>
                  <a:gd name="connsiteY2" fmla="*/ 532708 h 532708"/>
                </a:gdLst>
                <a:ahLst/>
                <a:cxnLst>
                  <a:cxn ang="0">
                    <a:pos x="connsiteX0" y="connsiteY0"/>
                  </a:cxn>
                  <a:cxn ang="0">
                    <a:pos x="connsiteX1" y="connsiteY1"/>
                  </a:cxn>
                  <a:cxn ang="0">
                    <a:pos x="connsiteX2" y="connsiteY2"/>
                  </a:cxn>
                </a:cxnLst>
                <a:rect l="l" t="t" r="r" b="b"/>
                <a:pathLst>
                  <a:path w="2929631" h="532708">
                    <a:moveTo>
                      <a:pt x="0" y="8925"/>
                    </a:moveTo>
                    <a:cubicBezTo>
                      <a:pt x="457200" y="-3652"/>
                      <a:pt x="914400" y="-16228"/>
                      <a:pt x="1402672" y="71069"/>
                    </a:cubicBezTo>
                    <a:cubicBezTo>
                      <a:pt x="1890944" y="158366"/>
                      <a:pt x="2410287" y="345537"/>
                      <a:pt x="2929631" y="532708"/>
                    </a:cubicBezTo>
                  </a:path>
                </a:pathLst>
              </a:cu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343400" y="1953829"/>
                <a:ext cx="1031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60 Watts</a:t>
                </a:r>
                <a:endParaRPr lang="en-US"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4616538" y="4006410"/>
                <a:ext cx="1250862"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1300 Watts</a:t>
                </a:r>
                <a:endParaRPr lang="en-US" dirty="0">
                  <a:latin typeface="Times New Roman" panose="02020603050405020304" pitchFamily="18" charset="0"/>
                  <a:cs typeface="Times New Roman" panose="02020603050405020304" pitchFamily="18" charset="0"/>
                </a:endParaRPr>
              </a:p>
            </p:txBody>
          </p:sp>
          <p:sp>
            <p:nvSpPr>
              <p:cNvPr id="58" name="TextBox 57"/>
              <p:cNvSpPr txBox="1"/>
              <p:nvPr/>
            </p:nvSpPr>
            <p:spPr>
              <a:xfrm>
                <a:off x="4800600" y="457200"/>
                <a:ext cx="3657600"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120 V circuit, duplex receptacle and a light controlled by a single pole switch</a:t>
                </a:r>
                <a:endParaRPr lang="en-US" sz="1600" dirty="0">
                  <a:latin typeface="Times New Roman" panose="02020603050405020304" pitchFamily="18" charset="0"/>
                  <a:cs typeface="Times New Roman" panose="02020603050405020304" pitchFamily="18" charset="0"/>
                </a:endParaRPr>
              </a:p>
            </p:txBody>
          </p:sp>
        </p:grpSp>
      </p:grpSp>
      <p:sp>
        <p:nvSpPr>
          <p:cNvPr id="13" name="TextBox 12"/>
          <p:cNvSpPr txBox="1"/>
          <p:nvPr/>
        </p:nvSpPr>
        <p:spPr>
          <a:xfrm>
            <a:off x="5136936" y="3018669"/>
            <a:ext cx="298492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Calculate load then determine box size </a:t>
            </a:r>
            <a:r>
              <a:rPr lang="en-US" dirty="0" smtClean="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714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76200" y="228600"/>
            <a:ext cx="9085155" cy="6208764"/>
            <a:chOff x="76200" y="228600"/>
            <a:chExt cx="9085155" cy="6208764"/>
          </a:xfrm>
        </p:grpSpPr>
        <p:grpSp>
          <p:nvGrpSpPr>
            <p:cNvPr id="102" name="Group 101"/>
            <p:cNvGrpSpPr/>
            <p:nvPr/>
          </p:nvGrpSpPr>
          <p:grpSpPr>
            <a:xfrm>
              <a:off x="76200" y="762000"/>
              <a:ext cx="7086600" cy="5675364"/>
              <a:chOff x="76200" y="762000"/>
              <a:chExt cx="7086600" cy="5675364"/>
            </a:xfrm>
          </p:grpSpPr>
          <p:sp>
            <p:nvSpPr>
              <p:cNvPr id="3" name="Rectangle 2"/>
              <p:cNvSpPr/>
              <p:nvPr/>
            </p:nvSpPr>
            <p:spPr>
              <a:xfrm>
                <a:off x="1905000" y="3733151"/>
                <a:ext cx="1126724"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611880" y="3901282"/>
                <a:ext cx="914400" cy="1600200"/>
                <a:chOff x="7656575" y="2177845"/>
                <a:chExt cx="914400" cy="1600200"/>
              </a:xfrm>
            </p:grpSpPr>
            <p:sp>
              <p:nvSpPr>
                <p:cNvPr id="49" name="Oval 48"/>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7656575" y="2177845"/>
                  <a:ext cx="914400" cy="1600200"/>
                  <a:chOff x="7504175" y="2025445"/>
                  <a:chExt cx="914400" cy="1600200"/>
                </a:xfrm>
              </p:grpSpPr>
              <p:grpSp>
                <p:nvGrpSpPr>
                  <p:cNvPr id="51" name="Group 83"/>
                  <p:cNvGrpSpPr/>
                  <p:nvPr/>
                </p:nvGrpSpPr>
                <p:grpSpPr>
                  <a:xfrm>
                    <a:off x="7626095" y="2851355"/>
                    <a:ext cx="670560" cy="567813"/>
                    <a:chOff x="1600200" y="2057400"/>
                    <a:chExt cx="838200" cy="838200"/>
                  </a:xfrm>
                  <a:noFill/>
                </p:grpSpPr>
                <p:sp>
                  <p:nvSpPr>
                    <p:cNvPr id="71" name="Oval 70"/>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4"/>
                  <p:cNvGrpSpPr/>
                  <p:nvPr/>
                </p:nvGrpSpPr>
                <p:grpSpPr>
                  <a:xfrm>
                    <a:off x="7626095" y="2231922"/>
                    <a:ext cx="670560" cy="567813"/>
                    <a:chOff x="1600200" y="2057400"/>
                    <a:chExt cx="838200" cy="838200"/>
                  </a:xfrm>
                  <a:noFill/>
                </p:grpSpPr>
                <p:sp>
                  <p:nvSpPr>
                    <p:cNvPr id="67" name="Oval 66"/>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98"/>
                  <p:cNvGrpSpPr/>
                  <p:nvPr/>
                </p:nvGrpSpPr>
                <p:grpSpPr>
                  <a:xfrm>
                    <a:off x="7748015" y="2025445"/>
                    <a:ext cx="426720" cy="206477"/>
                    <a:chOff x="3810000" y="1676400"/>
                    <a:chExt cx="533400" cy="381000"/>
                  </a:xfrm>
                  <a:noFill/>
                </p:grpSpPr>
                <p:sp>
                  <p:nvSpPr>
                    <p:cNvPr id="64" name="Round Same Side Corner Rectangle 63"/>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04"/>
                  <p:cNvGrpSpPr/>
                  <p:nvPr/>
                </p:nvGrpSpPr>
                <p:grpSpPr>
                  <a:xfrm rot="10800000">
                    <a:off x="7748015" y="3419168"/>
                    <a:ext cx="426720" cy="206477"/>
                    <a:chOff x="3810000" y="1676400"/>
                    <a:chExt cx="533400" cy="381000"/>
                  </a:xfrm>
                  <a:noFill/>
                </p:grpSpPr>
                <p:sp>
                  <p:nvSpPr>
                    <p:cNvPr id="61" name="Round Same Side Corner Rectangle 60"/>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nip Same Side Corner Rectangle 58"/>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nip Same Side Corner Rectangle 59"/>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5943600" y="2111231"/>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55690" y="1975547"/>
                <a:ext cx="152400" cy="173023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 y="762000"/>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3555" y="6284964"/>
                <a:ext cx="1713711"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3400" y="2796946"/>
                <a:ext cx="152400" cy="364041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2524" y="1126870"/>
                <a:ext cx="152400" cy="98436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7431" y="1133480"/>
                <a:ext cx="3291969" cy="1714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74925" y="5729742"/>
                <a:ext cx="139823" cy="70762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671369" y="3721314"/>
                <a:ext cx="727969" cy="1003177"/>
              </a:xfrm>
              <a:custGeom>
                <a:avLst/>
                <a:gdLst>
                  <a:gd name="connsiteX0" fmla="*/ 727969 w 727969"/>
                  <a:gd name="connsiteY0" fmla="*/ 0 h 1003177"/>
                  <a:gd name="connsiteX1" fmla="*/ 541538 w 727969"/>
                  <a:gd name="connsiteY1" fmla="*/ 506027 h 1003177"/>
                  <a:gd name="connsiteX2" fmla="*/ 0 w 727969"/>
                  <a:gd name="connsiteY2" fmla="*/ 1003177 h 1003177"/>
                </a:gdLst>
                <a:ahLst/>
                <a:cxnLst>
                  <a:cxn ang="0">
                    <a:pos x="connsiteX0" y="connsiteY0"/>
                  </a:cxn>
                  <a:cxn ang="0">
                    <a:pos x="connsiteX1" y="connsiteY1"/>
                  </a:cxn>
                  <a:cxn ang="0">
                    <a:pos x="connsiteX2" y="connsiteY2"/>
                  </a:cxn>
                </a:cxnLst>
                <a:rect l="l" t="t" r="r" b="b"/>
                <a:pathLst>
                  <a:path w="727969" h="1003177">
                    <a:moveTo>
                      <a:pt x="727969" y="0"/>
                    </a:moveTo>
                    <a:cubicBezTo>
                      <a:pt x="695417" y="169415"/>
                      <a:pt x="662866" y="338831"/>
                      <a:pt x="541538" y="506027"/>
                    </a:cubicBezTo>
                    <a:cubicBezTo>
                      <a:pt x="420210" y="673223"/>
                      <a:pt x="210105" y="838200"/>
                      <a:pt x="0" y="1003177"/>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547082" y="5040878"/>
                <a:ext cx="861134" cy="651279"/>
              </a:xfrm>
              <a:custGeom>
                <a:avLst/>
                <a:gdLst>
                  <a:gd name="connsiteX0" fmla="*/ 861134 w 861134"/>
                  <a:gd name="connsiteY0" fmla="*/ 651279 h 651279"/>
                  <a:gd name="connsiteX1" fmla="*/ 506027 w 861134"/>
                  <a:gd name="connsiteY1" fmla="*/ 47597 h 651279"/>
                  <a:gd name="connsiteX2" fmla="*/ 0 w 861134"/>
                  <a:gd name="connsiteY2" fmla="*/ 83108 h 651279"/>
                </a:gdLst>
                <a:ahLst/>
                <a:cxnLst>
                  <a:cxn ang="0">
                    <a:pos x="connsiteX0" y="connsiteY0"/>
                  </a:cxn>
                  <a:cxn ang="0">
                    <a:pos x="connsiteX1" y="connsiteY1"/>
                  </a:cxn>
                  <a:cxn ang="0">
                    <a:pos x="connsiteX2" y="connsiteY2"/>
                  </a:cxn>
                </a:cxnLst>
                <a:rect l="l" t="t" r="r" b="b"/>
                <a:pathLst>
                  <a:path w="861134" h="651279">
                    <a:moveTo>
                      <a:pt x="861134" y="651279"/>
                    </a:moveTo>
                    <a:cubicBezTo>
                      <a:pt x="755341" y="396785"/>
                      <a:pt x="649549" y="142292"/>
                      <a:pt x="506027" y="47597"/>
                    </a:cubicBezTo>
                    <a:cubicBezTo>
                      <a:pt x="362505" y="-47098"/>
                      <a:pt x="181252" y="18005"/>
                      <a:pt x="0" y="8310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417266" y="3730192"/>
                <a:ext cx="168503" cy="790112"/>
              </a:xfrm>
              <a:custGeom>
                <a:avLst/>
                <a:gdLst>
                  <a:gd name="connsiteX0" fmla="*/ 35338 w 168503"/>
                  <a:gd name="connsiteY0" fmla="*/ 0 h 790112"/>
                  <a:gd name="connsiteX1" fmla="*/ 8705 w 168503"/>
                  <a:gd name="connsiteY1" fmla="*/ 426128 h 790112"/>
                  <a:gd name="connsiteX2" fmla="*/ 168503 w 168503"/>
                  <a:gd name="connsiteY2" fmla="*/ 790112 h 790112"/>
                </a:gdLst>
                <a:ahLst/>
                <a:cxnLst>
                  <a:cxn ang="0">
                    <a:pos x="connsiteX0" y="connsiteY0"/>
                  </a:cxn>
                  <a:cxn ang="0">
                    <a:pos x="connsiteX1" y="connsiteY1"/>
                  </a:cxn>
                  <a:cxn ang="0">
                    <a:pos x="connsiteX2" y="connsiteY2"/>
                  </a:cxn>
                </a:cxnLst>
                <a:rect l="l" t="t" r="r" b="b"/>
                <a:pathLst>
                  <a:path w="168503" h="790112">
                    <a:moveTo>
                      <a:pt x="35338" y="0"/>
                    </a:moveTo>
                    <a:cubicBezTo>
                      <a:pt x="10924" y="147221"/>
                      <a:pt x="-13489" y="294443"/>
                      <a:pt x="8705" y="426128"/>
                    </a:cubicBezTo>
                    <a:cubicBezTo>
                      <a:pt x="30899" y="557813"/>
                      <a:pt x="99701" y="673962"/>
                      <a:pt x="168503" y="79011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434849" y="4813268"/>
                <a:ext cx="195309" cy="878889"/>
              </a:xfrm>
              <a:custGeom>
                <a:avLst/>
                <a:gdLst>
                  <a:gd name="connsiteX0" fmla="*/ 0 w 195309"/>
                  <a:gd name="connsiteY0" fmla="*/ 878889 h 878889"/>
                  <a:gd name="connsiteX1" fmla="*/ 44388 w 195309"/>
                  <a:gd name="connsiteY1" fmla="*/ 337351 h 878889"/>
                  <a:gd name="connsiteX2" fmla="*/ 195309 w 195309"/>
                  <a:gd name="connsiteY2" fmla="*/ 0 h 878889"/>
                </a:gdLst>
                <a:ahLst/>
                <a:cxnLst>
                  <a:cxn ang="0">
                    <a:pos x="connsiteX0" y="connsiteY0"/>
                  </a:cxn>
                  <a:cxn ang="0">
                    <a:pos x="connsiteX1" y="connsiteY1"/>
                  </a:cxn>
                  <a:cxn ang="0">
                    <a:pos x="connsiteX2" y="connsiteY2"/>
                  </a:cxn>
                </a:cxnLst>
                <a:rect l="l" t="t" r="r" b="b"/>
                <a:pathLst>
                  <a:path w="195309" h="878889">
                    <a:moveTo>
                      <a:pt x="0" y="878889"/>
                    </a:moveTo>
                    <a:cubicBezTo>
                      <a:pt x="5918" y="681360"/>
                      <a:pt x="11837" y="483832"/>
                      <a:pt x="44388" y="337351"/>
                    </a:cubicBezTo>
                    <a:cubicBezTo>
                      <a:pt x="76939" y="190870"/>
                      <a:pt x="136124" y="95435"/>
                      <a:pt x="195309"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514748" y="3721314"/>
                <a:ext cx="727969" cy="692458"/>
              </a:xfrm>
              <a:custGeom>
                <a:avLst/>
                <a:gdLst>
                  <a:gd name="connsiteX0" fmla="*/ 0 w 727969"/>
                  <a:gd name="connsiteY0" fmla="*/ 0 h 692458"/>
                  <a:gd name="connsiteX1" fmla="*/ 275208 w 727969"/>
                  <a:gd name="connsiteY1" fmla="*/ 514905 h 692458"/>
                  <a:gd name="connsiteX2" fmla="*/ 727969 w 727969"/>
                  <a:gd name="connsiteY2" fmla="*/ 692458 h 692458"/>
                </a:gdLst>
                <a:ahLst/>
                <a:cxnLst>
                  <a:cxn ang="0">
                    <a:pos x="connsiteX0" y="connsiteY0"/>
                  </a:cxn>
                  <a:cxn ang="0">
                    <a:pos x="connsiteX1" y="connsiteY1"/>
                  </a:cxn>
                  <a:cxn ang="0">
                    <a:pos x="connsiteX2" y="connsiteY2"/>
                  </a:cxn>
                </a:cxnLst>
                <a:rect l="l" t="t" r="r" b="b"/>
                <a:pathLst>
                  <a:path w="727969" h="692458">
                    <a:moveTo>
                      <a:pt x="0" y="0"/>
                    </a:moveTo>
                    <a:cubicBezTo>
                      <a:pt x="76940" y="199747"/>
                      <a:pt x="153880" y="399495"/>
                      <a:pt x="275208" y="514905"/>
                    </a:cubicBezTo>
                    <a:cubicBezTo>
                      <a:pt x="396536" y="630315"/>
                      <a:pt x="562252" y="661386"/>
                      <a:pt x="727969" y="6924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496993" y="4875411"/>
                <a:ext cx="621437" cy="825623"/>
              </a:xfrm>
              <a:custGeom>
                <a:avLst/>
                <a:gdLst>
                  <a:gd name="connsiteX0" fmla="*/ 0 w 621437"/>
                  <a:gd name="connsiteY0" fmla="*/ 825623 h 825623"/>
                  <a:gd name="connsiteX1" fmla="*/ 239697 w 621437"/>
                  <a:gd name="connsiteY1" fmla="*/ 319596 h 825623"/>
                  <a:gd name="connsiteX2" fmla="*/ 621437 w 621437"/>
                  <a:gd name="connsiteY2" fmla="*/ 0 h 825623"/>
                </a:gdLst>
                <a:ahLst/>
                <a:cxnLst>
                  <a:cxn ang="0">
                    <a:pos x="connsiteX0" y="connsiteY0"/>
                  </a:cxn>
                  <a:cxn ang="0">
                    <a:pos x="connsiteX1" y="connsiteY1"/>
                  </a:cxn>
                  <a:cxn ang="0">
                    <a:pos x="connsiteX2" y="connsiteY2"/>
                  </a:cxn>
                </a:cxnLst>
                <a:rect l="l" t="t" r="r" b="b"/>
                <a:pathLst>
                  <a:path w="621437" h="825623">
                    <a:moveTo>
                      <a:pt x="0" y="825623"/>
                    </a:moveTo>
                    <a:cubicBezTo>
                      <a:pt x="68062" y="641411"/>
                      <a:pt x="136124" y="457200"/>
                      <a:pt x="239697" y="319596"/>
                    </a:cubicBezTo>
                    <a:cubicBezTo>
                      <a:pt x="343270" y="181992"/>
                      <a:pt x="482353" y="90996"/>
                      <a:pt x="6214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Octagon 76"/>
            <p:cNvSpPr/>
            <p:nvPr/>
          </p:nvSpPr>
          <p:spPr>
            <a:xfrm>
              <a:off x="1550647" y="228600"/>
              <a:ext cx="1786784" cy="1981200"/>
            </a:xfrm>
            <a:prstGeom prst="oc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7674434" y="2211969"/>
              <a:ext cx="1486921" cy="1937693"/>
              <a:chOff x="4957971" y="3095691"/>
              <a:chExt cx="1208442" cy="1520208"/>
            </a:xfrm>
          </p:grpSpPr>
          <p:grpSp>
            <p:nvGrpSpPr>
              <p:cNvPr id="82" name="Group 81"/>
              <p:cNvGrpSpPr/>
              <p:nvPr/>
            </p:nvGrpSpPr>
            <p:grpSpPr>
              <a:xfrm>
                <a:off x="4957971" y="3095691"/>
                <a:ext cx="1208442" cy="1520208"/>
                <a:chOff x="3660670" y="2730547"/>
                <a:chExt cx="451461" cy="674701"/>
              </a:xfrm>
            </p:grpSpPr>
            <p:grpSp>
              <p:nvGrpSpPr>
                <p:cNvPr id="84" name="Group 159"/>
                <p:cNvGrpSpPr/>
                <p:nvPr/>
              </p:nvGrpSpPr>
              <p:grpSpPr>
                <a:xfrm rot="21357450">
                  <a:off x="3660670" y="2730547"/>
                  <a:ext cx="451461" cy="674701"/>
                  <a:chOff x="3661618" y="2730655"/>
                  <a:chExt cx="451461" cy="674701"/>
                </a:xfrm>
              </p:grpSpPr>
              <p:sp>
                <p:nvSpPr>
                  <p:cNvPr id="86" name="Arc 85"/>
                  <p:cNvSpPr/>
                  <p:nvPr/>
                </p:nvSpPr>
                <p:spPr>
                  <a:xfrm rot="9706765">
                    <a:off x="3707355" y="2883644"/>
                    <a:ext cx="405724" cy="383319"/>
                  </a:xfrm>
                  <a:prstGeom prst="arc">
                    <a:avLst>
                      <a:gd name="adj1" fmla="val 16990575"/>
                      <a:gd name="adj2" fmla="val 371888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7" name="Straight Connector 86"/>
                  <p:cNvCxnSpPr/>
                  <p:nvPr/>
                </p:nvCxnSpPr>
                <p:spPr>
                  <a:xfrm rot="242550">
                    <a:off x="3661618" y="2730655"/>
                    <a:ext cx="359805" cy="674701"/>
                  </a:xfrm>
                  <a:prstGeom prst="lin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flipH="1" flipV="1">
                    <a:off x="3880344" y="3280308"/>
                    <a:ext cx="51517" cy="514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Parallelogram 88"/>
                  <p:cNvSpPr/>
                  <p:nvPr/>
                </p:nvSpPr>
                <p:spPr>
                  <a:xfrm rot="19169352">
                    <a:off x="3822569" y="2989221"/>
                    <a:ext cx="130371" cy="60727"/>
                  </a:xfrm>
                  <a:prstGeom prst="parallelogram">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Oval 84"/>
                <p:cNvSpPr/>
                <p:nvPr/>
              </p:nvSpPr>
              <p:spPr>
                <a:xfrm>
                  <a:off x="3962400" y="3352800"/>
                  <a:ext cx="45719" cy="45719"/>
                </a:xfrm>
                <a:prstGeom prst="ellipse">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p:cNvSpPr/>
              <p:nvPr/>
            </p:nvSpPr>
            <p:spPr>
              <a:xfrm rot="21357450" flipH="1" flipV="1">
                <a:off x="5113023" y="3517778"/>
                <a:ext cx="137897" cy="11589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0" name="Freeform 89"/>
          <p:cNvSpPr/>
          <p:nvPr/>
        </p:nvSpPr>
        <p:spPr>
          <a:xfrm>
            <a:off x="1521928" y="1549644"/>
            <a:ext cx="861134" cy="651279"/>
          </a:xfrm>
          <a:custGeom>
            <a:avLst/>
            <a:gdLst>
              <a:gd name="connsiteX0" fmla="*/ 861134 w 861134"/>
              <a:gd name="connsiteY0" fmla="*/ 651279 h 651279"/>
              <a:gd name="connsiteX1" fmla="*/ 506027 w 861134"/>
              <a:gd name="connsiteY1" fmla="*/ 47597 h 651279"/>
              <a:gd name="connsiteX2" fmla="*/ 0 w 861134"/>
              <a:gd name="connsiteY2" fmla="*/ 83108 h 651279"/>
            </a:gdLst>
            <a:ahLst/>
            <a:cxnLst>
              <a:cxn ang="0">
                <a:pos x="connsiteX0" y="connsiteY0"/>
              </a:cxn>
              <a:cxn ang="0">
                <a:pos x="connsiteX1" y="connsiteY1"/>
              </a:cxn>
              <a:cxn ang="0">
                <a:pos x="connsiteX2" y="connsiteY2"/>
              </a:cxn>
            </a:cxnLst>
            <a:rect l="l" t="t" r="r" b="b"/>
            <a:pathLst>
              <a:path w="861134" h="651279">
                <a:moveTo>
                  <a:pt x="861134" y="651279"/>
                </a:moveTo>
                <a:cubicBezTo>
                  <a:pt x="755341" y="396785"/>
                  <a:pt x="649549" y="142292"/>
                  <a:pt x="506027" y="47597"/>
                </a:cubicBezTo>
                <a:cubicBezTo>
                  <a:pt x="362505" y="-47098"/>
                  <a:pt x="181252" y="18005"/>
                  <a:pt x="0" y="8310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2409695" y="1322034"/>
            <a:ext cx="195309" cy="878889"/>
          </a:xfrm>
          <a:custGeom>
            <a:avLst/>
            <a:gdLst>
              <a:gd name="connsiteX0" fmla="*/ 0 w 195309"/>
              <a:gd name="connsiteY0" fmla="*/ 878889 h 878889"/>
              <a:gd name="connsiteX1" fmla="*/ 44388 w 195309"/>
              <a:gd name="connsiteY1" fmla="*/ 337351 h 878889"/>
              <a:gd name="connsiteX2" fmla="*/ 195309 w 195309"/>
              <a:gd name="connsiteY2" fmla="*/ 0 h 878889"/>
            </a:gdLst>
            <a:ahLst/>
            <a:cxnLst>
              <a:cxn ang="0">
                <a:pos x="connsiteX0" y="connsiteY0"/>
              </a:cxn>
              <a:cxn ang="0">
                <a:pos x="connsiteX1" y="connsiteY1"/>
              </a:cxn>
              <a:cxn ang="0">
                <a:pos x="connsiteX2" y="connsiteY2"/>
              </a:cxn>
            </a:cxnLst>
            <a:rect l="l" t="t" r="r" b="b"/>
            <a:pathLst>
              <a:path w="195309" h="878889">
                <a:moveTo>
                  <a:pt x="0" y="878889"/>
                </a:moveTo>
                <a:cubicBezTo>
                  <a:pt x="5918" y="681360"/>
                  <a:pt x="11837" y="483832"/>
                  <a:pt x="44388" y="337351"/>
                </a:cubicBezTo>
                <a:cubicBezTo>
                  <a:pt x="76939" y="190870"/>
                  <a:pt x="136124" y="95435"/>
                  <a:pt x="195309"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2471839" y="1619051"/>
            <a:ext cx="621437" cy="590749"/>
          </a:xfrm>
          <a:custGeom>
            <a:avLst/>
            <a:gdLst>
              <a:gd name="connsiteX0" fmla="*/ 0 w 621437"/>
              <a:gd name="connsiteY0" fmla="*/ 825623 h 825623"/>
              <a:gd name="connsiteX1" fmla="*/ 239697 w 621437"/>
              <a:gd name="connsiteY1" fmla="*/ 319596 h 825623"/>
              <a:gd name="connsiteX2" fmla="*/ 621437 w 621437"/>
              <a:gd name="connsiteY2" fmla="*/ 0 h 825623"/>
            </a:gdLst>
            <a:ahLst/>
            <a:cxnLst>
              <a:cxn ang="0">
                <a:pos x="connsiteX0" y="connsiteY0"/>
              </a:cxn>
              <a:cxn ang="0">
                <a:pos x="connsiteX1" y="connsiteY1"/>
              </a:cxn>
              <a:cxn ang="0">
                <a:pos x="connsiteX2" y="connsiteY2"/>
              </a:cxn>
            </a:cxnLst>
            <a:rect l="l" t="t" r="r" b="b"/>
            <a:pathLst>
              <a:path w="621437" h="825623">
                <a:moveTo>
                  <a:pt x="0" y="825623"/>
                </a:moveTo>
                <a:cubicBezTo>
                  <a:pt x="68062" y="641411"/>
                  <a:pt x="136124" y="457200"/>
                  <a:pt x="239697" y="319596"/>
                </a:cubicBezTo>
                <a:cubicBezTo>
                  <a:pt x="343270" y="181992"/>
                  <a:pt x="482353" y="90996"/>
                  <a:pt x="6214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2752078" y="230819"/>
            <a:ext cx="559293" cy="878890"/>
          </a:xfrm>
          <a:custGeom>
            <a:avLst/>
            <a:gdLst>
              <a:gd name="connsiteX0" fmla="*/ 559293 w 559293"/>
              <a:gd name="connsiteY0" fmla="*/ 878890 h 878890"/>
              <a:gd name="connsiteX1" fmla="*/ 124287 w 559293"/>
              <a:gd name="connsiteY1" fmla="*/ 355107 h 878890"/>
              <a:gd name="connsiteX2" fmla="*/ 0 w 559293"/>
              <a:gd name="connsiteY2" fmla="*/ 0 h 878890"/>
            </a:gdLst>
            <a:ahLst/>
            <a:cxnLst>
              <a:cxn ang="0">
                <a:pos x="connsiteX0" y="connsiteY0"/>
              </a:cxn>
              <a:cxn ang="0">
                <a:pos x="connsiteX1" y="connsiteY1"/>
              </a:cxn>
              <a:cxn ang="0">
                <a:pos x="connsiteX2" y="connsiteY2"/>
              </a:cxn>
            </a:cxnLst>
            <a:rect l="l" t="t" r="r" b="b"/>
            <a:pathLst>
              <a:path w="559293" h="878890">
                <a:moveTo>
                  <a:pt x="559293" y="878890"/>
                </a:moveTo>
                <a:cubicBezTo>
                  <a:pt x="388397" y="690239"/>
                  <a:pt x="217502" y="501589"/>
                  <a:pt x="124287" y="355107"/>
                </a:cubicBezTo>
                <a:cubicBezTo>
                  <a:pt x="31072" y="208625"/>
                  <a:pt x="15536" y="104312"/>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2387805" y="745724"/>
            <a:ext cx="923566" cy="461639"/>
          </a:xfrm>
          <a:custGeom>
            <a:avLst/>
            <a:gdLst>
              <a:gd name="connsiteX0" fmla="*/ 923566 w 923566"/>
              <a:gd name="connsiteY0" fmla="*/ 461639 h 461639"/>
              <a:gd name="connsiteX1" fmla="*/ 151209 w 923566"/>
              <a:gd name="connsiteY1" fmla="*/ 142043 h 461639"/>
              <a:gd name="connsiteX2" fmla="*/ 288 w 923566"/>
              <a:gd name="connsiteY2" fmla="*/ 0 h 461639"/>
            </a:gdLst>
            <a:ahLst/>
            <a:cxnLst>
              <a:cxn ang="0">
                <a:pos x="connsiteX0" y="connsiteY0"/>
              </a:cxn>
              <a:cxn ang="0">
                <a:pos x="connsiteX1" y="connsiteY1"/>
              </a:cxn>
              <a:cxn ang="0">
                <a:pos x="connsiteX2" y="connsiteY2"/>
              </a:cxn>
            </a:cxnLst>
            <a:rect l="l" t="t" r="r" b="b"/>
            <a:pathLst>
              <a:path w="923566" h="461639">
                <a:moveTo>
                  <a:pt x="923566" y="461639"/>
                </a:moveTo>
                <a:cubicBezTo>
                  <a:pt x="614327" y="340311"/>
                  <a:pt x="305089" y="218983"/>
                  <a:pt x="151209" y="142043"/>
                </a:cubicBezTo>
                <a:cubicBezTo>
                  <a:pt x="-2671" y="65103"/>
                  <a:pt x="-1192" y="32551"/>
                  <a:pt x="288"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2512381" y="1118586"/>
            <a:ext cx="781235" cy="159798"/>
          </a:xfrm>
          <a:custGeom>
            <a:avLst/>
            <a:gdLst>
              <a:gd name="connsiteX0" fmla="*/ 781235 w 781235"/>
              <a:gd name="connsiteY0" fmla="*/ 159798 h 159798"/>
              <a:gd name="connsiteX1" fmla="*/ 213064 w 781235"/>
              <a:gd name="connsiteY1" fmla="*/ 53266 h 159798"/>
              <a:gd name="connsiteX2" fmla="*/ 0 w 781235"/>
              <a:gd name="connsiteY2" fmla="*/ 0 h 159798"/>
            </a:gdLst>
            <a:ahLst/>
            <a:cxnLst>
              <a:cxn ang="0">
                <a:pos x="connsiteX0" y="connsiteY0"/>
              </a:cxn>
              <a:cxn ang="0">
                <a:pos x="connsiteX1" y="connsiteY1"/>
              </a:cxn>
              <a:cxn ang="0">
                <a:pos x="connsiteX2" y="connsiteY2"/>
              </a:cxn>
            </a:cxnLst>
            <a:rect l="l" t="t" r="r" b="b"/>
            <a:pathLst>
              <a:path w="781235" h="159798">
                <a:moveTo>
                  <a:pt x="781235" y="159798"/>
                </a:moveTo>
                <a:lnTo>
                  <a:pt x="213064" y="53266"/>
                </a:lnTo>
                <a:cubicBezTo>
                  <a:pt x="82858" y="26633"/>
                  <a:pt x="41429" y="13316"/>
                  <a:pt x="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5786021" y="2116659"/>
            <a:ext cx="727969" cy="1003177"/>
          </a:xfrm>
          <a:custGeom>
            <a:avLst/>
            <a:gdLst>
              <a:gd name="connsiteX0" fmla="*/ 727969 w 727969"/>
              <a:gd name="connsiteY0" fmla="*/ 0 h 1003177"/>
              <a:gd name="connsiteX1" fmla="*/ 541538 w 727969"/>
              <a:gd name="connsiteY1" fmla="*/ 506027 h 1003177"/>
              <a:gd name="connsiteX2" fmla="*/ 0 w 727969"/>
              <a:gd name="connsiteY2" fmla="*/ 1003177 h 1003177"/>
            </a:gdLst>
            <a:ahLst/>
            <a:cxnLst>
              <a:cxn ang="0">
                <a:pos x="connsiteX0" y="connsiteY0"/>
              </a:cxn>
              <a:cxn ang="0">
                <a:pos x="connsiteX1" y="connsiteY1"/>
              </a:cxn>
              <a:cxn ang="0">
                <a:pos x="connsiteX2" y="connsiteY2"/>
              </a:cxn>
            </a:cxnLst>
            <a:rect l="l" t="t" r="r" b="b"/>
            <a:pathLst>
              <a:path w="727969" h="1003177">
                <a:moveTo>
                  <a:pt x="727969" y="0"/>
                </a:moveTo>
                <a:cubicBezTo>
                  <a:pt x="695417" y="169415"/>
                  <a:pt x="662866" y="338831"/>
                  <a:pt x="541538" y="506027"/>
                </a:cubicBezTo>
                <a:cubicBezTo>
                  <a:pt x="420210" y="673223"/>
                  <a:pt x="210105" y="838200"/>
                  <a:pt x="0" y="1003177"/>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6531918" y="2125537"/>
            <a:ext cx="168503" cy="790112"/>
          </a:xfrm>
          <a:custGeom>
            <a:avLst/>
            <a:gdLst>
              <a:gd name="connsiteX0" fmla="*/ 35338 w 168503"/>
              <a:gd name="connsiteY0" fmla="*/ 0 h 790112"/>
              <a:gd name="connsiteX1" fmla="*/ 8705 w 168503"/>
              <a:gd name="connsiteY1" fmla="*/ 426128 h 790112"/>
              <a:gd name="connsiteX2" fmla="*/ 168503 w 168503"/>
              <a:gd name="connsiteY2" fmla="*/ 790112 h 790112"/>
            </a:gdLst>
            <a:ahLst/>
            <a:cxnLst>
              <a:cxn ang="0">
                <a:pos x="connsiteX0" y="connsiteY0"/>
              </a:cxn>
              <a:cxn ang="0">
                <a:pos x="connsiteX1" y="connsiteY1"/>
              </a:cxn>
              <a:cxn ang="0">
                <a:pos x="connsiteX2" y="connsiteY2"/>
              </a:cxn>
            </a:cxnLst>
            <a:rect l="l" t="t" r="r" b="b"/>
            <a:pathLst>
              <a:path w="168503" h="790112">
                <a:moveTo>
                  <a:pt x="35338" y="0"/>
                </a:moveTo>
                <a:cubicBezTo>
                  <a:pt x="10924" y="147221"/>
                  <a:pt x="-13489" y="294443"/>
                  <a:pt x="8705" y="426128"/>
                </a:cubicBezTo>
                <a:cubicBezTo>
                  <a:pt x="30899" y="557813"/>
                  <a:pt x="99701" y="673962"/>
                  <a:pt x="168503" y="79011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6629400" y="2116659"/>
            <a:ext cx="727969" cy="692458"/>
          </a:xfrm>
          <a:custGeom>
            <a:avLst/>
            <a:gdLst>
              <a:gd name="connsiteX0" fmla="*/ 0 w 727969"/>
              <a:gd name="connsiteY0" fmla="*/ 0 h 692458"/>
              <a:gd name="connsiteX1" fmla="*/ 275208 w 727969"/>
              <a:gd name="connsiteY1" fmla="*/ 514905 h 692458"/>
              <a:gd name="connsiteX2" fmla="*/ 727969 w 727969"/>
              <a:gd name="connsiteY2" fmla="*/ 692458 h 692458"/>
            </a:gdLst>
            <a:ahLst/>
            <a:cxnLst>
              <a:cxn ang="0">
                <a:pos x="connsiteX0" y="connsiteY0"/>
              </a:cxn>
              <a:cxn ang="0">
                <a:pos x="connsiteX1" y="connsiteY1"/>
              </a:cxn>
              <a:cxn ang="0">
                <a:pos x="connsiteX2" y="connsiteY2"/>
              </a:cxn>
            </a:cxnLst>
            <a:rect l="l" t="t" r="r" b="b"/>
            <a:pathLst>
              <a:path w="727969" h="692458">
                <a:moveTo>
                  <a:pt x="0" y="0"/>
                </a:moveTo>
                <a:cubicBezTo>
                  <a:pt x="76940" y="199747"/>
                  <a:pt x="153880" y="399495"/>
                  <a:pt x="275208" y="514905"/>
                </a:cubicBezTo>
                <a:cubicBezTo>
                  <a:pt x="396536" y="630315"/>
                  <a:pt x="562252" y="661386"/>
                  <a:pt x="727969" y="6924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p:cNvGrpSpPr/>
          <p:nvPr/>
        </p:nvGrpSpPr>
        <p:grpSpPr>
          <a:xfrm>
            <a:off x="3678314" y="1396088"/>
            <a:ext cx="1917799" cy="2133600"/>
            <a:chOff x="3855720" y="1367081"/>
            <a:chExt cx="1917799" cy="2133600"/>
          </a:xfrm>
        </p:grpSpPr>
        <p:sp>
          <p:nvSpPr>
            <p:cNvPr id="153" name="Oval 152"/>
            <p:cNvSpPr/>
            <p:nvPr/>
          </p:nvSpPr>
          <p:spPr>
            <a:xfrm>
              <a:off x="3855720" y="1367081"/>
              <a:ext cx="1917799" cy="2133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159572" y="2145263"/>
              <a:ext cx="350876" cy="4190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093726" y="2145263"/>
              <a:ext cx="350876" cy="419099"/>
            </a:xfrm>
            <a:prstGeom prst="ellipse">
              <a:avLst/>
            </a:prstGeom>
            <a:solidFill>
              <a:schemeClr val="bg2">
                <a:lumMod val="5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959460" y="5701034"/>
            <a:ext cx="2984140" cy="920996"/>
            <a:chOff x="2959460" y="5701034"/>
            <a:chExt cx="2984140" cy="920996"/>
          </a:xfrm>
        </p:grpSpPr>
        <p:sp>
          <p:nvSpPr>
            <p:cNvPr id="158" name="TextBox 157"/>
            <p:cNvSpPr txBox="1"/>
            <p:nvPr/>
          </p:nvSpPr>
          <p:spPr>
            <a:xfrm>
              <a:off x="2959460" y="6252698"/>
              <a:ext cx="29841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4” x 2⅛” </a:t>
              </a:r>
              <a:r>
                <a:rPr lang="en-US" dirty="0">
                  <a:latin typeface="Times New Roman" panose="02020603050405020304" pitchFamily="18" charset="0"/>
                  <a:cs typeface="Times New Roman" panose="02020603050405020304" pitchFamily="18" charset="0"/>
                </a:rPr>
                <a:t>x 2</a:t>
              </a:r>
              <a:r>
                <a:rPr lang="en-US" dirty="0" smtClean="0">
                  <a:latin typeface="Times New Roman" panose="02020603050405020304" pitchFamily="18" charset="0"/>
                  <a:cs typeface="Times New Roman" panose="02020603050405020304" pitchFamily="18" charset="0"/>
                </a:rPr>
                <a:t>⅛”  Device Box</a:t>
              </a:r>
              <a:endParaRPr lang="en-US" dirty="0">
                <a:latin typeface="Times New Roman" panose="02020603050405020304" pitchFamily="18" charset="0"/>
                <a:cs typeface="Times New Roman" panose="02020603050405020304" pitchFamily="18" charset="0"/>
              </a:endParaRPr>
            </a:p>
          </p:txBody>
        </p:sp>
        <p:cxnSp>
          <p:nvCxnSpPr>
            <p:cNvPr id="160" name="Straight Arrow Connector 159"/>
            <p:cNvCxnSpPr/>
            <p:nvPr/>
          </p:nvCxnSpPr>
          <p:spPr>
            <a:xfrm flipH="1" flipV="1">
              <a:off x="3337431" y="5701034"/>
              <a:ext cx="396369" cy="5839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42718" y="87868"/>
            <a:ext cx="1905493" cy="521732"/>
            <a:chOff x="3242718" y="87868"/>
            <a:chExt cx="1905493" cy="521732"/>
          </a:xfrm>
        </p:grpSpPr>
        <p:sp>
          <p:nvSpPr>
            <p:cNvPr id="2" name="TextBox 1"/>
            <p:cNvSpPr txBox="1"/>
            <p:nvPr/>
          </p:nvSpPr>
          <p:spPr>
            <a:xfrm>
              <a:off x="4062416" y="87868"/>
              <a:ext cx="1085795"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4” x 1¼”</a:t>
              </a:r>
              <a:endParaRPr lang="en-US" dirty="0">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flipH="1">
              <a:off x="3242718" y="381000"/>
              <a:ext cx="887322"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943600" y="4160303"/>
            <a:ext cx="2916255" cy="837631"/>
            <a:chOff x="5943600" y="4160303"/>
            <a:chExt cx="2916255" cy="837631"/>
          </a:xfrm>
        </p:grpSpPr>
        <p:sp>
          <p:nvSpPr>
            <p:cNvPr id="76" name="TextBox 75"/>
            <p:cNvSpPr txBox="1"/>
            <p:nvPr/>
          </p:nvSpPr>
          <p:spPr>
            <a:xfrm>
              <a:off x="5943600" y="4628602"/>
              <a:ext cx="2916255"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4” x 2⅛” </a:t>
              </a:r>
              <a:r>
                <a:rPr lang="en-US" dirty="0">
                  <a:latin typeface="Times New Roman" panose="02020603050405020304" pitchFamily="18" charset="0"/>
                  <a:cs typeface="Times New Roman" panose="02020603050405020304" pitchFamily="18" charset="0"/>
                </a:rPr>
                <a:t>x </a:t>
              </a:r>
              <a:r>
                <a:rPr lang="en-US" dirty="0" smtClean="0">
                  <a:latin typeface="Times New Roman" panose="02020603050405020304" pitchFamily="18" charset="0"/>
                  <a:cs typeface="Times New Roman" panose="02020603050405020304" pitchFamily="18" charset="0"/>
                </a:rPr>
                <a:t>1½”  Device Box</a:t>
              </a:r>
              <a:endParaRPr lang="en-US" dirty="0">
                <a:latin typeface="Times New Roman" panose="02020603050405020304" pitchFamily="18" charset="0"/>
                <a:cs typeface="Times New Roman" panose="02020603050405020304" pitchFamily="18" charset="0"/>
              </a:endParaRPr>
            </a:p>
          </p:txBody>
        </p:sp>
        <p:cxnSp>
          <p:nvCxnSpPr>
            <p:cNvPr id="24" name="Straight Arrow Connector 23"/>
            <p:cNvCxnSpPr/>
            <p:nvPr/>
          </p:nvCxnSpPr>
          <p:spPr>
            <a:xfrm flipV="1">
              <a:off x="6616169" y="4160303"/>
              <a:ext cx="13231" cy="4378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248400" y="272534"/>
            <a:ext cx="257038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Load/Conductor Size</a:t>
            </a:r>
            <a:endParaRPr lang="en-US"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5148211" y="5176691"/>
            <a:ext cx="3729089"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Load = 1360 Watts</a:t>
            </a:r>
          </a:p>
          <a:p>
            <a:r>
              <a:rPr lang="en-US" dirty="0" smtClean="0">
                <a:latin typeface="Times New Roman" panose="02020603050405020304" pitchFamily="18" charset="0"/>
                <a:cs typeface="Times New Roman" panose="02020603050405020304" pitchFamily="18" charset="0"/>
              </a:rPr>
              <a:t>1360 watts ÷ 120 volts = 11.33 Amps</a:t>
            </a:r>
          </a:p>
          <a:p>
            <a:r>
              <a:rPr lang="en-US" dirty="0" smtClean="0">
                <a:latin typeface="Times New Roman" panose="02020603050405020304" pitchFamily="18" charset="0"/>
                <a:cs typeface="Times New Roman" panose="02020603050405020304" pitchFamily="18" charset="0"/>
              </a:rPr>
              <a:t>11.33 amps – 14 AWG conductor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83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467992" y="4376691"/>
            <a:ext cx="594804" cy="1349406"/>
          </a:xfrm>
          <a:custGeom>
            <a:avLst/>
            <a:gdLst>
              <a:gd name="connsiteX0" fmla="*/ 0 w 594804"/>
              <a:gd name="connsiteY0" fmla="*/ 1349406 h 1349406"/>
              <a:gd name="connsiteX1" fmla="*/ 97655 w 594804"/>
              <a:gd name="connsiteY1" fmla="*/ 807868 h 1349406"/>
              <a:gd name="connsiteX2" fmla="*/ 275208 w 594804"/>
              <a:gd name="connsiteY2" fmla="*/ 381740 h 1349406"/>
              <a:gd name="connsiteX3" fmla="*/ 594804 w 594804"/>
              <a:gd name="connsiteY3" fmla="*/ 0 h 1349406"/>
            </a:gdLst>
            <a:ahLst/>
            <a:cxnLst>
              <a:cxn ang="0">
                <a:pos x="connsiteX0" y="connsiteY0"/>
              </a:cxn>
              <a:cxn ang="0">
                <a:pos x="connsiteX1" y="connsiteY1"/>
              </a:cxn>
              <a:cxn ang="0">
                <a:pos x="connsiteX2" y="connsiteY2"/>
              </a:cxn>
              <a:cxn ang="0">
                <a:pos x="connsiteX3" y="connsiteY3"/>
              </a:cxn>
            </a:cxnLst>
            <a:rect l="l" t="t" r="r" b="b"/>
            <a:pathLst>
              <a:path w="594804" h="1349406">
                <a:moveTo>
                  <a:pt x="0" y="1349406"/>
                </a:moveTo>
                <a:cubicBezTo>
                  <a:pt x="25893" y="1159276"/>
                  <a:pt x="51787" y="969146"/>
                  <a:pt x="97655" y="807868"/>
                </a:cubicBezTo>
                <a:cubicBezTo>
                  <a:pt x="143523" y="646590"/>
                  <a:pt x="192350" y="516385"/>
                  <a:pt x="275208" y="381740"/>
                </a:cubicBezTo>
                <a:cubicBezTo>
                  <a:pt x="358066" y="247095"/>
                  <a:pt x="476435" y="123547"/>
                  <a:pt x="59480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6200" y="228600"/>
            <a:ext cx="9085155" cy="6208764"/>
            <a:chOff x="76200" y="228600"/>
            <a:chExt cx="9085155" cy="6208764"/>
          </a:xfrm>
        </p:grpSpPr>
        <p:grpSp>
          <p:nvGrpSpPr>
            <p:cNvPr id="5" name="Group 4"/>
            <p:cNvGrpSpPr/>
            <p:nvPr/>
          </p:nvGrpSpPr>
          <p:grpSpPr>
            <a:xfrm>
              <a:off x="76200" y="762000"/>
              <a:ext cx="7086600" cy="5675364"/>
              <a:chOff x="76200" y="762000"/>
              <a:chExt cx="7086600" cy="5675364"/>
            </a:xfrm>
          </p:grpSpPr>
          <p:sp>
            <p:nvSpPr>
              <p:cNvPr id="16" name="Rectangle 15"/>
              <p:cNvSpPr/>
              <p:nvPr/>
            </p:nvSpPr>
            <p:spPr>
              <a:xfrm>
                <a:off x="1773409" y="3733151"/>
                <a:ext cx="1289387"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611880" y="3901282"/>
                <a:ext cx="914400" cy="1600200"/>
                <a:chOff x="7656575" y="2177845"/>
                <a:chExt cx="914400" cy="1600200"/>
              </a:xfrm>
            </p:grpSpPr>
            <p:sp>
              <p:nvSpPr>
                <p:cNvPr id="32" name="Oval 31"/>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656575" y="2177845"/>
                  <a:ext cx="914400" cy="1600200"/>
                  <a:chOff x="7504175" y="2025445"/>
                  <a:chExt cx="914400" cy="1600200"/>
                </a:xfrm>
              </p:grpSpPr>
              <p:grpSp>
                <p:nvGrpSpPr>
                  <p:cNvPr id="34" name="Group 83"/>
                  <p:cNvGrpSpPr/>
                  <p:nvPr/>
                </p:nvGrpSpPr>
                <p:grpSpPr>
                  <a:xfrm>
                    <a:off x="7626095" y="2851355"/>
                    <a:ext cx="670560" cy="567813"/>
                    <a:chOff x="1600200" y="2057400"/>
                    <a:chExt cx="838200" cy="838200"/>
                  </a:xfrm>
                  <a:noFill/>
                </p:grpSpPr>
                <p:sp>
                  <p:nvSpPr>
                    <p:cNvPr id="54" name="Oval 53"/>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lay 56"/>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84"/>
                  <p:cNvGrpSpPr/>
                  <p:nvPr/>
                </p:nvGrpSpPr>
                <p:grpSpPr>
                  <a:xfrm>
                    <a:off x="7626095" y="2231922"/>
                    <a:ext cx="670560" cy="567813"/>
                    <a:chOff x="1600200" y="2057400"/>
                    <a:chExt cx="838200" cy="838200"/>
                  </a:xfrm>
                  <a:noFill/>
                </p:grpSpPr>
                <p:sp>
                  <p:nvSpPr>
                    <p:cNvPr id="50" name="Oval 49"/>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elay 52"/>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98"/>
                  <p:cNvGrpSpPr/>
                  <p:nvPr/>
                </p:nvGrpSpPr>
                <p:grpSpPr>
                  <a:xfrm>
                    <a:off x="7748015" y="2025445"/>
                    <a:ext cx="426720" cy="206477"/>
                    <a:chOff x="3810000" y="1676400"/>
                    <a:chExt cx="533400" cy="381000"/>
                  </a:xfrm>
                  <a:noFill/>
                </p:grpSpPr>
                <p:sp>
                  <p:nvSpPr>
                    <p:cNvPr id="47" name="Round Same Side Corner Rectangle 46"/>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04"/>
                  <p:cNvGrpSpPr/>
                  <p:nvPr/>
                </p:nvGrpSpPr>
                <p:grpSpPr>
                  <a:xfrm rot="10800000">
                    <a:off x="7748015" y="3419168"/>
                    <a:ext cx="426720" cy="206477"/>
                    <a:chOff x="3810000" y="1676400"/>
                    <a:chExt cx="533400" cy="381000"/>
                  </a:xfrm>
                  <a:noFill/>
                </p:grpSpPr>
                <p:sp>
                  <p:nvSpPr>
                    <p:cNvPr id="44" name="Round Same Side Corner Rectangle 43"/>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nip Same Side Corner Rectangle 41"/>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nip Same Side Corner Rectangle 42"/>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5943600" y="2111231"/>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55690" y="1975547"/>
                <a:ext cx="152400" cy="173023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 y="762000"/>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03555" y="6284964"/>
                <a:ext cx="1713711"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3400" y="2796946"/>
                <a:ext cx="152400" cy="364041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502524" y="1126870"/>
                <a:ext cx="152400" cy="98436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337431" y="1133480"/>
                <a:ext cx="3291969" cy="1714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74925" y="5729742"/>
                <a:ext cx="139823" cy="70762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ctagon 5"/>
            <p:cNvSpPr/>
            <p:nvPr/>
          </p:nvSpPr>
          <p:spPr>
            <a:xfrm>
              <a:off x="1550647" y="228600"/>
              <a:ext cx="1786784" cy="1981200"/>
            </a:xfrm>
            <a:prstGeom prst="oc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674434" y="2211969"/>
              <a:ext cx="1486921" cy="1937693"/>
              <a:chOff x="4957971" y="3095691"/>
              <a:chExt cx="1208442" cy="1520208"/>
            </a:xfrm>
          </p:grpSpPr>
          <p:grpSp>
            <p:nvGrpSpPr>
              <p:cNvPr id="8" name="Group 7"/>
              <p:cNvGrpSpPr/>
              <p:nvPr/>
            </p:nvGrpSpPr>
            <p:grpSpPr>
              <a:xfrm>
                <a:off x="4957971" y="3095691"/>
                <a:ext cx="1208442" cy="1520208"/>
                <a:chOff x="3660670" y="2730547"/>
                <a:chExt cx="451461" cy="674701"/>
              </a:xfrm>
            </p:grpSpPr>
            <p:grpSp>
              <p:nvGrpSpPr>
                <p:cNvPr id="10" name="Group 159"/>
                <p:cNvGrpSpPr/>
                <p:nvPr/>
              </p:nvGrpSpPr>
              <p:grpSpPr>
                <a:xfrm rot="21357450">
                  <a:off x="3660670" y="2730547"/>
                  <a:ext cx="451461" cy="674701"/>
                  <a:chOff x="3661618" y="2730655"/>
                  <a:chExt cx="451461" cy="674701"/>
                </a:xfrm>
              </p:grpSpPr>
              <p:sp>
                <p:nvSpPr>
                  <p:cNvPr id="12" name="Arc 11"/>
                  <p:cNvSpPr/>
                  <p:nvPr/>
                </p:nvSpPr>
                <p:spPr>
                  <a:xfrm rot="9706765">
                    <a:off x="3707355" y="2883644"/>
                    <a:ext cx="405724" cy="383319"/>
                  </a:xfrm>
                  <a:prstGeom prst="arc">
                    <a:avLst>
                      <a:gd name="adj1" fmla="val 16990575"/>
                      <a:gd name="adj2" fmla="val 371888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p:cNvCxnSpPr/>
                  <p:nvPr/>
                </p:nvCxnSpPr>
                <p:spPr>
                  <a:xfrm rot="242550">
                    <a:off x="3661618" y="2730655"/>
                    <a:ext cx="359805" cy="674701"/>
                  </a:xfrm>
                  <a:prstGeom prst="lin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flipH="1" flipV="1">
                    <a:off x="3880344" y="3280308"/>
                    <a:ext cx="51517" cy="514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rot="19169352">
                    <a:off x="3822569" y="2989221"/>
                    <a:ext cx="130371" cy="60727"/>
                  </a:xfrm>
                  <a:prstGeom prst="parallelogram">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962400" y="3352800"/>
                  <a:ext cx="45719" cy="45719"/>
                </a:xfrm>
                <a:prstGeom prst="ellipse">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rot="21357450" flipH="1" flipV="1">
                <a:off x="5113023" y="3517778"/>
                <a:ext cx="137897" cy="11589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Freeform 61"/>
          <p:cNvSpPr/>
          <p:nvPr/>
        </p:nvSpPr>
        <p:spPr>
          <a:xfrm>
            <a:off x="1806605" y="5149015"/>
            <a:ext cx="578255" cy="580727"/>
          </a:xfrm>
          <a:custGeom>
            <a:avLst/>
            <a:gdLst>
              <a:gd name="connsiteX0" fmla="*/ 683581 w 698103"/>
              <a:gd name="connsiteY0" fmla="*/ 577082 h 590276"/>
              <a:gd name="connsiteX1" fmla="*/ 683581 w 698103"/>
              <a:gd name="connsiteY1" fmla="*/ 514938 h 590276"/>
              <a:gd name="connsiteX2" fmla="*/ 532660 w 698103"/>
              <a:gd name="connsiteY2" fmla="*/ 34 h 590276"/>
              <a:gd name="connsiteX3" fmla="*/ 0 w 698103"/>
              <a:gd name="connsiteY3" fmla="*/ 541571 h 590276"/>
            </a:gdLst>
            <a:ahLst/>
            <a:cxnLst>
              <a:cxn ang="0">
                <a:pos x="connsiteX0" y="connsiteY0"/>
              </a:cxn>
              <a:cxn ang="0">
                <a:pos x="connsiteX1" y="connsiteY1"/>
              </a:cxn>
              <a:cxn ang="0">
                <a:pos x="connsiteX2" y="connsiteY2"/>
              </a:cxn>
              <a:cxn ang="0">
                <a:pos x="connsiteX3" y="connsiteY3"/>
              </a:cxn>
            </a:cxnLst>
            <a:rect l="l" t="t" r="r" b="b"/>
            <a:pathLst>
              <a:path w="698103" h="590276">
                <a:moveTo>
                  <a:pt x="683581" y="577082"/>
                </a:moveTo>
                <a:cubicBezTo>
                  <a:pt x="696158" y="594097"/>
                  <a:pt x="708735" y="611113"/>
                  <a:pt x="683581" y="514938"/>
                </a:cubicBezTo>
                <a:cubicBezTo>
                  <a:pt x="658427" y="418763"/>
                  <a:pt x="646590" y="-4405"/>
                  <a:pt x="532660" y="34"/>
                </a:cubicBezTo>
                <a:cubicBezTo>
                  <a:pt x="418730" y="4473"/>
                  <a:pt x="209365" y="273022"/>
                  <a:pt x="0" y="54157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2595929">
            <a:off x="1905480" y="5291025"/>
            <a:ext cx="166234" cy="338324"/>
          </a:xfrm>
          <a:prstGeom prst="trapezoi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1233996" y="4438835"/>
            <a:ext cx="1211992" cy="1308530"/>
          </a:xfrm>
          <a:custGeom>
            <a:avLst/>
            <a:gdLst>
              <a:gd name="connsiteX0" fmla="*/ 1198486 w 1211992"/>
              <a:gd name="connsiteY0" fmla="*/ 1260629 h 1308530"/>
              <a:gd name="connsiteX1" fmla="*/ 1171853 w 1211992"/>
              <a:gd name="connsiteY1" fmla="*/ 1189608 h 1308530"/>
              <a:gd name="connsiteX2" fmla="*/ 861134 w 1211992"/>
              <a:gd name="connsiteY2" fmla="*/ 230819 h 1308530"/>
              <a:gd name="connsiteX3" fmla="*/ 0 w 1211992"/>
              <a:gd name="connsiteY3" fmla="*/ 0 h 1308530"/>
            </a:gdLst>
            <a:ahLst/>
            <a:cxnLst>
              <a:cxn ang="0">
                <a:pos x="connsiteX0" y="connsiteY0"/>
              </a:cxn>
              <a:cxn ang="0">
                <a:pos x="connsiteX1" y="connsiteY1"/>
              </a:cxn>
              <a:cxn ang="0">
                <a:pos x="connsiteX2" y="connsiteY2"/>
              </a:cxn>
              <a:cxn ang="0">
                <a:pos x="connsiteX3" y="connsiteY3"/>
              </a:cxn>
            </a:cxnLst>
            <a:rect l="l" t="t" r="r" b="b"/>
            <a:pathLst>
              <a:path w="1211992" h="1308530">
                <a:moveTo>
                  <a:pt x="1198486" y="1260629"/>
                </a:moveTo>
                <a:cubicBezTo>
                  <a:pt x="1213282" y="1310936"/>
                  <a:pt x="1228078" y="1361243"/>
                  <a:pt x="1171853" y="1189608"/>
                </a:cubicBezTo>
                <a:cubicBezTo>
                  <a:pt x="1115628" y="1017973"/>
                  <a:pt x="1056443" y="429087"/>
                  <a:pt x="861134" y="230819"/>
                </a:cubicBezTo>
                <a:cubicBezTo>
                  <a:pt x="665825" y="32551"/>
                  <a:pt x="332912" y="16275"/>
                  <a:pt x="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1251751" y="3728621"/>
            <a:ext cx="1109709" cy="719092"/>
          </a:xfrm>
          <a:custGeom>
            <a:avLst/>
            <a:gdLst>
              <a:gd name="connsiteX0" fmla="*/ 1109709 w 1109709"/>
              <a:gd name="connsiteY0" fmla="*/ 0 h 719092"/>
              <a:gd name="connsiteX1" fmla="*/ 532661 w 1109709"/>
              <a:gd name="connsiteY1" fmla="*/ 594804 h 719092"/>
              <a:gd name="connsiteX2" fmla="*/ 0 w 1109709"/>
              <a:gd name="connsiteY2" fmla="*/ 719092 h 719092"/>
            </a:gdLst>
            <a:ahLst/>
            <a:cxnLst>
              <a:cxn ang="0">
                <a:pos x="connsiteX0" y="connsiteY0"/>
              </a:cxn>
              <a:cxn ang="0">
                <a:pos x="connsiteX1" y="connsiteY1"/>
              </a:cxn>
              <a:cxn ang="0">
                <a:pos x="connsiteX2" y="connsiteY2"/>
              </a:cxn>
            </a:cxnLst>
            <a:rect l="l" t="t" r="r" b="b"/>
            <a:pathLst>
              <a:path w="1109709" h="719092">
                <a:moveTo>
                  <a:pt x="1109709" y="0"/>
                </a:moveTo>
                <a:cubicBezTo>
                  <a:pt x="913660" y="237477"/>
                  <a:pt x="717612" y="474955"/>
                  <a:pt x="532661" y="594804"/>
                </a:cubicBezTo>
                <a:cubicBezTo>
                  <a:pt x="347709" y="714653"/>
                  <a:pt x="173854" y="716872"/>
                  <a:pt x="0" y="719092"/>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269507" y="4421008"/>
            <a:ext cx="2405848" cy="603753"/>
          </a:xfrm>
          <a:custGeom>
            <a:avLst/>
            <a:gdLst>
              <a:gd name="connsiteX0" fmla="*/ 0 w 2405848"/>
              <a:gd name="connsiteY0" fmla="*/ 17827 h 603753"/>
              <a:gd name="connsiteX1" fmla="*/ 88776 w 2405848"/>
              <a:gd name="connsiteY1" fmla="*/ 8949 h 603753"/>
              <a:gd name="connsiteX2" fmla="*/ 1100831 w 2405848"/>
              <a:gd name="connsiteY2" fmla="*/ 17827 h 603753"/>
              <a:gd name="connsiteX3" fmla="*/ 1731145 w 2405848"/>
              <a:gd name="connsiteY3" fmla="*/ 213136 h 603753"/>
              <a:gd name="connsiteX4" fmla="*/ 2405848 w 2405848"/>
              <a:gd name="connsiteY4" fmla="*/ 603753 h 603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848" h="603753">
                <a:moveTo>
                  <a:pt x="0" y="17827"/>
                </a:moveTo>
                <a:lnTo>
                  <a:pt x="88776" y="8949"/>
                </a:lnTo>
                <a:cubicBezTo>
                  <a:pt x="272248" y="8949"/>
                  <a:pt x="827103" y="-16204"/>
                  <a:pt x="1100831" y="17827"/>
                </a:cubicBezTo>
                <a:cubicBezTo>
                  <a:pt x="1374559" y="51858"/>
                  <a:pt x="1513642" y="115482"/>
                  <a:pt x="1731145" y="213136"/>
                </a:cubicBezTo>
                <a:cubicBezTo>
                  <a:pt x="1948648" y="310790"/>
                  <a:pt x="2177248" y="457271"/>
                  <a:pt x="2405848" y="60375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2388093" y="3719744"/>
            <a:ext cx="674703" cy="699399"/>
          </a:xfrm>
          <a:custGeom>
            <a:avLst/>
            <a:gdLst>
              <a:gd name="connsiteX0" fmla="*/ 0 w 674703"/>
              <a:gd name="connsiteY0" fmla="*/ 0 h 699399"/>
              <a:gd name="connsiteX1" fmla="*/ 186431 w 674703"/>
              <a:gd name="connsiteY1" fmla="*/ 443883 h 699399"/>
              <a:gd name="connsiteX2" fmla="*/ 452761 w 674703"/>
              <a:gd name="connsiteY2" fmla="*/ 683580 h 699399"/>
              <a:gd name="connsiteX3" fmla="*/ 674703 w 674703"/>
              <a:gd name="connsiteY3" fmla="*/ 656947 h 699399"/>
            </a:gdLst>
            <a:ahLst/>
            <a:cxnLst>
              <a:cxn ang="0">
                <a:pos x="connsiteX0" y="connsiteY0"/>
              </a:cxn>
              <a:cxn ang="0">
                <a:pos x="connsiteX1" y="connsiteY1"/>
              </a:cxn>
              <a:cxn ang="0">
                <a:pos x="connsiteX2" y="connsiteY2"/>
              </a:cxn>
              <a:cxn ang="0">
                <a:pos x="connsiteX3" y="connsiteY3"/>
              </a:cxn>
            </a:cxnLst>
            <a:rect l="l" t="t" r="r" b="b"/>
            <a:pathLst>
              <a:path w="674703" h="699399">
                <a:moveTo>
                  <a:pt x="0" y="0"/>
                </a:moveTo>
                <a:cubicBezTo>
                  <a:pt x="55485" y="164976"/>
                  <a:pt x="110971" y="329953"/>
                  <a:pt x="186431" y="443883"/>
                </a:cubicBezTo>
                <a:cubicBezTo>
                  <a:pt x="261891" y="557813"/>
                  <a:pt x="371382" y="648069"/>
                  <a:pt x="452761" y="683580"/>
                </a:cubicBezTo>
                <a:cubicBezTo>
                  <a:pt x="534140" y="719091"/>
                  <a:pt x="604421" y="688019"/>
                  <a:pt x="674703" y="65694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2574524" y="4412202"/>
            <a:ext cx="2393000" cy="1520466"/>
          </a:xfrm>
          <a:custGeom>
            <a:avLst/>
            <a:gdLst>
              <a:gd name="connsiteX0" fmla="*/ 461639 w 2393000"/>
              <a:gd name="connsiteY0" fmla="*/ 0 h 1520466"/>
              <a:gd name="connsiteX1" fmla="*/ 88777 w 2393000"/>
              <a:gd name="connsiteY1" fmla="*/ 230819 h 1520466"/>
              <a:gd name="connsiteX2" fmla="*/ 0 w 2393000"/>
              <a:gd name="connsiteY2" fmla="*/ 514905 h 1520466"/>
              <a:gd name="connsiteX3" fmla="*/ 35511 w 2393000"/>
              <a:gd name="connsiteY3" fmla="*/ 843379 h 1520466"/>
              <a:gd name="connsiteX4" fmla="*/ 195309 w 2393000"/>
              <a:gd name="connsiteY4" fmla="*/ 1171852 h 1520466"/>
              <a:gd name="connsiteX5" fmla="*/ 612559 w 2393000"/>
              <a:gd name="connsiteY5" fmla="*/ 1447060 h 1520466"/>
              <a:gd name="connsiteX6" fmla="*/ 1118587 w 2393000"/>
              <a:gd name="connsiteY6" fmla="*/ 1518081 h 1520466"/>
              <a:gd name="connsiteX7" fmla="*/ 1961965 w 2393000"/>
              <a:gd name="connsiteY7" fmla="*/ 1464815 h 1520466"/>
              <a:gd name="connsiteX8" fmla="*/ 2379216 w 2393000"/>
              <a:gd name="connsiteY8" fmla="*/ 1118586 h 1520466"/>
              <a:gd name="connsiteX9" fmla="*/ 2254928 w 2393000"/>
              <a:gd name="connsiteY9" fmla="*/ 585926 h 1520466"/>
              <a:gd name="connsiteX10" fmla="*/ 1882066 w 2393000"/>
              <a:gd name="connsiteY10" fmla="*/ 585926 h 152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3000" h="1520466">
                <a:moveTo>
                  <a:pt x="461639" y="0"/>
                </a:moveTo>
                <a:cubicBezTo>
                  <a:pt x="313678" y="72501"/>
                  <a:pt x="165717" y="145002"/>
                  <a:pt x="88777" y="230819"/>
                </a:cubicBezTo>
                <a:cubicBezTo>
                  <a:pt x="11837" y="316636"/>
                  <a:pt x="8878" y="412812"/>
                  <a:pt x="0" y="514905"/>
                </a:cubicBezTo>
                <a:cubicBezTo>
                  <a:pt x="-8878" y="616998"/>
                  <a:pt x="2959" y="733888"/>
                  <a:pt x="35511" y="843379"/>
                </a:cubicBezTo>
                <a:cubicBezTo>
                  <a:pt x="68063" y="952870"/>
                  <a:pt x="99135" y="1071239"/>
                  <a:pt x="195309" y="1171852"/>
                </a:cubicBezTo>
                <a:cubicBezTo>
                  <a:pt x="291483" y="1272465"/>
                  <a:pt x="458679" y="1389355"/>
                  <a:pt x="612559" y="1447060"/>
                </a:cubicBezTo>
                <a:cubicBezTo>
                  <a:pt x="766439" y="1504765"/>
                  <a:pt x="893686" y="1515122"/>
                  <a:pt x="1118587" y="1518081"/>
                </a:cubicBezTo>
                <a:cubicBezTo>
                  <a:pt x="1343488" y="1521040"/>
                  <a:pt x="1751860" y="1531398"/>
                  <a:pt x="1961965" y="1464815"/>
                </a:cubicBezTo>
                <a:cubicBezTo>
                  <a:pt x="2172070" y="1398232"/>
                  <a:pt x="2330389" y="1265067"/>
                  <a:pt x="2379216" y="1118586"/>
                </a:cubicBezTo>
                <a:cubicBezTo>
                  <a:pt x="2428043" y="972105"/>
                  <a:pt x="2337786" y="674703"/>
                  <a:pt x="2254928" y="585926"/>
                </a:cubicBezTo>
                <a:cubicBezTo>
                  <a:pt x="2172070" y="497149"/>
                  <a:pt x="2027068" y="541537"/>
                  <a:pt x="1882066" y="58592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3855720" y="1367081"/>
            <a:ext cx="1917799" cy="2133600"/>
            <a:chOff x="3855720" y="1367081"/>
            <a:chExt cx="1917799" cy="2133600"/>
          </a:xfrm>
        </p:grpSpPr>
        <p:sp>
          <p:nvSpPr>
            <p:cNvPr id="72" name="Oval 71"/>
            <p:cNvSpPr/>
            <p:nvPr/>
          </p:nvSpPr>
          <p:spPr>
            <a:xfrm>
              <a:off x="3855720" y="1367081"/>
              <a:ext cx="1917799" cy="2133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159572" y="2145263"/>
              <a:ext cx="350876" cy="4190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093726" y="2145263"/>
              <a:ext cx="350876" cy="419099"/>
            </a:xfrm>
            <a:prstGeom prst="ellipse">
              <a:avLst/>
            </a:prstGeom>
            <a:solidFill>
              <a:schemeClr val="bg2">
                <a:lumMod val="5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Freeform 77"/>
          <p:cNvSpPr/>
          <p:nvPr/>
        </p:nvSpPr>
        <p:spPr>
          <a:xfrm>
            <a:off x="6069902" y="2104008"/>
            <a:ext cx="410797" cy="1988598"/>
          </a:xfrm>
          <a:custGeom>
            <a:avLst/>
            <a:gdLst>
              <a:gd name="connsiteX0" fmla="*/ 410797 w 410797"/>
              <a:gd name="connsiteY0" fmla="*/ 0 h 1988598"/>
              <a:gd name="connsiteX1" fmla="*/ 20180 w 410797"/>
              <a:gd name="connsiteY1" fmla="*/ 1384916 h 1988598"/>
              <a:gd name="connsiteX2" fmla="*/ 91201 w 410797"/>
              <a:gd name="connsiteY2" fmla="*/ 1988598 h 1988598"/>
            </a:gdLst>
            <a:ahLst/>
            <a:cxnLst>
              <a:cxn ang="0">
                <a:pos x="connsiteX0" y="connsiteY0"/>
              </a:cxn>
              <a:cxn ang="0">
                <a:pos x="connsiteX1" y="connsiteY1"/>
              </a:cxn>
              <a:cxn ang="0">
                <a:pos x="connsiteX2" y="connsiteY2"/>
              </a:cxn>
            </a:cxnLst>
            <a:rect l="l" t="t" r="r" b="b"/>
            <a:pathLst>
              <a:path w="410797" h="1988598">
                <a:moveTo>
                  <a:pt x="410797" y="0"/>
                </a:moveTo>
                <a:cubicBezTo>
                  <a:pt x="242121" y="526741"/>
                  <a:pt x="73446" y="1053483"/>
                  <a:pt x="20180" y="1384916"/>
                </a:cubicBezTo>
                <a:cubicBezTo>
                  <a:pt x="-33086" y="1716349"/>
                  <a:pt x="29057" y="1852473"/>
                  <a:pt x="91201" y="198859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2032986" y="621437"/>
            <a:ext cx="542198" cy="1580225"/>
          </a:xfrm>
          <a:custGeom>
            <a:avLst/>
            <a:gdLst>
              <a:gd name="connsiteX0" fmla="*/ 461639 w 542198"/>
              <a:gd name="connsiteY0" fmla="*/ 1580225 h 1580225"/>
              <a:gd name="connsiteX1" fmla="*/ 506028 w 542198"/>
              <a:gd name="connsiteY1" fmla="*/ 763480 h 1580225"/>
              <a:gd name="connsiteX2" fmla="*/ 0 w 542198"/>
              <a:gd name="connsiteY2" fmla="*/ 0 h 1580225"/>
            </a:gdLst>
            <a:ahLst/>
            <a:cxnLst>
              <a:cxn ang="0">
                <a:pos x="connsiteX0" y="connsiteY0"/>
              </a:cxn>
              <a:cxn ang="0">
                <a:pos x="connsiteX1" y="connsiteY1"/>
              </a:cxn>
              <a:cxn ang="0">
                <a:pos x="connsiteX2" y="connsiteY2"/>
              </a:cxn>
            </a:cxnLst>
            <a:rect l="l" t="t" r="r" b="b"/>
            <a:pathLst>
              <a:path w="542198" h="1580225">
                <a:moveTo>
                  <a:pt x="461639" y="1580225"/>
                </a:moveTo>
                <a:cubicBezTo>
                  <a:pt x="522303" y="1303538"/>
                  <a:pt x="582968" y="1026851"/>
                  <a:pt x="506028" y="763480"/>
                </a:cubicBezTo>
                <a:cubicBezTo>
                  <a:pt x="429088" y="500109"/>
                  <a:pt x="214544" y="250054"/>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2050742" y="612559"/>
            <a:ext cx="1287262" cy="701336"/>
          </a:xfrm>
          <a:custGeom>
            <a:avLst/>
            <a:gdLst>
              <a:gd name="connsiteX0" fmla="*/ 1287262 w 1287262"/>
              <a:gd name="connsiteY0" fmla="*/ 701336 h 701336"/>
              <a:gd name="connsiteX1" fmla="*/ 363984 w 1287262"/>
              <a:gd name="connsiteY1" fmla="*/ 337352 h 701336"/>
              <a:gd name="connsiteX2" fmla="*/ 0 w 1287262"/>
              <a:gd name="connsiteY2" fmla="*/ 0 h 701336"/>
            </a:gdLst>
            <a:ahLst/>
            <a:cxnLst>
              <a:cxn ang="0">
                <a:pos x="connsiteX0" y="connsiteY0"/>
              </a:cxn>
              <a:cxn ang="0">
                <a:pos x="connsiteX1" y="connsiteY1"/>
              </a:cxn>
              <a:cxn ang="0">
                <a:pos x="connsiteX2" y="connsiteY2"/>
              </a:cxn>
            </a:cxnLst>
            <a:rect l="l" t="t" r="r" b="b"/>
            <a:pathLst>
              <a:path w="1287262" h="701336">
                <a:moveTo>
                  <a:pt x="1287262" y="701336"/>
                </a:moveTo>
                <a:cubicBezTo>
                  <a:pt x="932895" y="577788"/>
                  <a:pt x="578528" y="454241"/>
                  <a:pt x="363984" y="337352"/>
                </a:cubicBezTo>
                <a:cubicBezTo>
                  <a:pt x="149440" y="220463"/>
                  <a:pt x="74720" y="110231"/>
                  <a:pt x="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flipH="1">
            <a:off x="2467992" y="963227"/>
            <a:ext cx="107192" cy="11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Freeform 84"/>
          <p:cNvSpPr/>
          <p:nvPr/>
        </p:nvSpPr>
        <p:spPr>
          <a:xfrm>
            <a:off x="2707483" y="141302"/>
            <a:ext cx="2530342" cy="2042605"/>
          </a:xfrm>
          <a:custGeom>
            <a:avLst/>
            <a:gdLst>
              <a:gd name="connsiteX0" fmla="*/ 603888 w 2530342"/>
              <a:gd name="connsiteY0" fmla="*/ 1021673 h 2042605"/>
              <a:gd name="connsiteX1" fmla="*/ 541744 w 2530342"/>
              <a:gd name="connsiteY1" fmla="*/ 1021673 h 2042605"/>
              <a:gd name="connsiteX2" fmla="*/ 206 w 2530342"/>
              <a:gd name="connsiteY2" fmla="*/ 595545 h 2042605"/>
              <a:gd name="connsiteX3" fmla="*/ 497356 w 2530342"/>
              <a:gd name="connsiteY3" fmla="*/ 36251 h 2042605"/>
              <a:gd name="connsiteX4" fmla="*/ 1873395 w 2530342"/>
              <a:gd name="connsiteY4" fmla="*/ 116150 h 2042605"/>
              <a:gd name="connsiteX5" fmla="*/ 2255134 w 2530342"/>
              <a:gd name="connsiteY5" fmla="*/ 613300 h 2042605"/>
              <a:gd name="connsiteX6" fmla="*/ 2326156 w 2530342"/>
              <a:gd name="connsiteY6" fmla="*/ 1447801 h 2042605"/>
              <a:gd name="connsiteX7" fmla="*/ 2530342 w 2530342"/>
              <a:gd name="connsiteY7" fmla="*/ 2042605 h 2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342" h="2042605">
                <a:moveTo>
                  <a:pt x="603888" y="1021673"/>
                </a:moveTo>
                <a:cubicBezTo>
                  <a:pt x="623123" y="1057183"/>
                  <a:pt x="642358" y="1092694"/>
                  <a:pt x="541744" y="1021673"/>
                </a:cubicBezTo>
                <a:cubicBezTo>
                  <a:pt x="441130" y="950652"/>
                  <a:pt x="7604" y="759782"/>
                  <a:pt x="206" y="595545"/>
                </a:cubicBezTo>
                <a:cubicBezTo>
                  <a:pt x="-7192" y="431308"/>
                  <a:pt x="185158" y="116150"/>
                  <a:pt x="497356" y="36251"/>
                </a:cubicBezTo>
                <a:cubicBezTo>
                  <a:pt x="809554" y="-43648"/>
                  <a:pt x="1580432" y="19975"/>
                  <a:pt x="1873395" y="116150"/>
                </a:cubicBezTo>
                <a:cubicBezTo>
                  <a:pt x="2166358" y="212325"/>
                  <a:pt x="2179674" y="391358"/>
                  <a:pt x="2255134" y="613300"/>
                </a:cubicBezTo>
                <a:cubicBezTo>
                  <a:pt x="2330594" y="835242"/>
                  <a:pt x="2280288" y="1209584"/>
                  <a:pt x="2326156" y="1447801"/>
                </a:cubicBezTo>
                <a:cubicBezTo>
                  <a:pt x="2372024" y="1686018"/>
                  <a:pt x="2451183" y="1864311"/>
                  <a:pt x="2530342" y="20426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6566181" y="2130641"/>
            <a:ext cx="1947504" cy="1997013"/>
          </a:xfrm>
          <a:custGeom>
            <a:avLst/>
            <a:gdLst>
              <a:gd name="connsiteX0" fmla="*/ 3295 w 1947504"/>
              <a:gd name="connsiteY0" fmla="*/ 0 h 1997013"/>
              <a:gd name="connsiteX1" fmla="*/ 92071 w 1947504"/>
              <a:gd name="connsiteY1" fmla="*/ 1171852 h 1997013"/>
              <a:gd name="connsiteX2" fmla="*/ 615854 w 1947504"/>
              <a:gd name="connsiteY2" fmla="*/ 1961965 h 1997013"/>
              <a:gd name="connsiteX3" fmla="*/ 1947504 w 1947504"/>
              <a:gd name="connsiteY3" fmla="*/ 1784411 h 1997013"/>
            </a:gdLst>
            <a:ahLst/>
            <a:cxnLst>
              <a:cxn ang="0">
                <a:pos x="connsiteX0" y="connsiteY0"/>
              </a:cxn>
              <a:cxn ang="0">
                <a:pos x="connsiteX1" y="connsiteY1"/>
              </a:cxn>
              <a:cxn ang="0">
                <a:pos x="connsiteX2" y="connsiteY2"/>
              </a:cxn>
              <a:cxn ang="0">
                <a:pos x="connsiteX3" y="connsiteY3"/>
              </a:cxn>
            </a:cxnLst>
            <a:rect l="l" t="t" r="r" b="b"/>
            <a:pathLst>
              <a:path w="1947504" h="1997013">
                <a:moveTo>
                  <a:pt x="3295" y="0"/>
                </a:moveTo>
                <a:cubicBezTo>
                  <a:pt x="-3364" y="422429"/>
                  <a:pt x="-10022" y="844858"/>
                  <a:pt x="92071" y="1171852"/>
                </a:cubicBezTo>
                <a:cubicBezTo>
                  <a:pt x="194164" y="1498846"/>
                  <a:pt x="306615" y="1859872"/>
                  <a:pt x="615854" y="1961965"/>
                </a:cubicBezTo>
                <a:cubicBezTo>
                  <a:pt x="925093" y="2064058"/>
                  <a:pt x="1436298" y="1924234"/>
                  <a:pt x="1947504" y="178441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6613864" y="2139518"/>
            <a:ext cx="1331651" cy="791428"/>
          </a:xfrm>
          <a:custGeom>
            <a:avLst/>
            <a:gdLst>
              <a:gd name="connsiteX0" fmla="*/ 0 w 1331651"/>
              <a:gd name="connsiteY0" fmla="*/ 0 h 791428"/>
              <a:gd name="connsiteX1" fmla="*/ 488272 w 1331651"/>
              <a:gd name="connsiteY1" fmla="*/ 736847 h 791428"/>
              <a:gd name="connsiteX2" fmla="*/ 1331651 w 1331651"/>
              <a:gd name="connsiteY2" fmla="*/ 736847 h 791428"/>
            </a:gdLst>
            <a:ahLst/>
            <a:cxnLst>
              <a:cxn ang="0">
                <a:pos x="connsiteX0" y="connsiteY0"/>
              </a:cxn>
              <a:cxn ang="0">
                <a:pos x="connsiteX1" y="connsiteY1"/>
              </a:cxn>
              <a:cxn ang="0">
                <a:pos x="connsiteX2" y="connsiteY2"/>
              </a:cxn>
            </a:cxnLst>
            <a:rect l="l" t="t" r="r" b="b"/>
            <a:pathLst>
              <a:path w="1331651" h="791428">
                <a:moveTo>
                  <a:pt x="0" y="0"/>
                </a:moveTo>
                <a:cubicBezTo>
                  <a:pt x="133165" y="307019"/>
                  <a:pt x="266330" y="614039"/>
                  <a:pt x="488272" y="736847"/>
                </a:cubicBezTo>
                <a:cubicBezTo>
                  <a:pt x="710214" y="859655"/>
                  <a:pt x="1331651" y="736847"/>
                  <a:pt x="1331651" y="73684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a:off x="8195256" y="3901282"/>
            <a:ext cx="72076" cy="2064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rapezoid 89"/>
          <p:cNvSpPr/>
          <p:nvPr/>
        </p:nvSpPr>
        <p:spPr>
          <a:xfrm rot="16200000">
            <a:off x="1150957" y="4279221"/>
            <a:ext cx="166077" cy="319227"/>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9913172">
            <a:off x="1968427" y="451459"/>
            <a:ext cx="164629" cy="279871"/>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8148997">
            <a:off x="1838064" y="1002880"/>
            <a:ext cx="172532" cy="247979"/>
          </a:xfrm>
          <a:prstGeom prst="trapezoi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1553592" y="958788"/>
            <a:ext cx="798991" cy="1241278"/>
          </a:xfrm>
          <a:custGeom>
            <a:avLst/>
            <a:gdLst>
              <a:gd name="connsiteX0" fmla="*/ 798991 w 798991"/>
              <a:gd name="connsiteY0" fmla="*/ 1225119 h 1241278"/>
              <a:gd name="connsiteX1" fmla="*/ 763480 w 798991"/>
              <a:gd name="connsiteY1" fmla="*/ 1162975 h 1241278"/>
              <a:gd name="connsiteX2" fmla="*/ 719091 w 798991"/>
              <a:gd name="connsiteY2" fmla="*/ 612560 h 1241278"/>
              <a:gd name="connsiteX3" fmla="*/ 470517 w 798991"/>
              <a:gd name="connsiteY3" fmla="*/ 239697 h 1241278"/>
              <a:gd name="connsiteX4" fmla="*/ 0 w 798991"/>
              <a:gd name="connsiteY4" fmla="*/ 0 h 124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991" h="1241278">
                <a:moveTo>
                  <a:pt x="798991" y="1225119"/>
                </a:moveTo>
                <a:cubicBezTo>
                  <a:pt x="787894" y="1245093"/>
                  <a:pt x="776797" y="1265068"/>
                  <a:pt x="763480" y="1162975"/>
                </a:cubicBezTo>
                <a:cubicBezTo>
                  <a:pt x="750163" y="1060882"/>
                  <a:pt x="767918" y="766440"/>
                  <a:pt x="719091" y="612560"/>
                </a:cubicBezTo>
                <a:cubicBezTo>
                  <a:pt x="670264" y="458680"/>
                  <a:pt x="590365" y="341790"/>
                  <a:pt x="470517" y="239697"/>
                </a:cubicBezTo>
                <a:cubicBezTo>
                  <a:pt x="350669" y="137604"/>
                  <a:pt x="175334" y="68802"/>
                  <a:pt x="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2015231" y="1127464"/>
            <a:ext cx="1313895" cy="221972"/>
          </a:xfrm>
          <a:custGeom>
            <a:avLst/>
            <a:gdLst>
              <a:gd name="connsiteX0" fmla="*/ 1313895 w 1313895"/>
              <a:gd name="connsiteY0" fmla="*/ 124287 h 221972"/>
              <a:gd name="connsiteX1" fmla="*/ 656948 w 1313895"/>
              <a:gd name="connsiteY1" fmla="*/ 221942 h 221972"/>
              <a:gd name="connsiteX2" fmla="*/ 266330 w 1313895"/>
              <a:gd name="connsiteY2" fmla="*/ 133165 h 221972"/>
              <a:gd name="connsiteX3" fmla="*/ 0 w 1313895"/>
              <a:gd name="connsiteY3" fmla="*/ 0 h 221972"/>
            </a:gdLst>
            <a:ahLst/>
            <a:cxnLst>
              <a:cxn ang="0">
                <a:pos x="connsiteX0" y="connsiteY0"/>
              </a:cxn>
              <a:cxn ang="0">
                <a:pos x="connsiteX1" y="connsiteY1"/>
              </a:cxn>
              <a:cxn ang="0">
                <a:pos x="connsiteX2" y="connsiteY2"/>
              </a:cxn>
              <a:cxn ang="0">
                <a:pos x="connsiteX3" y="connsiteY3"/>
              </a:cxn>
            </a:cxnLst>
            <a:rect l="l" t="t" r="r" b="b"/>
            <a:pathLst>
              <a:path w="1313895" h="221972">
                <a:moveTo>
                  <a:pt x="1313895" y="124287"/>
                </a:moveTo>
                <a:cubicBezTo>
                  <a:pt x="1072718" y="172374"/>
                  <a:pt x="831542" y="220462"/>
                  <a:pt x="656948" y="221942"/>
                </a:cubicBezTo>
                <a:cubicBezTo>
                  <a:pt x="482354" y="223422"/>
                  <a:pt x="375821" y="170155"/>
                  <a:pt x="266330" y="133165"/>
                </a:cubicBezTo>
                <a:cubicBezTo>
                  <a:pt x="156839" y="96175"/>
                  <a:pt x="78419" y="48087"/>
                  <a:pt x="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2032986" y="3710866"/>
            <a:ext cx="451963" cy="1625435"/>
          </a:xfrm>
          <a:custGeom>
            <a:avLst/>
            <a:gdLst>
              <a:gd name="connsiteX0" fmla="*/ 479395 w 505229"/>
              <a:gd name="connsiteY0" fmla="*/ 0 h 1597981"/>
              <a:gd name="connsiteX1" fmla="*/ 488272 w 505229"/>
              <a:gd name="connsiteY1" fmla="*/ 470517 h 1597981"/>
              <a:gd name="connsiteX2" fmla="*/ 284086 w 505229"/>
              <a:gd name="connsiteY2" fmla="*/ 1065320 h 1597981"/>
              <a:gd name="connsiteX3" fmla="*/ 0 w 505229"/>
              <a:gd name="connsiteY3" fmla="*/ 1597981 h 1597981"/>
            </a:gdLst>
            <a:ahLst/>
            <a:cxnLst>
              <a:cxn ang="0">
                <a:pos x="connsiteX0" y="connsiteY0"/>
              </a:cxn>
              <a:cxn ang="0">
                <a:pos x="connsiteX1" y="connsiteY1"/>
              </a:cxn>
              <a:cxn ang="0">
                <a:pos x="connsiteX2" y="connsiteY2"/>
              </a:cxn>
              <a:cxn ang="0">
                <a:pos x="connsiteX3" y="connsiteY3"/>
              </a:cxn>
            </a:cxnLst>
            <a:rect l="l" t="t" r="r" b="b"/>
            <a:pathLst>
              <a:path w="505229" h="1597981">
                <a:moveTo>
                  <a:pt x="479395" y="0"/>
                </a:moveTo>
                <a:cubicBezTo>
                  <a:pt x="500109" y="146482"/>
                  <a:pt x="520823" y="292964"/>
                  <a:pt x="488272" y="470517"/>
                </a:cubicBezTo>
                <a:cubicBezTo>
                  <a:pt x="455721" y="648070"/>
                  <a:pt x="365465" y="877409"/>
                  <a:pt x="284086" y="1065320"/>
                </a:cubicBezTo>
                <a:cubicBezTo>
                  <a:pt x="202707" y="1253231"/>
                  <a:pt x="101353" y="1425606"/>
                  <a:pt x="0" y="159798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3062797" y="6037998"/>
            <a:ext cx="4404804"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Connecting Receptacle Grounding Terminal to Box: NEC 250.146(A)</a:t>
            </a:r>
            <a:endParaRPr lang="en-US" dirty="0">
              <a:latin typeface="Times New Roman" panose="02020603050405020304" pitchFamily="18" charset="0"/>
              <a:cs typeface="Times New Roman" panose="02020603050405020304" pitchFamily="18" charset="0"/>
            </a:endParaRPr>
          </a:p>
        </p:txBody>
      </p:sp>
      <p:sp>
        <p:nvSpPr>
          <p:cNvPr id="79" name="Freeform 78"/>
          <p:cNvSpPr/>
          <p:nvPr/>
        </p:nvSpPr>
        <p:spPr>
          <a:xfrm>
            <a:off x="2414726" y="1413961"/>
            <a:ext cx="1784412" cy="1036276"/>
          </a:xfrm>
          <a:custGeom>
            <a:avLst/>
            <a:gdLst>
              <a:gd name="connsiteX0" fmla="*/ 0 w 1784412"/>
              <a:gd name="connsiteY0" fmla="*/ 769946 h 1036276"/>
              <a:gd name="connsiteX1" fmla="*/ 79899 w 1784412"/>
              <a:gd name="connsiteY1" fmla="*/ 192897 h 1036276"/>
              <a:gd name="connsiteX2" fmla="*/ 319596 w 1784412"/>
              <a:gd name="connsiteY2" fmla="*/ 6466 h 1036276"/>
              <a:gd name="connsiteX3" fmla="*/ 727969 w 1784412"/>
              <a:gd name="connsiteY3" fmla="*/ 77488 h 1036276"/>
              <a:gd name="connsiteX4" fmla="*/ 1065321 w 1784412"/>
              <a:gd name="connsiteY4" fmla="*/ 405961 h 1036276"/>
              <a:gd name="connsiteX5" fmla="*/ 1296140 w 1784412"/>
              <a:gd name="connsiteY5" fmla="*/ 858722 h 1036276"/>
              <a:gd name="connsiteX6" fmla="*/ 1784412 w 1784412"/>
              <a:gd name="connsiteY6" fmla="*/ 1036276 h 103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412" h="1036276">
                <a:moveTo>
                  <a:pt x="0" y="769946"/>
                </a:moveTo>
                <a:cubicBezTo>
                  <a:pt x="13316" y="545045"/>
                  <a:pt x="26633" y="320144"/>
                  <a:pt x="79899" y="192897"/>
                </a:cubicBezTo>
                <a:cubicBezTo>
                  <a:pt x="133165" y="65650"/>
                  <a:pt x="211584" y="25701"/>
                  <a:pt x="319596" y="6466"/>
                </a:cubicBezTo>
                <a:cubicBezTo>
                  <a:pt x="427608" y="-12769"/>
                  <a:pt x="603682" y="10906"/>
                  <a:pt x="727969" y="77488"/>
                </a:cubicBezTo>
                <a:cubicBezTo>
                  <a:pt x="852256" y="144070"/>
                  <a:pt x="970626" y="275755"/>
                  <a:pt x="1065321" y="405961"/>
                </a:cubicBezTo>
                <a:cubicBezTo>
                  <a:pt x="1160016" y="536167"/>
                  <a:pt x="1176292" y="753670"/>
                  <a:pt x="1296140" y="858722"/>
                </a:cubicBezTo>
                <a:cubicBezTo>
                  <a:pt x="1415988" y="963774"/>
                  <a:pt x="1600200" y="1000025"/>
                  <a:pt x="1784412" y="1036276"/>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2960410">
            <a:off x="3019738" y="4182305"/>
            <a:ext cx="188594" cy="323176"/>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1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2" grpId="0" animBg="1"/>
      <p:bldP spid="63" grpId="0" animBg="1"/>
      <p:bldP spid="65" grpId="0" animBg="1"/>
      <p:bldP spid="66" grpId="0" animBg="1"/>
      <p:bldP spid="67" grpId="0" animBg="1"/>
      <p:bldP spid="70" grpId="0" animBg="1"/>
      <p:bldP spid="71" grpId="0" animBg="1"/>
      <p:bldP spid="78" grpId="0" animBg="1"/>
      <p:bldP spid="80" grpId="0" animBg="1"/>
      <p:bldP spid="81" grpId="0" animBg="1"/>
      <p:bldP spid="85" grpId="0" animBg="1"/>
      <p:bldP spid="86" grpId="0" animBg="1"/>
      <p:bldP spid="87" grpId="0" animBg="1"/>
      <p:bldP spid="90" grpId="0" animBg="1"/>
      <p:bldP spid="108" grpId="0" animBg="1"/>
      <p:bldP spid="109" grpId="0" animBg="1"/>
      <p:bldP spid="112" grpId="0" animBg="1"/>
      <p:bldP spid="114" grpId="0" animBg="1"/>
      <p:bldP spid="117" grpId="0" animBg="1"/>
      <p:bldP spid="79" grpId="0" animBg="1"/>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686800" cy="4832092"/>
          </a:xfrm>
          <a:prstGeom prst="rect">
            <a:avLst/>
          </a:prstGeom>
          <a:noFill/>
        </p:spPr>
        <p:txBody>
          <a:bodyPr wrap="square" rtlCol="0">
            <a:spAutoFit/>
          </a:bodyPr>
          <a:lstStyle/>
          <a:p>
            <a:pPr algn="ctr"/>
            <a:endParaRPr lang="en-US" sz="2800" dirty="0" smtClean="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Continuous Load</a:t>
            </a:r>
          </a:p>
          <a:p>
            <a:pPr algn="ct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Article 100: Definitions</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Continuous Load: A </a:t>
            </a:r>
            <a:r>
              <a:rPr lang="en-US" sz="2800" dirty="0">
                <a:latin typeface="Times New Roman" panose="02020603050405020304" pitchFamily="18" charset="0"/>
                <a:cs typeface="Times New Roman" panose="02020603050405020304" pitchFamily="18" charset="0"/>
              </a:rPr>
              <a:t>load where the maximum current is expected to continue for 3 hours or </a:t>
            </a:r>
            <a:r>
              <a:rPr lang="en-US" sz="2800" dirty="0" smtClean="0">
                <a:latin typeface="Times New Roman" panose="02020603050405020304" pitchFamily="18" charset="0"/>
                <a:cs typeface="Times New Roman" panose="02020603050405020304" pitchFamily="18" charset="0"/>
              </a:rPr>
              <a:t>more.</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111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28600" y="228600"/>
            <a:ext cx="8686800" cy="4583356"/>
            <a:chOff x="228600" y="228600"/>
            <a:chExt cx="8686800" cy="4583356"/>
          </a:xfrm>
        </p:grpSpPr>
        <p:sp>
          <p:nvSpPr>
            <p:cNvPr id="19" name="Oval 18"/>
            <p:cNvSpPr/>
            <p:nvPr/>
          </p:nvSpPr>
          <p:spPr>
            <a:xfrm>
              <a:off x="4343400" y="1664837"/>
              <a:ext cx="914400" cy="990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28600" y="228600"/>
              <a:ext cx="8686800" cy="4583356"/>
              <a:chOff x="228600" y="228600"/>
              <a:chExt cx="8686800" cy="4583356"/>
            </a:xfrm>
          </p:grpSpPr>
          <p:grpSp>
            <p:nvGrpSpPr>
              <p:cNvPr id="21" name="Group 20"/>
              <p:cNvGrpSpPr/>
              <p:nvPr/>
            </p:nvGrpSpPr>
            <p:grpSpPr>
              <a:xfrm>
                <a:off x="228600" y="228600"/>
                <a:ext cx="8686800" cy="4583356"/>
                <a:chOff x="228600" y="228600"/>
                <a:chExt cx="8686800" cy="4583356"/>
              </a:xfrm>
            </p:grpSpPr>
            <p:sp>
              <p:nvSpPr>
                <p:cNvPr id="29" name="Rectangle 28"/>
                <p:cNvSpPr/>
                <p:nvPr/>
              </p:nvSpPr>
              <p:spPr>
                <a:xfrm>
                  <a:off x="228600" y="228600"/>
                  <a:ext cx="86868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8200" y="1311721"/>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886200" y="3879366"/>
                  <a:ext cx="609600" cy="932590"/>
                  <a:chOff x="3886200" y="3810000"/>
                  <a:chExt cx="609600" cy="797926"/>
                </a:xfrm>
              </p:grpSpPr>
              <p:sp>
                <p:nvSpPr>
                  <p:cNvPr id="33" name="Oval 32"/>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43400" y="3866002"/>
                    <a:ext cx="0" cy="741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Freeform 31"/>
                <p:cNvSpPr/>
                <p:nvPr/>
              </p:nvSpPr>
              <p:spPr>
                <a:xfrm>
                  <a:off x="1269507" y="3346882"/>
                  <a:ext cx="2601157" cy="870314"/>
                </a:xfrm>
                <a:custGeom>
                  <a:avLst/>
                  <a:gdLst>
                    <a:gd name="connsiteX0" fmla="*/ 0 w 2601157"/>
                    <a:gd name="connsiteY0" fmla="*/ 0 h 870314"/>
                    <a:gd name="connsiteX1" fmla="*/ 781235 w 2601157"/>
                    <a:gd name="connsiteY1" fmla="*/ 772357 h 870314"/>
                    <a:gd name="connsiteX2" fmla="*/ 2601157 w 2601157"/>
                    <a:gd name="connsiteY2" fmla="*/ 834501 h 870314"/>
                  </a:gdLst>
                  <a:ahLst/>
                  <a:cxnLst>
                    <a:cxn ang="0">
                      <a:pos x="connsiteX0" y="connsiteY0"/>
                    </a:cxn>
                    <a:cxn ang="0">
                      <a:pos x="connsiteX1" y="connsiteY1"/>
                    </a:cxn>
                    <a:cxn ang="0">
                      <a:pos x="connsiteX2" y="connsiteY2"/>
                    </a:cxn>
                  </a:cxnLst>
                  <a:rect l="l" t="t" r="r" b="b"/>
                  <a:pathLst>
                    <a:path w="2601157" h="870314">
                      <a:moveTo>
                        <a:pt x="0" y="0"/>
                      </a:moveTo>
                      <a:cubicBezTo>
                        <a:pt x="173854" y="316636"/>
                        <a:pt x="347709" y="633273"/>
                        <a:pt x="781235" y="772357"/>
                      </a:cubicBezTo>
                      <a:cubicBezTo>
                        <a:pt x="1214761" y="911441"/>
                        <a:pt x="1907959" y="872971"/>
                        <a:pt x="2601157" y="83450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rot="16200000">
                <a:off x="8104257" y="2279375"/>
                <a:ext cx="53340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S</a:t>
                </a:r>
                <a:endParaRPr lang="en-US" sz="4000"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rot="16200000">
                <a:off x="8724900" y="2464937"/>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4057301" y="2450237"/>
                <a:ext cx="346023" cy="1447060"/>
              </a:xfrm>
              <a:custGeom>
                <a:avLst/>
                <a:gdLst>
                  <a:gd name="connsiteX0" fmla="*/ 132959 w 346023"/>
                  <a:gd name="connsiteY0" fmla="*/ 1447060 h 1447060"/>
                  <a:gd name="connsiteX1" fmla="*/ 8672 w 346023"/>
                  <a:gd name="connsiteY1" fmla="*/ 532660 h 1447060"/>
                  <a:gd name="connsiteX2" fmla="*/ 346023 w 346023"/>
                  <a:gd name="connsiteY2" fmla="*/ 0 h 1447060"/>
                </a:gdLst>
                <a:ahLst/>
                <a:cxnLst>
                  <a:cxn ang="0">
                    <a:pos x="connsiteX0" y="connsiteY0"/>
                  </a:cxn>
                  <a:cxn ang="0">
                    <a:pos x="connsiteX1" y="connsiteY1"/>
                  </a:cxn>
                  <a:cxn ang="0">
                    <a:pos x="connsiteX2" y="connsiteY2"/>
                  </a:cxn>
                </a:cxnLst>
                <a:rect l="l" t="t" r="r" b="b"/>
                <a:pathLst>
                  <a:path w="346023" h="1447060">
                    <a:moveTo>
                      <a:pt x="132959" y="1447060"/>
                    </a:moveTo>
                    <a:cubicBezTo>
                      <a:pt x="53060" y="1110448"/>
                      <a:pt x="-26839" y="773837"/>
                      <a:pt x="8672" y="532660"/>
                    </a:cubicBezTo>
                    <a:cubicBezTo>
                      <a:pt x="44183" y="291483"/>
                      <a:pt x="195103" y="145741"/>
                      <a:pt x="34602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273336" y="2139471"/>
                <a:ext cx="2929631" cy="532708"/>
              </a:xfrm>
              <a:custGeom>
                <a:avLst/>
                <a:gdLst>
                  <a:gd name="connsiteX0" fmla="*/ 0 w 2929631"/>
                  <a:gd name="connsiteY0" fmla="*/ 8925 h 532708"/>
                  <a:gd name="connsiteX1" fmla="*/ 1402672 w 2929631"/>
                  <a:gd name="connsiteY1" fmla="*/ 71069 h 532708"/>
                  <a:gd name="connsiteX2" fmla="*/ 2929631 w 2929631"/>
                  <a:gd name="connsiteY2" fmla="*/ 532708 h 532708"/>
                </a:gdLst>
                <a:ahLst/>
                <a:cxnLst>
                  <a:cxn ang="0">
                    <a:pos x="connsiteX0" y="connsiteY0"/>
                  </a:cxn>
                  <a:cxn ang="0">
                    <a:pos x="connsiteX1" y="connsiteY1"/>
                  </a:cxn>
                  <a:cxn ang="0">
                    <a:pos x="connsiteX2" y="connsiteY2"/>
                  </a:cxn>
                </a:cxnLst>
                <a:rect l="l" t="t" r="r" b="b"/>
                <a:pathLst>
                  <a:path w="2929631" h="532708">
                    <a:moveTo>
                      <a:pt x="0" y="8925"/>
                    </a:moveTo>
                    <a:cubicBezTo>
                      <a:pt x="457200" y="-3652"/>
                      <a:pt x="914400" y="-16228"/>
                      <a:pt x="1402672" y="71069"/>
                    </a:cubicBezTo>
                    <a:cubicBezTo>
                      <a:pt x="1890944" y="158366"/>
                      <a:pt x="2410287" y="345537"/>
                      <a:pt x="2929631" y="532708"/>
                    </a:cubicBezTo>
                  </a:path>
                </a:pathLst>
              </a:cu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343400" y="1953829"/>
                <a:ext cx="1031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60 Watts</a:t>
                </a:r>
                <a:endParaRPr lang="en-US"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616538" y="4006410"/>
                <a:ext cx="1250862"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1400 Watts</a:t>
                </a:r>
                <a:endParaRPr lang="en-US"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4800600" y="457200"/>
                <a:ext cx="3657600"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120 V circuit, duplex receptacle and a light controlled by a single pole switch. Circuit expected to run continuously for 6 hours/day.</a:t>
                </a:r>
                <a:endParaRPr lang="en-US" sz="1600" dirty="0">
                  <a:latin typeface="Times New Roman" panose="02020603050405020304" pitchFamily="18" charset="0"/>
                  <a:cs typeface="Times New Roman" panose="02020603050405020304" pitchFamily="18" charset="0"/>
                </a:endParaRPr>
              </a:p>
            </p:txBody>
          </p:sp>
        </p:grpSp>
      </p:grpSp>
      <p:sp>
        <p:nvSpPr>
          <p:cNvPr id="36" name="TextBox 35"/>
          <p:cNvSpPr txBox="1"/>
          <p:nvPr/>
        </p:nvSpPr>
        <p:spPr>
          <a:xfrm>
            <a:off x="228600" y="4876800"/>
            <a:ext cx="8686800" cy="1600438"/>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NEC 210.20(A): Where a branch circuit supplies continuous loads or any combination of continuous and </a:t>
            </a:r>
            <a:r>
              <a:rPr lang="en-US" sz="1400" dirty="0" err="1">
                <a:latin typeface="Times New Roman" panose="02020603050405020304" pitchFamily="18" charset="0"/>
                <a:cs typeface="Times New Roman" panose="02020603050405020304" pitchFamily="18" charset="0"/>
              </a:rPr>
              <a:t>noncontinuous</a:t>
            </a:r>
            <a:r>
              <a:rPr lang="en-US" sz="1400" dirty="0">
                <a:latin typeface="Times New Roman" panose="02020603050405020304" pitchFamily="18" charset="0"/>
                <a:cs typeface="Times New Roman" panose="02020603050405020304" pitchFamily="18" charset="0"/>
              </a:rPr>
              <a:t> loads, the rating of the overcurrent device shall not be less than the </a:t>
            </a:r>
            <a:r>
              <a:rPr lang="en-US" sz="1400" dirty="0" err="1">
                <a:latin typeface="Times New Roman" panose="02020603050405020304" pitchFamily="18" charset="0"/>
                <a:cs typeface="Times New Roman" panose="02020603050405020304" pitchFamily="18" charset="0"/>
              </a:rPr>
              <a:t>noncontinuous</a:t>
            </a:r>
            <a:r>
              <a:rPr lang="en-US" sz="1400" dirty="0">
                <a:latin typeface="Times New Roman" panose="02020603050405020304" pitchFamily="18" charset="0"/>
                <a:cs typeface="Times New Roman" panose="02020603050405020304" pitchFamily="18" charset="0"/>
              </a:rPr>
              <a:t> load plus 125 percent of the continuous load.</a:t>
            </a:r>
          </a:p>
          <a:p>
            <a:r>
              <a:rPr lang="en-US" sz="1400" dirty="0" smtClean="0">
                <a:latin typeface="Times New Roman" panose="02020603050405020304" pitchFamily="18" charset="0"/>
                <a:cs typeface="Times New Roman" panose="02020603050405020304" pitchFamily="18" charset="0"/>
              </a:rPr>
              <a:t>W =VA</a:t>
            </a:r>
          </a:p>
          <a:p>
            <a:r>
              <a:rPr lang="en-US" sz="1400" dirty="0" smtClean="0">
                <a:latin typeface="Times New Roman" panose="02020603050405020304" pitchFamily="18" charset="0"/>
                <a:cs typeface="Times New Roman" panose="02020603050405020304" pitchFamily="18" charset="0"/>
              </a:rPr>
              <a:t>1400 Watts + 60 Watts = 1460 Watts ÷ 120 V = 12 .166 Amps X 1.25 = 15.2 Amps</a:t>
            </a:r>
          </a:p>
          <a:p>
            <a:r>
              <a:rPr lang="en-US" sz="1400" dirty="0" smtClean="0">
                <a:latin typeface="Times New Roman" panose="02020603050405020304" pitchFamily="18" charset="0"/>
                <a:cs typeface="Times New Roman" panose="02020603050405020304" pitchFamily="18" charset="0"/>
              </a:rPr>
              <a:t>Circuit requires 20 Amp overcurrent protection and 12 AWG conductor.</a:t>
            </a:r>
          </a:p>
          <a:p>
            <a:r>
              <a:rPr lang="en-US" sz="1400" dirty="0" smtClean="0">
                <a:latin typeface="Times New Roman" panose="02020603050405020304" pitchFamily="18" charset="0"/>
                <a:cs typeface="Times New Roman" panose="02020603050405020304" pitchFamily="18" charset="0"/>
              </a:rPr>
              <a:t>Determine box size based on 12 AWG conductor!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4586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81"/>
          <p:cNvSpPr/>
          <p:nvPr/>
        </p:nvSpPr>
        <p:spPr>
          <a:xfrm>
            <a:off x="2467992" y="4376691"/>
            <a:ext cx="594804" cy="1349406"/>
          </a:xfrm>
          <a:custGeom>
            <a:avLst/>
            <a:gdLst>
              <a:gd name="connsiteX0" fmla="*/ 0 w 594804"/>
              <a:gd name="connsiteY0" fmla="*/ 1349406 h 1349406"/>
              <a:gd name="connsiteX1" fmla="*/ 97655 w 594804"/>
              <a:gd name="connsiteY1" fmla="*/ 807868 h 1349406"/>
              <a:gd name="connsiteX2" fmla="*/ 275208 w 594804"/>
              <a:gd name="connsiteY2" fmla="*/ 381740 h 1349406"/>
              <a:gd name="connsiteX3" fmla="*/ 594804 w 594804"/>
              <a:gd name="connsiteY3" fmla="*/ 0 h 1349406"/>
            </a:gdLst>
            <a:ahLst/>
            <a:cxnLst>
              <a:cxn ang="0">
                <a:pos x="connsiteX0" y="connsiteY0"/>
              </a:cxn>
              <a:cxn ang="0">
                <a:pos x="connsiteX1" y="connsiteY1"/>
              </a:cxn>
              <a:cxn ang="0">
                <a:pos x="connsiteX2" y="connsiteY2"/>
              </a:cxn>
              <a:cxn ang="0">
                <a:pos x="connsiteX3" y="connsiteY3"/>
              </a:cxn>
            </a:cxnLst>
            <a:rect l="l" t="t" r="r" b="b"/>
            <a:pathLst>
              <a:path w="594804" h="1349406">
                <a:moveTo>
                  <a:pt x="0" y="1349406"/>
                </a:moveTo>
                <a:cubicBezTo>
                  <a:pt x="25893" y="1159276"/>
                  <a:pt x="51787" y="969146"/>
                  <a:pt x="97655" y="807868"/>
                </a:cubicBezTo>
                <a:cubicBezTo>
                  <a:pt x="143523" y="646590"/>
                  <a:pt x="192350" y="516385"/>
                  <a:pt x="275208" y="381740"/>
                </a:cubicBezTo>
                <a:cubicBezTo>
                  <a:pt x="358066" y="247095"/>
                  <a:pt x="476435" y="123547"/>
                  <a:pt x="59480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6200" y="228600"/>
            <a:ext cx="9085155" cy="6208764"/>
            <a:chOff x="76200" y="228600"/>
            <a:chExt cx="9085155" cy="6208764"/>
          </a:xfrm>
        </p:grpSpPr>
        <p:grpSp>
          <p:nvGrpSpPr>
            <p:cNvPr id="31" name="Group 30"/>
            <p:cNvGrpSpPr/>
            <p:nvPr/>
          </p:nvGrpSpPr>
          <p:grpSpPr>
            <a:xfrm>
              <a:off x="76200" y="762000"/>
              <a:ext cx="7086600" cy="5675364"/>
              <a:chOff x="76200" y="762000"/>
              <a:chExt cx="7086600" cy="5675364"/>
            </a:xfrm>
          </p:grpSpPr>
          <p:sp>
            <p:nvSpPr>
              <p:cNvPr id="42" name="Rectangle 41"/>
              <p:cNvSpPr/>
              <p:nvPr/>
            </p:nvSpPr>
            <p:spPr>
              <a:xfrm>
                <a:off x="1560411" y="3733151"/>
                <a:ext cx="1768716"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3611880" y="3901282"/>
                <a:ext cx="914400" cy="1600200"/>
                <a:chOff x="7656575" y="2177845"/>
                <a:chExt cx="914400" cy="1600200"/>
              </a:xfrm>
            </p:grpSpPr>
            <p:sp>
              <p:nvSpPr>
                <p:cNvPr id="52" name="Oval 51"/>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7656575" y="2177845"/>
                  <a:ext cx="914400" cy="1600200"/>
                  <a:chOff x="7504175" y="2025445"/>
                  <a:chExt cx="914400" cy="1600200"/>
                </a:xfrm>
              </p:grpSpPr>
              <p:grpSp>
                <p:nvGrpSpPr>
                  <p:cNvPr id="54" name="Group 83"/>
                  <p:cNvGrpSpPr/>
                  <p:nvPr/>
                </p:nvGrpSpPr>
                <p:grpSpPr>
                  <a:xfrm>
                    <a:off x="7626095" y="2851355"/>
                    <a:ext cx="670560" cy="567813"/>
                    <a:chOff x="1600200" y="2057400"/>
                    <a:chExt cx="838200" cy="838200"/>
                  </a:xfrm>
                  <a:noFill/>
                </p:grpSpPr>
                <p:sp>
                  <p:nvSpPr>
                    <p:cNvPr id="74" name="Oval 73"/>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84"/>
                  <p:cNvGrpSpPr/>
                  <p:nvPr/>
                </p:nvGrpSpPr>
                <p:grpSpPr>
                  <a:xfrm>
                    <a:off x="7626095" y="2231922"/>
                    <a:ext cx="670560" cy="567813"/>
                    <a:chOff x="1600200" y="2057400"/>
                    <a:chExt cx="838200" cy="838200"/>
                  </a:xfrm>
                  <a:noFill/>
                </p:grpSpPr>
                <p:sp>
                  <p:nvSpPr>
                    <p:cNvPr id="70" name="Oval 69"/>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98"/>
                  <p:cNvGrpSpPr/>
                  <p:nvPr/>
                </p:nvGrpSpPr>
                <p:grpSpPr>
                  <a:xfrm>
                    <a:off x="7748015" y="2025445"/>
                    <a:ext cx="426720" cy="206477"/>
                    <a:chOff x="3810000" y="1676400"/>
                    <a:chExt cx="533400" cy="381000"/>
                  </a:xfrm>
                  <a:noFill/>
                </p:grpSpPr>
                <p:sp>
                  <p:nvSpPr>
                    <p:cNvPr id="67" name="Round Same Side Corner Rectangle 66"/>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04"/>
                  <p:cNvGrpSpPr/>
                  <p:nvPr/>
                </p:nvGrpSpPr>
                <p:grpSpPr>
                  <a:xfrm rot="10800000">
                    <a:off x="7748015" y="3419168"/>
                    <a:ext cx="426720" cy="206477"/>
                    <a:chOff x="3810000" y="1676400"/>
                    <a:chExt cx="533400" cy="381000"/>
                  </a:xfrm>
                  <a:noFill/>
                </p:grpSpPr>
                <p:sp>
                  <p:nvSpPr>
                    <p:cNvPr id="64" name="Round Same Side Corner Rectangle 63"/>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nip Same Side Corner Rectangle 61"/>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nip Same Side Corner Rectangle 62"/>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Rectangle 43"/>
              <p:cNvSpPr/>
              <p:nvPr/>
            </p:nvSpPr>
            <p:spPr>
              <a:xfrm>
                <a:off x="5943600" y="2111231"/>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355690" y="1975547"/>
                <a:ext cx="152400" cy="173023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6200" y="762000"/>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03555" y="6284964"/>
                <a:ext cx="1713711"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33400" y="2796946"/>
                <a:ext cx="152400" cy="364041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502524" y="1126869"/>
                <a:ext cx="152400" cy="984363"/>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337431" y="1133480"/>
                <a:ext cx="3291969" cy="1714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374925" y="5729742"/>
                <a:ext cx="139823" cy="70762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ctagon 31"/>
            <p:cNvSpPr/>
            <p:nvPr/>
          </p:nvSpPr>
          <p:spPr>
            <a:xfrm>
              <a:off x="1550647" y="228600"/>
              <a:ext cx="1786784" cy="1981200"/>
            </a:xfrm>
            <a:prstGeom prst="oc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674434" y="2211969"/>
              <a:ext cx="1486921" cy="1937693"/>
              <a:chOff x="4957971" y="3095691"/>
              <a:chExt cx="1208442" cy="1520208"/>
            </a:xfrm>
          </p:grpSpPr>
          <p:grpSp>
            <p:nvGrpSpPr>
              <p:cNvPr id="34" name="Group 33"/>
              <p:cNvGrpSpPr/>
              <p:nvPr/>
            </p:nvGrpSpPr>
            <p:grpSpPr>
              <a:xfrm>
                <a:off x="4957971" y="3095691"/>
                <a:ext cx="1208442" cy="1520208"/>
                <a:chOff x="3660670" y="2730547"/>
                <a:chExt cx="451461" cy="674701"/>
              </a:xfrm>
            </p:grpSpPr>
            <p:grpSp>
              <p:nvGrpSpPr>
                <p:cNvPr id="36" name="Group 159"/>
                <p:cNvGrpSpPr/>
                <p:nvPr/>
              </p:nvGrpSpPr>
              <p:grpSpPr>
                <a:xfrm rot="21357450">
                  <a:off x="3660670" y="2730547"/>
                  <a:ext cx="451461" cy="674701"/>
                  <a:chOff x="3661618" y="2730655"/>
                  <a:chExt cx="451461" cy="674701"/>
                </a:xfrm>
              </p:grpSpPr>
              <p:sp>
                <p:nvSpPr>
                  <p:cNvPr id="38" name="Arc 37"/>
                  <p:cNvSpPr/>
                  <p:nvPr/>
                </p:nvSpPr>
                <p:spPr>
                  <a:xfrm rot="9706765">
                    <a:off x="3707355" y="2883644"/>
                    <a:ext cx="405724" cy="383319"/>
                  </a:xfrm>
                  <a:prstGeom prst="arc">
                    <a:avLst>
                      <a:gd name="adj1" fmla="val 16990575"/>
                      <a:gd name="adj2" fmla="val 371888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Connector 38"/>
                  <p:cNvCxnSpPr/>
                  <p:nvPr/>
                </p:nvCxnSpPr>
                <p:spPr>
                  <a:xfrm rot="242550">
                    <a:off x="3661618" y="2730655"/>
                    <a:ext cx="359805" cy="674701"/>
                  </a:xfrm>
                  <a:prstGeom prst="lin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flipH="1" flipV="1">
                    <a:off x="3880344" y="3280308"/>
                    <a:ext cx="51517" cy="514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9169352">
                    <a:off x="3822569" y="2989221"/>
                    <a:ext cx="130371" cy="60727"/>
                  </a:xfrm>
                  <a:prstGeom prst="parallelogram">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962400" y="3352800"/>
                  <a:ext cx="45719" cy="45719"/>
                </a:xfrm>
                <a:prstGeom prst="ellipse">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rot="21357450" flipH="1" flipV="1">
                <a:off x="5113023" y="3517778"/>
                <a:ext cx="137897" cy="11589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Freeform 3"/>
          <p:cNvSpPr/>
          <p:nvPr/>
        </p:nvSpPr>
        <p:spPr>
          <a:xfrm>
            <a:off x="1806605" y="5149015"/>
            <a:ext cx="578255" cy="580727"/>
          </a:xfrm>
          <a:custGeom>
            <a:avLst/>
            <a:gdLst>
              <a:gd name="connsiteX0" fmla="*/ 683581 w 698103"/>
              <a:gd name="connsiteY0" fmla="*/ 577082 h 590276"/>
              <a:gd name="connsiteX1" fmla="*/ 683581 w 698103"/>
              <a:gd name="connsiteY1" fmla="*/ 514938 h 590276"/>
              <a:gd name="connsiteX2" fmla="*/ 532660 w 698103"/>
              <a:gd name="connsiteY2" fmla="*/ 34 h 590276"/>
              <a:gd name="connsiteX3" fmla="*/ 0 w 698103"/>
              <a:gd name="connsiteY3" fmla="*/ 541571 h 590276"/>
            </a:gdLst>
            <a:ahLst/>
            <a:cxnLst>
              <a:cxn ang="0">
                <a:pos x="connsiteX0" y="connsiteY0"/>
              </a:cxn>
              <a:cxn ang="0">
                <a:pos x="connsiteX1" y="connsiteY1"/>
              </a:cxn>
              <a:cxn ang="0">
                <a:pos x="connsiteX2" y="connsiteY2"/>
              </a:cxn>
              <a:cxn ang="0">
                <a:pos x="connsiteX3" y="connsiteY3"/>
              </a:cxn>
            </a:cxnLst>
            <a:rect l="l" t="t" r="r" b="b"/>
            <a:pathLst>
              <a:path w="698103" h="590276">
                <a:moveTo>
                  <a:pt x="683581" y="577082"/>
                </a:moveTo>
                <a:cubicBezTo>
                  <a:pt x="696158" y="594097"/>
                  <a:pt x="708735" y="611113"/>
                  <a:pt x="683581" y="514938"/>
                </a:cubicBezTo>
                <a:cubicBezTo>
                  <a:pt x="658427" y="418763"/>
                  <a:pt x="646590" y="-4405"/>
                  <a:pt x="532660" y="34"/>
                </a:cubicBezTo>
                <a:cubicBezTo>
                  <a:pt x="418730" y="4473"/>
                  <a:pt x="209365" y="273022"/>
                  <a:pt x="0" y="54157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p:cNvSpPr/>
          <p:nvPr/>
        </p:nvSpPr>
        <p:spPr>
          <a:xfrm rot="12595929">
            <a:off x="1905480" y="5291025"/>
            <a:ext cx="166234" cy="338324"/>
          </a:xfrm>
          <a:prstGeom prst="trapezoi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233996" y="4438835"/>
            <a:ext cx="1211992" cy="1308530"/>
          </a:xfrm>
          <a:custGeom>
            <a:avLst/>
            <a:gdLst>
              <a:gd name="connsiteX0" fmla="*/ 1198486 w 1211992"/>
              <a:gd name="connsiteY0" fmla="*/ 1260629 h 1308530"/>
              <a:gd name="connsiteX1" fmla="*/ 1171853 w 1211992"/>
              <a:gd name="connsiteY1" fmla="*/ 1189608 h 1308530"/>
              <a:gd name="connsiteX2" fmla="*/ 861134 w 1211992"/>
              <a:gd name="connsiteY2" fmla="*/ 230819 h 1308530"/>
              <a:gd name="connsiteX3" fmla="*/ 0 w 1211992"/>
              <a:gd name="connsiteY3" fmla="*/ 0 h 1308530"/>
            </a:gdLst>
            <a:ahLst/>
            <a:cxnLst>
              <a:cxn ang="0">
                <a:pos x="connsiteX0" y="connsiteY0"/>
              </a:cxn>
              <a:cxn ang="0">
                <a:pos x="connsiteX1" y="connsiteY1"/>
              </a:cxn>
              <a:cxn ang="0">
                <a:pos x="connsiteX2" y="connsiteY2"/>
              </a:cxn>
              <a:cxn ang="0">
                <a:pos x="connsiteX3" y="connsiteY3"/>
              </a:cxn>
            </a:cxnLst>
            <a:rect l="l" t="t" r="r" b="b"/>
            <a:pathLst>
              <a:path w="1211992" h="1308530">
                <a:moveTo>
                  <a:pt x="1198486" y="1260629"/>
                </a:moveTo>
                <a:cubicBezTo>
                  <a:pt x="1213282" y="1310936"/>
                  <a:pt x="1228078" y="1361243"/>
                  <a:pt x="1171853" y="1189608"/>
                </a:cubicBezTo>
                <a:cubicBezTo>
                  <a:pt x="1115628" y="1017973"/>
                  <a:pt x="1056443" y="429087"/>
                  <a:pt x="861134" y="230819"/>
                </a:cubicBezTo>
                <a:cubicBezTo>
                  <a:pt x="665825" y="32551"/>
                  <a:pt x="332912" y="16275"/>
                  <a:pt x="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251751" y="3728621"/>
            <a:ext cx="1109709" cy="719092"/>
          </a:xfrm>
          <a:custGeom>
            <a:avLst/>
            <a:gdLst>
              <a:gd name="connsiteX0" fmla="*/ 1109709 w 1109709"/>
              <a:gd name="connsiteY0" fmla="*/ 0 h 719092"/>
              <a:gd name="connsiteX1" fmla="*/ 532661 w 1109709"/>
              <a:gd name="connsiteY1" fmla="*/ 594804 h 719092"/>
              <a:gd name="connsiteX2" fmla="*/ 0 w 1109709"/>
              <a:gd name="connsiteY2" fmla="*/ 719092 h 719092"/>
            </a:gdLst>
            <a:ahLst/>
            <a:cxnLst>
              <a:cxn ang="0">
                <a:pos x="connsiteX0" y="connsiteY0"/>
              </a:cxn>
              <a:cxn ang="0">
                <a:pos x="connsiteX1" y="connsiteY1"/>
              </a:cxn>
              <a:cxn ang="0">
                <a:pos x="connsiteX2" y="connsiteY2"/>
              </a:cxn>
            </a:cxnLst>
            <a:rect l="l" t="t" r="r" b="b"/>
            <a:pathLst>
              <a:path w="1109709" h="719092">
                <a:moveTo>
                  <a:pt x="1109709" y="0"/>
                </a:moveTo>
                <a:cubicBezTo>
                  <a:pt x="913660" y="237477"/>
                  <a:pt x="717612" y="474955"/>
                  <a:pt x="532661" y="594804"/>
                </a:cubicBezTo>
                <a:cubicBezTo>
                  <a:pt x="347709" y="714653"/>
                  <a:pt x="173854" y="716872"/>
                  <a:pt x="0" y="719092"/>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269507" y="4421008"/>
            <a:ext cx="2405848" cy="603753"/>
          </a:xfrm>
          <a:custGeom>
            <a:avLst/>
            <a:gdLst>
              <a:gd name="connsiteX0" fmla="*/ 0 w 2405848"/>
              <a:gd name="connsiteY0" fmla="*/ 17827 h 603753"/>
              <a:gd name="connsiteX1" fmla="*/ 88776 w 2405848"/>
              <a:gd name="connsiteY1" fmla="*/ 8949 h 603753"/>
              <a:gd name="connsiteX2" fmla="*/ 1100831 w 2405848"/>
              <a:gd name="connsiteY2" fmla="*/ 17827 h 603753"/>
              <a:gd name="connsiteX3" fmla="*/ 1731145 w 2405848"/>
              <a:gd name="connsiteY3" fmla="*/ 213136 h 603753"/>
              <a:gd name="connsiteX4" fmla="*/ 2405848 w 2405848"/>
              <a:gd name="connsiteY4" fmla="*/ 603753 h 603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848" h="603753">
                <a:moveTo>
                  <a:pt x="0" y="17827"/>
                </a:moveTo>
                <a:lnTo>
                  <a:pt x="88776" y="8949"/>
                </a:lnTo>
                <a:cubicBezTo>
                  <a:pt x="272248" y="8949"/>
                  <a:pt x="827103" y="-16204"/>
                  <a:pt x="1100831" y="17827"/>
                </a:cubicBezTo>
                <a:cubicBezTo>
                  <a:pt x="1374559" y="51858"/>
                  <a:pt x="1513642" y="115482"/>
                  <a:pt x="1731145" y="213136"/>
                </a:cubicBezTo>
                <a:cubicBezTo>
                  <a:pt x="1948648" y="310790"/>
                  <a:pt x="2177248" y="457271"/>
                  <a:pt x="2405848" y="60375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8093" y="3719744"/>
            <a:ext cx="674703" cy="699399"/>
          </a:xfrm>
          <a:custGeom>
            <a:avLst/>
            <a:gdLst>
              <a:gd name="connsiteX0" fmla="*/ 0 w 674703"/>
              <a:gd name="connsiteY0" fmla="*/ 0 h 699399"/>
              <a:gd name="connsiteX1" fmla="*/ 186431 w 674703"/>
              <a:gd name="connsiteY1" fmla="*/ 443883 h 699399"/>
              <a:gd name="connsiteX2" fmla="*/ 452761 w 674703"/>
              <a:gd name="connsiteY2" fmla="*/ 683580 h 699399"/>
              <a:gd name="connsiteX3" fmla="*/ 674703 w 674703"/>
              <a:gd name="connsiteY3" fmla="*/ 656947 h 699399"/>
            </a:gdLst>
            <a:ahLst/>
            <a:cxnLst>
              <a:cxn ang="0">
                <a:pos x="connsiteX0" y="connsiteY0"/>
              </a:cxn>
              <a:cxn ang="0">
                <a:pos x="connsiteX1" y="connsiteY1"/>
              </a:cxn>
              <a:cxn ang="0">
                <a:pos x="connsiteX2" y="connsiteY2"/>
              </a:cxn>
              <a:cxn ang="0">
                <a:pos x="connsiteX3" y="connsiteY3"/>
              </a:cxn>
            </a:cxnLst>
            <a:rect l="l" t="t" r="r" b="b"/>
            <a:pathLst>
              <a:path w="674703" h="699399">
                <a:moveTo>
                  <a:pt x="0" y="0"/>
                </a:moveTo>
                <a:cubicBezTo>
                  <a:pt x="55485" y="164976"/>
                  <a:pt x="110971" y="329953"/>
                  <a:pt x="186431" y="443883"/>
                </a:cubicBezTo>
                <a:cubicBezTo>
                  <a:pt x="261891" y="557813"/>
                  <a:pt x="371382" y="648069"/>
                  <a:pt x="452761" y="683580"/>
                </a:cubicBezTo>
                <a:cubicBezTo>
                  <a:pt x="534140" y="719091"/>
                  <a:pt x="604421" y="688019"/>
                  <a:pt x="674703" y="65694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574524" y="4412202"/>
            <a:ext cx="2393000" cy="1520466"/>
          </a:xfrm>
          <a:custGeom>
            <a:avLst/>
            <a:gdLst>
              <a:gd name="connsiteX0" fmla="*/ 461639 w 2393000"/>
              <a:gd name="connsiteY0" fmla="*/ 0 h 1520466"/>
              <a:gd name="connsiteX1" fmla="*/ 88777 w 2393000"/>
              <a:gd name="connsiteY1" fmla="*/ 230819 h 1520466"/>
              <a:gd name="connsiteX2" fmla="*/ 0 w 2393000"/>
              <a:gd name="connsiteY2" fmla="*/ 514905 h 1520466"/>
              <a:gd name="connsiteX3" fmla="*/ 35511 w 2393000"/>
              <a:gd name="connsiteY3" fmla="*/ 843379 h 1520466"/>
              <a:gd name="connsiteX4" fmla="*/ 195309 w 2393000"/>
              <a:gd name="connsiteY4" fmla="*/ 1171852 h 1520466"/>
              <a:gd name="connsiteX5" fmla="*/ 612559 w 2393000"/>
              <a:gd name="connsiteY5" fmla="*/ 1447060 h 1520466"/>
              <a:gd name="connsiteX6" fmla="*/ 1118587 w 2393000"/>
              <a:gd name="connsiteY6" fmla="*/ 1518081 h 1520466"/>
              <a:gd name="connsiteX7" fmla="*/ 1961965 w 2393000"/>
              <a:gd name="connsiteY7" fmla="*/ 1464815 h 1520466"/>
              <a:gd name="connsiteX8" fmla="*/ 2379216 w 2393000"/>
              <a:gd name="connsiteY8" fmla="*/ 1118586 h 1520466"/>
              <a:gd name="connsiteX9" fmla="*/ 2254928 w 2393000"/>
              <a:gd name="connsiteY9" fmla="*/ 585926 h 1520466"/>
              <a:gd name="connsiteX10" fmla="*/ 1882066 w 2393000"/>
              <a:gd name="connsiteY10" fmla="*/ 585926 h 152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3000" h="1520466">
                <a:moveTo>
                  <a:pt x="461639" y="0"/>
                </a:moveTo>
                <a:cubicBezTo>
                  <a:pt x="313678" y="72501"/>
                  <a:pt x="165717" y="145002"/>
                  <a:pt x="88777" y="230819"/>
                </a:cubicBezTo>
                <a:cubicBezTo>
                  <a:pt x="11837" y="316636"/>
                  <a:pt x="8878" y="412812"/>
                  <a:pt x="0" y="514905"/>
                </a:cubicBezTo>
                <a:cubicBezTo>
                  <a:pt x="-8878" y="616998"/>
                  <a:pt x="2959" y="733888"/>
                  <a:pt x="35511" y="843379"/>
                </a:cubicBezTo>
                <a:cubicBezTo>
                  <a:pt x="68063" y="952870"/>
                  <a:pt x="99135" y="1071239"/>
                  <a:pt x="195309" y="1171852"/>
                </a:cubicBezTo>
                <a:cubicBezTo>
                  <a:pt x="291483" y="1272465"/>
                  <a:pt x="458679" y="1389355"/>
                  <a:pt x="612559" y="1447060"/>
                </a:cubicBezTo>
                <a:cubicBezTo>
                  <a:pt x="766439" y="1504765"/>
                  <a:pt x="893686" y="1515122"/>
                  <a:pt x="1118587" y="1518081"/>
                </a:cubicBezTo>
                <a:cubicBezTo>
                  <a:pt x="1343488" y="1521040"/>
                  <a:pt x="1751860" y="1531398"/>
                  <a:pt x="1961965" y="1464815"/>
                </a:cubicBezTo>
                <a:cubicBezTo>
                  <a:pt x="2172070" y="1398232"/>
                  <a:pt x="2330389" y="1265067"/>
                  <a:pt x="2379216" y="1118586"/>
                </a:cubicBezTo>
                <a:cubicBezTo>
                  <a:pt x="2428043" y="972105"/>
                  <a:pt x="2337786" y="674703"/>
                  <a:pt x="2254928" y="585926"/>
                </a:cubicBezTo>
                <a:cubicBezTo>
                  <a:pt x="2172070" y="497149"/>
                  <a:pt x="2027068" y="541537"/>
                  <a:pt x="1882066" y="58592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855720" y="1367081"/>
            <a:ext cx="1917799" cy="2133600"/>
            <a:chOff x="3855720" y="1367081"/>
            <a:chExt cx="1917799" cy="2133600"/>
          </a:xfrm>
        </p:grpSpPr>
        <p:sp>
          <p:nvSpPr>
            <p:cNvPr id="28" name="Oval 27"/>
            <p:cNvSpPr/>
            <p:nvPr/>
          </p:nvSpPr>
          <p:spPr>
            <a:xfrm>
              <a:off x="3855720" y="1367081"/>
              <a:ext cx="1917799" cy="2133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59572" y="2145263"/>
              <a:ext cx="350876" cy="4190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93726" y="2145263"/>
              <a:ext cx="350876" cy="419099"/>
            </a:xfrm>
            <a:prstGeom prst="ellipse">
              <a:avLst/>
            </a:prstGeom>
            <a:solidFill>
              <a:schemeClr val="bg2">
                <a:lumMod val="5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11"/>
          <p:cNvSpPr/>
          <p:nvPr/>
        </p:nvSpPr>
        <p:spPr>
          <a:xfrm>
            <a:off x="6069902" y="2104008"/>
            <a:ext cx="410797" cy="1988598"/>
          </a:xfrm>
          <a:custGeom>
            <a:avLst/>
            <a:gdLst>
              <a:gd name="connsiteX0" fmla="*/ 410797 w 410797"/>
              <a:gd name="connsiteY0" fmla="*/ 0 h 1988598"/>
              <a:gd name="connsiteX1" fmla="*/ 20180 w 410797"/>
              <a:gd name="connsiteY1" fmla="*/ 1384916 h 1988598"/>
              <a:gd name="connsiteX2" fmla="*/ 91201 w 410797"/>
              <a:gd name="connsiteY2" fmla="*/ 1988598 h 1988598"/>
            </a:gdLst>
            <a:ahLst/>
            <a:cxnLst>
              <a:cxn ang="0">
                <a:pos x="connsiteX0" y="connsiteY0"/>
              </a:cxn>
              <a:cxn ang="0">
                <a:pos x="connsiteX1" y="connsiteY1"/>
              </a:cxn>
              <a:cxn ang="0">
                <a:pos x="connsiteX2" y="connsiteY2"/>
              </a:cxn>
            </a:cxnLst>
            <a:rect l="l" t="t" r="r" b="b"/>
            <a:pathLst>
              <a:path w="410797" h="1988598">
                <a:moveTo>
                  <a:pt x="410797" y="0"/>
                </a:moveTo>
                <a:cubicBezTo>
                  <a:pt x="242121" y="526741"/>
                  <a:pt x="73446" y="1053483"/>
                  <a:pt x="20180" y="1384916"/>
                </a:cubicBezTo>
                <a:cubicBezTo>
                  <a:pt x="-33086" y="1716349"/>
                  <a:pt x="29057" y="1852473"/>
                  <a:pt x="91201" y="198859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032986" y="621437"/>
            <a:ext cx="542198" cy="1580225"/>
          </a:xfrm>
          <a:custGeom>
            <a:avLst/>
            <a:gdLst>
              <a:gd name="connsiteX0" fmla="*/ 461639 w 542198"/>
              <a:gd name="connsiteY0" fmla="*/ 1580225 h 1580225"/>
              <a:gd name="connsiteX1" fmla="*/ 506028 w 542198"/>
              <a:gd name="connsiteY1" fmla="*/ 763480 h 1580225"/>
              <a:gd name="connsiteX2" fmla="*/ 0 w 542198"/>
              <a:gd name="connsiteY2" fmla="*/ 0 h 1580225"/>
            </a:gdLst>
            <a:ahLst/>
            <a:cxnLst>
              <a:cxn ang="0">
                <a:pos x="connsiteX0" y="connsiteY0"/>
              </a:cxn>
              <a:cxn ang="0">
                <a:pos x="connsiteX1" y="connsiteY1"/>
              </a:cxn>
              <a:cxn ang="0">
                <a:pos x="connsiteX2" y="connsiteY2"/>
              </a:cxn>
            </a:cxnLst>
            <a:rect l="l" t="t" r="r" b="b"/>
            <a:pathLst>
              <a:path w="542198" h="1580225">
                <a:moveTo>
                  <a:pt x="461639" y="1580225"/>
                </a:moveTo>
                <a:cubicBezTo>
                  <a:pt x="522303" y="1303538"/>
                  <a:pt x="582968" y="1026851"/>
                  <a:pt x="506028" y="763480"/>
                </a:cubicBezTo>
                <a:cubicBezTo>
                  <a:pt x="429088" y="500109"/>
                  <a:pt x="214544" y="250054"/>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050742" y="612559"/>
            <a:ext cx="1287262" cy="701336"/>
          </a:xfrm>
          <a:custGeom>
            <a:avLst/>
            <a:gdLst>
              <a:gd name="connsiteX0" fmla="*/ 1287262 w 1287262"/>
              <a:gd name="connsiteY0" fmla="*/ 701336 h 701336"/>
              <a:gd name="connsiteX1" fmla="*/ 363984 w 1287262"/>
              <a:gd name="connsiteY1" fmla="*/ 337352 h 701336"/>
              <a:gd name="connsiteX2" fmla="*/ 0 w 1287262"/>
              <a:gd name="connsiteY2" fmla="*/ 0 h 701336"/>
            </a:gdLst>
            <a:ahLst/>
            <a:cxnLst>
              <a:cxn ang="0">
                <a:pos x="connsiteX0" y="connsiteY0"/>
              </a:cxn>
              <a:cxn ang="0">
                <a:pos x="connsiteX1" y="connsiteY1"/>
              </a:cxn>
              <a:cxn ang="0">
                <a:pos x="connsiteX2" y="connsiteY2"/>
              </a:cxn>
            </a:cxnLst>
            <a:rect l="l" t="t" r="r" b="b"/>
            <a:pathLst>
              <a:path w="1287262" h="701336">
                <a:moveTo>
                  <a:pt x="1287262" y="701336"/>
                </a:moveTo>
                <a:cubicBezTo>
                  <a:pt x="932895" y="577788"/>
                  <a:pt x="578528" y="454241"/>
                  <a:pt x="363984" y="337352"/>
                </a:cubicBezTo>
                <a:cubicBezTo>
                  <a:pt x="149440" y="220463"/>
                  <a:pt x="74720" y="110231"/>
                  <a:pt x="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2467992" y="963227"/>
            <a:ext cx="107192" cy="11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707483" y="141302"/>
            <a:ext cx="2530342" cy="2042605"/>
          </a:xfrm>
          <a:custGeom>
            <a:avLst/>
            <a:gdLst>
              <a:gd name="connsiteX0" fmla="*/ 603888 w 2530342"/>
              <a:gd name="connsiteY0" fmla="*/ 1021673 h 2042605"/>
              <a:gd name="connsiteX1" fmla="*/ 541744 w 2530342"/>
              <a:gd name="connsiteY1" fmla="*/ 1021673 h 2042605"/>
              <a:gd name="connsiteX2" fmla="*/ 206 w 2530342"/>
              <a:gd name="connsiteY2" fmla="*/ 595545 h 2042605"/>
              <a:gd name="connsiteX3" fmla="*/ 497356 w 2530342"/>
              <a:gd name="connsiteY3" fmla="*/ 36251 h 2042605"/>
              <a:gd name="connsiteX4" fmla="*/ 1873395 w 2530342"/>
              <a:gd name="connsiteY4" fmla="*/ 116150 h 2042605"/>
              <a:gd name="connsiteX5" fmla="*/ 2255134 w 2530342"/>
              <a:gd name="connsiteY5" fmla="*/ 613300 h 2042605"/>
              <a:gd name="connsiteX6" fmla="*/ 2326156 w 2530342"/>
              <a:gd name="connsiteY6" fmla="*/ 1447801 h 2042605"/>
              <a:gd name="connsiteX7" fmla="*/ 2530342 w 2530342"/>
              <a:gd name="connsiteY7" fmla="*/ 2042605 h 2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342" h="2042605">
                <a:moveTo>
                  <a:pt x="603888" y="1021673"/>
                </a:moveTo>
                <a:cubicBezTo>
                  <a:pt x="623123" y="1057183"/>
                  <a:pt x="642358" y="1092694"/>
                  <a:pt x="541744" y="1021673"/>
                </a:cubicBezTo>
                <a:cubicBezTo>
                  <a:pt x="441130" y="950652"/>
                  <a:pt x="7604" y="759782"/>
                  <a:pt x="206" y="595545"/>
                </a:cubicBezTo>
                <a:cubicBezTo>
                  <a:pt x="-7192" y="431308"/>
                  <a:pt x="185158" y="116150"/>
                  <a:pt x="497356" y="36251"/>
                </a:cubicBezTo>
                <a:cubicBezTo>
                  <a:pt x="809554" y="-43648"/>
                  <a:pt x="1580432" y="19975"/>
                  <a:pt x="1873395" y="116150"/>
                </a:cubicBezTo>
                <a:cubicBezTo>
                  <a:pt x="2166358" y="212325"/>
                  <a:pt x="2179674" y="391358"/>
                  <a:pt x="2255134" y="613300"/>
                </a:cubicBezTo>
                <a:cubicBezTo>
                  <a:pt x="2330594" y="835242"/>
                  <a:pt x="2280288" y="1209584"/>
                  <a:pt x="2326156" y="1447801"/>
                </a:cubicBezTo>
                <a:cubicBezTo>
                  <a:pt x="2372024" y="1686018"/>
                  <a:pt x="2451183" y="1864311"/>
                  <a:pt x="2530342" y="204260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566181" y="2130641"/>
            <a:ext cx="1947504" cy="1997013"/>
          </a:xfrm>
          <a:custGeom>
            <a:avLst/>
            <a:gdLst>
              <a:gd name="connsiteX0" fmla="*/ 3295 w 1947504"/>
              <a:gd name="connsiteY0" fmla="*/ 0 h 1997013"/>
              <a:gd name="connsiteX1" fmla="*/ 92071 w 1947504"/>
              <a:gd name="connsiteY1" fmla="*/ 1171852 h 1997013"/>
              <a:gd name="connsiteX2" fmla="*/ 615854 w 1947504"/>
              <a:gd name="connsiteY2" fmla="*/ 1961965 h 1997013"/>
              <a:gd name="connsiteX3" fmla="*/ 1947504 w 1947504"/>
              <a:gd name="connsiteY3" fmla="*/ 1784411 h 1997013"/>
            </a:gdLst>
            <a:ahLst/>
            <a:cxnLst>
              <a:cxn ang="0">
                <a:pos x="connsiteX0" y="connsiteY0"/>
              </a:cxn>
              <a:cxn ang="0">
                <a:pos x="connsiteX1" y="connsiteY1"/>
              </a:cxn>
              <a:cxn ang="0">
                <a:pos x="connsiteX2" y="connsiteY2"/>
              </a:cxn>
              <a:cxn ang="0">
                <a:pos x="connsiteX3" y="connsiteY3"/>
              </a:cxn>
            </a:cxnLst>
            <a:rect l="l" t="t" r="r" b="b"/>
            <a:pathLst>
              <a:path w="1947504" h="1997013">
                <a:moveTo>
                  <a:pt x="3295" y="0"/>
                </a:moveTo>
                <a:cubicBezTo>
                  <a:pt x="-3364" y="422429"/>
                  <a:pt x="-10022" y="844858"/>
                  <a:pt x="92071" y="1171852"/>
                </a:cubicBezTo>
                <a:cubicBezTo>
                  <a:pt x="194164" y="1498846"/>
                  <a:pt x="306615" y="1859872"/>
                  <a:pt x="615854" y="1961965"/>
                </a:cubicBezTo>
                <a:cubicBezTo>
                  <a:pt x="925093" y="2064058"/>
                  <a:pt x="1436298" y="1924234"/>
                  <a:pt x="1947504" y="1784411"/>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613864" y="2139518"/>
            <a:ext cx="1331651" cy="791428"/>
          </a:xfrm>
          <a:custGeom>
            <a:avLst/>
            <a:gdLst>
              <a:gd name="connsiteX0" fmla="*/ 0 w 1331651"/>
              <a:gd name="connsiteY0" fmla="*/ 0 h 791428"/>
              <a:gd name="connsiteX1" fmla="*/ 488272 w 1331651"/>
              <a:gd name="connsiteY1" fmla="*/ 736847 h 791428"/>
              <a:gd name="connsiteX2" fmla="*/ 1331651 w 1331651"/>
              <a:gd name="connsiteY2" fmla="*/ 736847 h 791428"/>
            </a:gdLst>
            <a:ahLst/>
            <a:cxnLst>
              <a:cxn ang="0">
                <a:pos x="connsiteX0" y="connsiteY0"/>
              </a:cxn>
              <a:cxn ang="0">
                <a:pos x="connsiteX1" y="connsiteY1"/>
              </a:cxn>
              <a:cxn ang="0">
                <a:pos x="connsiteX2" y="connsiteY2"/>
              </a:cxn>
            </a:cxnLst>
            <a:rect l="l" t="t" r="r" b="b"/>
            <a:pathLst>
              <a:path w="1331651" h="791428">
                <a:moveTo>
                  <a:pt x="0" y="0"/>
                </a:moveTo>
                <a:cubicBezTo>
                  <a:pt x="133165" y="307019"/>
                  <a:pt x="266330" y="614039"/>
                  <a:pt x="488272" y="736847"/>
                </a:cubicBezTo>
                <a:cubicBezTo>
                  <a:pt x="710214" y="859655"/>
                  <a:pt x="1331651" y="736847"/>
                  <a:pt x="1331651" y="73684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8195256" y="3901282"/>
            <a:ext cx="72076" cy="2064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rapezoid 19"/>
          <p:cNvSpPr/>
          <p:nvPr/>
        </p:nvSpPr>
        <p:spPr>
          <a:xfrm rot="16200000">
            <a:off x="1150957" y="4279221"/>
            <a:ext cx="166077" cy="319227"/>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913172">
            <a:off x="1968427" y="451459"/>
            <a:ext cx="164629" cy="279871"/>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553592" y="958788"/>
            <a:ext cx="1775534" cy="1241278"/>
            <a:chOff x="1553592" y="958788"/>
            <a:chExt cx="1775534" cy="1241278"/>
          </a:xfrm>
        </p:grpSpPr>
        <p:sp>
          <p:nvSpPr>
            <p:cNvPr id="25" name="Trapezoid 24"/>
            <p:cNvSpPr/>
            <p:nvPr/>
          </p:nvSpPr>
          <p:spPr>
            <a:xfrm rot="18148997">
              <a:off x="1838064" y="1002880"/>
              <a:ext cx="172532" cy="247979"/>
            </a:xfrm>
            <a:prstGeom prst="trapezoi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553592" y="958788"/>
              <a:ext cx="798991" cy="1241278"/>
            </a:xfrm>
            <a:custGeom>
              <a:avLst/>
              <a:gdLst>
                <a:gd name="connsiteX0" fmla="*/ 798991 w 798991"/>
                <a:gd name="connsiteY0" fmla="*/ 1225119 h 1241278"/>
                <a:gd name="connsiteX1" fmla="*/ 763480 w 798991"/>
                <a:gd name="connsiteY1" fmla="*/ 1162975 h 1241278"/>
                <a:gd name="connsiteX2" fmla="*/ 719091 w 798991"/>
                <a:gd name="connsiteY2" fmla="*/ 612560 h 1241278"/>
                <a:gd name="connsiteX3" fmla="*/ 470517 w 798991"/>
                <a:gd name="connsiteY3" fmla="*/ 239697 h 1241278"/>
                <a:gd name="connsiteX4" fmla="*/ 0 w 798991"/>
                <a:gd name="connsiteY4" fmla="*/ 0 h 124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991" h="1241278">
                  <a:moveTo>
                    <a:pt x="798991" y="1225119"/>
                  </a:moveTo>
                  <a:cubicBezTo>
                    <a:pt x="787894" y="1245093"/>
                    <a:pt x="776797" y="1265068"/>
                    <a:pt x="763480" y="1162975"/>
                  </a:cubicBezTo>
                  <a:cubicBezTo>
                    <a:pt x="750163" y="1060882"/>
                    <a:pt x="767918" y="766440"/>
                    <a:pt x="719091" y="612560"/>
                  </a:cubicBezTo>
                  <a:cubicBezTo>
                    <a:pt x="670264" y="458680"/>
                    <a:pt x="590365" y="341790"/>
                    <a:pt x="470517" y="239697"/>
                  </a:cubicBezTo>
                  <a:cubicBezTo>
                    <a:pt x="350669" y="137604"/>
                    <a:pt x="175334" y="68802"/>
                    <a:pt x="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015231" y="1127464"/>
              <a:ext cx="1313895" cy="221972"/>
            </a:xfrm>
            <a:custGeom>
              <a:avLst/>
              <a:gdLst>
                <a:gd name="connsiteX0" fmla="*/ 1313895 w 1313895"/>
                <a:gd name="connsiteY0" fmla="*/ 124287 h 221972"/>
                <a:gd name="connsiteX1" fmla="*/ 656948 w 1313895"/>
                <a:gd name="connsiteY1" fmla="*/ 221942 h 221972"/>
                <a:gd name="connsiteX2" fmla="*/ 266330 w 1313895"/>
                <a:gd name="connsiteY2" fmla="*/ 133165 h 221972"/>
                <a:gd name="connsiteX3" fmla="*/ 0 w 1313895"/>
                <a:gd name="connsiteY3" fmla="*/ 0 h 221972"/>
              </a:gdLst>
              <a:ahLst/>
              <a:cxnLst>
                <a:cxn ang="0">
                  <a:pos x="connsiteX0" y="connsiteY0"/>
                </a:cxn>
                <a:cxn ang="0">
                  <a:pos x="connsiteX1" y="connsiteY1"/>
                </a:cxn>
                <a:cxn ang="0">
                  <a:pos x="connsiteX2" y="connsiteY2"/>
                </a:cxn>
                <a:cxn ang="0">
                  <a:pos x="connsiteX3" y="connsiteY3"/>
                </a:cxn>
              </a:cxnLst>
              <a:rect l="l" t="t" r="r" b="b"/>
              <a:pathLst>
                <a:path w="1313895" h="221972">
                  <a:moveTo>
                    <a:pt x="1313895" y="124287"/>
                  </a:moveTo>
                  <a:cubicBezTo>
                    <a:pt x="1072718" y="172374"/>
                    <a:pt x="831542" y="220462"/>
                    <a:pt x="656948" y="221942"/>
                  </a:cubicBezTo>
                  <a:cubicBezTo>
                    <a:pt x="482354" y="223422"/>
                    <a:pt x="375821" y="170155"/>
                    <a:pt x="266330" y="133165"/>
                  </a:cubicBezTo>
                  <a:cubicBezTo>
                    <a:pt x="156839" y="96175"/>
                    <a:pt x="78419" y="48087"/>
                    <a:pt x="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p:nvSpPr>
        <p:spPr>
          <a:xfrm>
            <a:off x="2032986" y="3710866"/>
            <a:ext cx="451963" cy="1625435"/>
          </a:xfrm>
          <a:custGeom>
            <a:avLst/>
            <a:gdLst>
              <a:gd name="connsiteX0" fmla="*/ 479395 w 505229"/>
              <a:gd name="connsiteY0" fmla="*/ 0 h 1597981"/>
              <a:gd name="connsiteX1" fmla="*/ 488272 w 505229"/>
              <a:gd name="connsiteY1" fmla="*/ 470517 h 1597981"/>
              <a:gd name="connsiteX2" fmla="*/ 284086 w 505229"/>
              <a:gd name="connsiteY2" fmla="*/ 1065320 h 1597981"/>
              <a:gd name="connsiteX3" fmla="*/ 0 w 505229"/>
              <a:gd name="connsiteY3" fmla="*/ 1597981 h 1597981"/>
            </a:gdLst>
            <a:ahLst/>
            <a:cxnLst>
              <a:cxn ang="0">
                <a:pos x="connsiteX0" y="connsiteY0"/>
              </a:cxn>
              <a:cxn ang="0">
                <a:pos x="connsiteX1" y="connsiteY1"/>
              </a:cxn>
              <a:cxn ang="0">
                <a:pos x="connsiteX2" y="connsiteY2"/>
              </a:cxn>
              <a:cxn ang="0">
                <a:pos x="connsiteX3" y="connsiteY3"/>
              </a:cxn>
            </a:cxnLst>
            <a:rect l="l" t="t" r="r" b="b"/>
            <a:pathLst>
              <a:path w="505229" h="1597981">
                <a:moveTo>
                  <a:pt x="479395" y="0"/>
                </a:moveTo>
                <a:cubicBezTo>
                  <a:pt x="500109" y="146482"/>
                  <a:pt x="520823" y="292964"/>
                  <a:pt x="488272" y="470517"/>
                </a:cubicBezTo>
                <a:cubicBezTo>
                  <a:pt x="455721" y="648070"/>
                  <a:pt x="365465" y="877409"/>
                  <a:pt x="284086" y="1065320"/>
                </a:cubicBezTo>
                <a:cubicBezTo>
                  <a:pt x="202707" y="1253231"/>
                  <a:pt x="101353" y="1425606"/>
                  <a:pt x="0" y="159798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575184" y="6037998"/>
            <a:ext cx="428387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Connecting Receptacle Grounding Terminal to Box: NEC 250.146(A)</a:t>
            </a:r>
            <a:endParaRPr lang="en-US" dirty="0">
              <a:latin typeface="Times New Roman" panose="02020603050405020304" pitchFamily="18" charset="0"/>
              <a:cs typeface="Times New Roman" panose="02020603050405020304" pitchFamily="18" charset="0"/>
            </a:endParaRPr>
          </a:p>
        </p:txBody>
      </p:sp>
      <p:sp>
        <p:nvSpPr>
          <p:cNvPr id="79" name="Trapezoid 78"/>
          <p:cNvSpPr/>
          <p:nvPr/>
        </p:nvSpPr>
        <p:spPr>
          <a:xfrm rot="2960410">
            <a:off x="3019738" y="4182305"/>
            <a:ext cx="188594" cy="323176"/>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2414726" y="1413961"/>
            <a:ext cx="1784412" cy="1036276"/>
          </a:xfrm>
          <a:custGeom>
            <a:avLst/>
            <a:gdLst>
              <a:gd name="connsiteX0" fmla="*/ 0 w 1784412"/>
              <a:gd name="connsiteY0" fmla="*/ 769946 h 1036276"/>
              <a:gd name="connsiteX1" fmla="*/ 79899 w 1784412"/>
              <a:gd name="connsiteY1" fmla="*/ 192897 h 1036276"/>
              <a:gd name="connsiteX2" fmla="*/ 319596 w 1784412"/>
              <a:gd name="connsiteY2" fmla="*/ 6466 h 1036276"/>
              <a:gd name="connsiteX3" fmla="*/ 727969 w 1784412"/>
              <a:gd name="connsiteY3" fmla="*/ 77488 h 1036276"/>
              <a:gd name="connsiteX4" fmla="*/ 1065321 w 1784412"/>
              <a:gd name="connsiteY4" fmla="*/ 405961 h 1036276"/>
              <a:gd name="connsiteX5" fmla="*/ 1296140 w 1784412"/>
              <a:gd name="connsiteY5" fmla="*/ 858722 h 1036276"/>
              <a:gd name="connsiteX6" fmla="*/ 1784412 w 1784412"/>
              <a:gd name="connsiteY6" fmla="*/ 1036276 h 103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4412" h="1036276">
                <a:moveTo>
                  <a:pt x="0" y="769946"/>
                </a:moveTo>
                <a:cubicBezTo>
                  <a:pt x="13316" y="545045"/>
                  <a:pt x="26633" y="320144"/>
                  <a:pt x="79899" y="192897"/>
                </a:cubicBezTo>
                <a:cubicBezTo>
                  <a:pt x="133165" y="65650"/>
                  <a:pt x="211584" y="25701"/>
                  <a:pt x="319596" y="6466"/>
                </a:cubicBezTo>
                <a:cubicBezTo>
                  <a:pt x="427608" y="-12769"/>
                  <a:pt x="603682" y="10906"/>
                  <a:pt x="727969" y="77488"/>
                </a:cubicBezTo>
                <a:cubicBezTo>
                  <a:pt x="852256" y="144070"/>
                  <a:pt x="970626" y="275755"/>
                  <a:pt x="1065321" y="405961"/>
                </a:cubicBezTo>
                <a:cubicBezTo>
                  <a:pt x="1160016" y="536167"/>
                  <a:pt x="1176292" y="753670"/>
                  <a:pt x="1296140" y="858722"/>
                </a:cubicBezTo>
                <a:cubicBezTo>
                  <a:pt x="1415988" y="963774"/>
                  <a:pt x="1600200" y="1000025"/>
                  <a:pt x="1784412" y="1036276"/>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2095733" y="4952926"/>
            <a:ext cx="1714268" cy="383375"/>
          </a:xfrm>
          <a:custGeom>
            <a:avLst/>
            <a:gdLst>
              <a:gd name="connsiteX0" fmla="*/ 0 w 1684867"/>
              <a:gd name="connsiteY0" fmla="*/ 355674 h 372607"/>
              <a:gd name="connsiteX1" fmla="*/ 372534 w 1684867"/>
              <a:gd name="connsiteY1" fmla="*/ 76274 h 372607"/>
              <a:gd name="connsiteX2" fmla="*/ 702734 w 1684867"/>
              <a:gd name="connsiteY2" fmla="*/ 74 h 372607"/>
              <a:gd name="connsiteX3" fmla="*/ 1041400 w 1684867"/>
              <a:gd name="connsiteY3" fmla="*/ 84741 h 372607"/>
              <a:gd name="connsiteX4" fmla="*/ 1346200 w 1684867"/>
              <a:gd name="connsiteY4" fmla="*/ 313341 h 372607"/>
              <a:gd name="connsiteX5" fmla="*/ 1684867 w 1684867"/>
              <a:gd name="connsiteY5" fmla="*/ 372607 h 3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867" h="372607">
                <a:moveTo>
                  <a:pt x="0" y="355674"/>
                </a:moveTo>
                <a:cubicBezTo>
                  <a:pt x="127706" y="245607"/>
                  <a:pt x="255412" y="135541"/>
                  <a:pt x="372534" y="76274"/>
                </a:cubicBezTo>
                <a:cubicBezTo>
                  <a:pt x="489656" y="17007"/>
                  <a:pt x="591256" y="-1337"/>
                  <a:pt x="702734" y="74"/>
                </a:cubicBezTo>
                <a:cubicBezTo>
                  <a:pt x="814212" y="1485"/>
                  <a:pt x="934156" y="32530"/>
                  <a:pt x="1041400" y="84741"/>
                </a:cubicBezTo>
                <a:cubicBezTo>
                  <a:pt x="1148644" y="136952"/>
                  <a:pt x="1238956" y="265363"/>
                  <a:pt x="1346200" y="313341"/>
                </a:cubicBezTo>
                <a:cubicBezTo>
                  <a:pt x="1453444" y="361319"/>
                  <a:pt x="1569155" y="366963"/>
                  <a:pt x="1684867" y="37260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6612859" y="4998522"/>
            <a:ext cx="2235296"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x 1¼” </a:t>
            </a:r>
            <a:r>
              <a:rPr lang="en-US" dirty="0" smtClean="0">
                <a:latin typeface="Times New Roman" panose="02020603050405020304" pitchFamily="18" charset="0"/>
                <a:cs typeface="Times New Roman" panose="02020603050405020304" pitchFamily="18" charset="0"/>
              </a:rPr>
              <a:t>Square Box: Device mounts to cover plate !</a:t>
            </a:r>
            <a:endParaRPr lang="en-US" dirty="0">
              <a:latin typeface="Times New Roman" panose="02020603050405020304" pitchFamily="18" charset="0"/>
              <a:cs typeface="Times New Roman" panose="02020603050405020304" pitchFamily="18" charset="0"/>
            </a:endParaRPr>
          </a:p>
        </p:txBody>
      </p:sp>
      <p:cxnSp>
        <p:nvCxnSpPr>
          <p:cNvPr id="84" name="Straight Arrow Connector 83"/>
          <p:cNvCxnSpPr/>
          <p:nvPr/>
        </p:nvCxnSpPr>
        <p:spPr>
          <a:xfrm flipH="1">
            <a:off x="3338006" y="5646342"/>
            <a:ext cx="331691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3329126" y="450371"/>
            <a:ext cx="1446672" cy="452361"/>
            <a:chOff x="3242718" y="157239"/>
            <a:chExt cx="1446672" cy="452361"/>
          </a:xfrm>
        </p:grpSpPr>
        <p:sp>
          <p:nvSpPr>
            <p:cNvPr id="88" name="TextBox 87"/>
            <p:cNvSpPr txBox="1"/>
            <p:nvPr/>
          </p:nvSpPr>
          <p:spPr>
            <a:xfrm>
              <a:off x="3603595" y="157239"/>
              <a:ext cx="1085795"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4” x 1¼”</a:t>
              </a:r>
              <a:endParaRPr lang="en-US" dirty="0">
                <a:latin typeface="Times New Roman" panose="02020603050405020304" pitchFamily="18" charset="0"/>
                <a:cs typeface="Times New Roman" panose="02020603050405020304" pitchFamily="18" charset="0"/>
              </a:endParaRPr>
            </a:p>
          </p:txBody>
        </p:sp>
        <p:cxnSp>
          <p:nvCxnSpPr>
            <p:cNvPr id="89" name="Straight Arrow Connector 88"/>
            <p:cNvCxnSpPr/>
            <p:nvPr/>
          </p:nvCxnSpPr>
          <p:spPr>
            <a:xfrm flipH="1">
              <a:off x="3242718" y="460477"/>
              <a:ext cx="443661" cy="1491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a:xfrm>
            <a:off x="7191354" y="666064"/>
            <a:ext cx="1770353"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x 2⅛” x </a:t>
            </a:r>
            <a:r>
              <a:rPr lang="en-US" dirty="0" smtClean="0">
                <a:latin typeface="Times New Roman" panose="02020603050405020304" pitchFamily="18" charset="0"/>
                <a:cs typeface="Times New Roman" panose="02020603050405020304" pitchFamily="18" charset="0"/>
              </a:rPr>
              <a:t>1⅞”  </a:t>
            </a:r>
          </a:p>
          <a:p>
            <a:r>
              <a:rPr lang="en-US" dirty="0" smtClean="0">
                <a:latin typeface="Times New Roman" panose="02020603050405020304" pitchFamily="18" charset="0"/>
                <a:cs typeface="Times New Roman" panose="02020603050405020304" pitchFamily="18" charset="0"/>
              </a:rPr>
              <a:t>Device </a:t>
            </a:r>
            <a:r>
              <a:rPr lang="en-US" dirty="0">
                <a:latin typeface="Times New Roman" panose="02020603050405020304" pitchFamily="18" charset="0"/>
                <a:cs typeface="Times New Roman" panose="02020603050405020304" pitchFamily="18" charset="0"/>
              </a:rPr>
              <a:t>Box</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cxnSp>
        <p:nvCxnSpPr>
          <p:cNvPr id="93" name="Straight Arrow Connector 92"/>
          <p:cNvCxnSpPr/>
          <p:nvPr/>
        </p:nvCxnSpPr>
        <p:spPr>
          <a:xfrm flipH="1">
            <a:off x="6934200" y="1313895"/>
            <a:ext cx="605733" cy="79011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8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6" grpId="0" animBg="1"/>
      <p:bldP spid="17" grpId="0" animBg="1"/>
      <p:bldP spid="18" grpId="0" animBg="1"/>
      <p:bldP spid="20" grpId="0" animBg="1"/>
      <p:bldP spid="21" grpId="0" animBg="1"/>
      <p:bldP spid="23" grpId="0" animBg="1"/>
      <p:bldP spid="79" grpId="0" animBg="1"/>
      <p:bldP spid="80" grpId="0" animBg="1"/>
      <p:bldP spid="81" grpId="0" animBg="1"/>
      <p:bldP spid="83" grpId="0"/>
      <p:bldP spid="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2501" y="762000"/>
            <a:ext cx="5281474" cy="3352800"/>
            <a:chOff x="1922501" y="762000"/>
            <a:chExt cx="5281474" cy="3352800"/>
          </a:xfrm>
        </p:grpSpPr>
        <p:grpSp>
          <p:nvGrpSpPr>
            <p:cNvPr id="3" name="Group 2"/>
            <p:cNvGrpSpPr/>
            <p:nvPr/>
          </p:nvGrpSpPr>
          <p:grpSpPr>
            <a:xfrm>
              <a:off x="1946175" y="2286000"/>
              <a:ext cx="5257800" cy="1828800"/>
              <a:chOff x="2097046" y="5105400"/>
              <a:chExt cx="3833426" cy="1066800"/>
            </a:xfrm>
          </p:grpSpPr>
          <p:sp>
            <p:nvSpPr>
              <p:cNvPr id="5" name="Oval 4"/>
              <p:cNvSpPr/>
              <p:nvPr/>
            </p:nvSpPr>
            <p:spPr>
              <a:xfrm rot="16200000">
                <a:off x="5432625" y="5424662"/>
                <a:ext cx="457200" cy="5384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rot="16200000">
                <a:off x="2944341" y="5292500"/>
                <a:ext cx="457199" cy="780190"/>
                <a:chOff x="3886200" y="3810000"/>
                <a:chExt cx="609600" cy="797926"/>
              </a:xfrm>
            </p:grpSpPr>
            <p:sp>
              <p:nvSpPr>
                <p:cNvPr id="15" name="Oval 14"/>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43400" y="3866002"/>
                  <a:ext cx="0" cy="741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2097046" y="5257800"/>
                <a:ext cx="23062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97046" y="6172200"/>
                <a:ext cx="35783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58498" y="5269115"/>
                <a:ext cx="0" cy="1961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75354" y="5911195"/>
                <a:ext cx="0" cy="24969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63036" y="5257800"/>
                <a:ext cx="0" cy="3104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63036" y="5796895"/>
                <a:ext cx="0" cy="37530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403324" y="5105400"/>
                <a:ext cx="168676"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24400" y="5269115"/>
                <a:ext cx="9340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922501" y="762000"/>
              <a:ext cx="502920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120 V circuit, duplex receptacle and a light controlled by a single pole switch</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68641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228600"/>
            <a:ext cx="8686800" cy="4583356"/>
            <a:chOff x="228600" y="228600"/>
            <a:chExt cx="8686800" cy="4583356"/>
          </a:xfrm>
        </p:grpSpPr>
        <p:sp>
          <p:nvSpPr>
            <p:cNvPr id="3" name="Oval 2"/>
            <p:cNvSpPr/>
            <p:nvPr/>
          </p:nvSpPr>
          <p:spPr>
            <a:xfrm>
              <a:off x="4343400" y="1664837"/>
              <a:ext cx="914400" cy="990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28600" y="228600"/>
              <a:ext cx="8686800" cy="4583356"/>
              <a:chOff x="228600" y="228600"/>
              <a:chExt cx="8686800" cy="4583356"/>
            </a:xfrm>
          </p:grpSpPr>
          <p:grpSp>
            <p:nvGrpSpPr>
              <p:cNvPr id="5" name="Group 4"/>
              <p:cNvGrpSpPr/>
              <p:nvPr/>
            </p:nvGrpSpPr>
            <p:grpSpPr>
              <a:xfrm>
                <a:off x="228600" y="228600"/>
                <a:ext cx="8686800" cy="4583356"/>
                <a:chOff x="228600" y="228600"/>
                <a:chExt cx="8686800" cy="4583356"/>
              </a:xfrm>
            </p:grpSpPr>
            <p:sp>
              <p:nvSpPr>
                <p:cNvPr id="13" name="Rectangle 12"/>
                <p:cNvSpPr/>
                <p:nvPr/>
              </p:nvSpPr>
              <p:spPr>
                <a:xfrm>
                  <a:off x="228600" y="228600"/>
                  <a:ext cx="86868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200" y="1311721"/>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886200" y="3879366"/>
                  <a:ext cx="609600" cy="932590"/>
                  <a:chOff x="3886200" y="3810000"/>
                  <a:chExt cx="609600" cy="797926"/>
                </a:xfrm>
              </p:grpSpPr>
              <p:sp>
                <p:nvSpPr>
                  <p:cNvPr id="17" name="Oval 16"/>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43400" y="3866002"/>
                    <a:ext cx="0" cy="741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 name="TextBox 5"/>
              <p:cNvSpPr txBox="1"/>
              <p:nvPr/>
            </p:nvSpPr>
            <p:spPr>
              <a:xfrm rot="16200000">
                <a:off x="8104257" y="2279375"/>
                <a:ext cx="53340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S</a:t>
                </a:r>
                <a:endParaRPr lang="en-US" sz="4000"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rot="16200000">
                <a:off x="8724900" y="2464937"/>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4057301" y="2450237"/>
                <a:ext cx="346023" cy="1447060"/>
              </a:xfrm>
              <a:custGeom>
                <a:avLst/>
                <a:gdLst>
                  <a:gd name="connsiteX0" fmla="*/ 132959 w 346023"/>
                  <a:gd name="connsiteY0" fmla="*/ 1447060 h 1447060"/>
                  <a:gd name="connsiteX1" fmla="*/ 8672 w 346023"/>
                  <a:gd name="connsiteY1" fmla="*/ 532660 h 1447060"/>
                  <a:gd name="connsiteX2" fmla="*/ 346023 w 346023"/>
                  <a:gd name="connsiteY2" fmla="*/ 0 h 1447060"/>
                </a:gdLst>
                <a:ahLst/>
                <a:cxnLst>
                  <a:cxn ang="0">
                    <a:pos x="connsiteX0" y="connsiteY0"/>
                  </a:cxn>
                  <a:cxn ang="0">
                    <a:pos x="connsiteX1" y="connsiteY1"/>
                  </a:cxn>
                  <a:cxn ang="0">
                    <a:pos x="connsiteX2" y="connsiteY2"/>
                  </a:cxn>
                </a:cxnLst>
                <a:rect l="l" t="t" r="r" b="b"/>
                <a:pathLst>
                  <a:path w="346023" h="1447060">
                    <a:moveTo>
                      <a:pt x="132959" y="1447060"/>
                    </a:moveTo>
                    <a:cubicBezTo>
                      <a:pt x="53060" y="1110448"/>
                      <a:pt x="-26839" y="773837"/>
                      <a:pt x="8672" y="532660"/>
                    </a:cubicBezTo>
                    <a:cubicBezTo>
                      <a:pt x="44183" y="291483"/>
                      <a:pt x="195103" y="145741"/>
                      <a:pt x="34602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273336" y="2139471"/>
                <a:ext cx="2929631" cy="532708"/>
              </a:xfrm>
              <a:custGeom>
                <a:avLst/>
                <a:gdLst>
                  <a:gd name="connsiteX0" fmla="*/ 0 w 2929631"/>
                  <a:gd name="connsiteY0" fmla="*/ 8925 h 532708"/>
                  <a:gd name="connsiteX1" fmla="*/ 1402672 w 2929631"/>
                  <a:gd name="connsiteY1" fmla="*/ 71069 h 532708"/>
                  <a:gd name="connsiteX2" fmla="*/ 2929631 w 2929631"/>
                  <a:gd name="connsiteY2" fmla="*/ 532708 h 532708"/>
                </a:gdLst>
                <a:ahLst/>
                <a:cxnLst>
                  <a:cxn ang="0">
                    <a:pos x="connsiteX0" y="connsiteY0"/>
                  </a:cxn>
                  <a:cxn ang="0">
                    <a:pos x="connsiteX1" y="connsiteY1"/>
                  </a:cxn>
                  <a:cxn ang="0">
                    <a:pos x="connsiteX2" y="connsiteY2"/>
                  </a:cxn>
                </a:cxnLst>
                <a:rect l="l" t="t" r="r" b="b"/>
                <a:pathLst>
                  <a:path w="2929631" h="532708">
                    <a:moveTo>
                      <a:pt x="0" y="8925"/>
                    </a:moveTo>
                    <a:cubicBezTo>
                      <a:pt x="457200" y="-3652"/>
                      <a:pt x="914400" y="-16228"/>
                      <a:pt x="1402672" y="71069"/>
                    </a:cubicBezTo>
                    <a:cubicBezTo>
                      <a:pt x="1890944" y="158366"/>
                      <a:pt x="2410287" y="345537"/>
                      <a:pt x="2929631" y="532708"/>
                    </a:cubicBezTo>
                  </a:path>
                </a:pathLst>
              </a:custGeom>
              <a:no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43400" y="1953829"/>
                <a:ext cx="103109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60 Watts</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616538" y="4006410"/>
                <a:ext cx="1250862"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1300 Watts</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800600" y="457200"/>
                <a:ext cx="3657600"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120 V circuit, duplex receptacle and a light controlled by a single pole switch. </a:t>
                </a:r>
                <a:endParaRPr lang="en-US" sz="1600" dirty="0">
                  <a:latin typeface="Times New Roman" panose="02020603050405020304" pitchFamily="18" charset="0"/>
                  <a:cs typeface="Times New Roman" panose="02020603050405020304" pitchFamily="18" charset="0"/>
                </a:endParaRPr>
              </a:p>
            </p:txBody>
          </p:sp>
        </p:grpSp>
      </p:grpSp>
      <p:sp>
        <p:nvSpPr>
          <p:cNvPr id="21" name="Freeform 20"/>
          <p:cNvSpPr/>
          <p:nvPr/>
        </p:nvSpPr>
        <p:spPr>
          <a:xfrm>
            <a:off x="1269507" y="496762"/>
            <a:ext cx="3568823" cy="1181118"/>
          </a:xfrm>
          <a:custGeom>
            <a:avLst/>
            <a:gdLst>
              <a:gd name="connsiteX0" fmla="*/ 0 w 3568823"/>
              <a:gd name="connsiteY0" fmla="*/ 834888 h 1181118"/>
              <a:gd name="connsiteX1" fmla="*/ 363984 w 3568823"/>
              <a:gd name="connsiteY1" fmla="*/ 275595 h 1181118"/>
              <a:gd name="connsiteX2" fmla="*/ 1731145 w 3568823"/>
              <a:gd name="connsiteY2" fmla="*/ 388 h 1181118"/>
              <a:gd name="connsiteX3" fmla="*/ 2734322 w 3568823"/>
              <a:gd name="connsiteY3" fmla="*/ 328861 h 1181118"/>
              <a:gd name="connsiteX4" fmla="*/ 3568823 w 3568823"/>
              <a:gd name="connsiteY4" fmla="*/ 1181118 h 118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823" h="1181118">
                <a:moveTo>
                  <a:pt x="0" y="834888"/>
                </a:moveTo>
                <a:cubicBezTo>
                  <a:pt x="37730" y="624783"/>
                  <a:pt x="75460" y="414678"/>
                  <a:pt x="363984" y="275595"/>
                </a:cubicBezTo>
                <a:cubicBezTo>
                  <a:pt x="652508" y="136512"/>
                  <a:pt x="1336089" y="-8490"/>
                  <a:pt x="1731145" y="388"/>
                </a:cubicBezTo>
                <a:cubicBezTo>
                  <a:pt x="2126201" y="9266"/>
                  <a:pt x="2428042" y="132073"/>
                  <a:pt x="2734322" y="328861"/>
                </a:cubicBezTo>
                <a:cubicBezTo>
                  <a:pt x="3040602" y="525649"/>
                  <a:pt x="3304712" y="853383"/>
                  <a:pt x="3568823" y="118111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097046" y="5105400"/>
            <a:ext cx="3833426" cy="1066800"/>
            <a:chOff x="2097046" y="5105400"/>
            <a:chExt cx="3833426" cy="1066800"/>
          </a:xfrm>
        </p:grpSpPr>
        <p:sp>
          <p:nvSpPr>
            <p:cNvPr id="23" name="Oval 22"/>
            <p:cNvSpPr/>
            <p:nvPr/>
          </p:nvSpPr>
          <p:spPr>
            <a:xfrm rot="16200000">
              <a:off x="5432625" y="5424662"/>
              <a:ext cx="457200" cy="5384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6200000">
              <a:off x="2944341" y="5292500"/>
              <a:ext cx="457199" cy="780190"/>
              <a:chOff x="3886200" y="3810000"/>
              <a:chExt cx="609600" cy="797926"/>
            </a:xfrm>
          </p:grpSpPr>
          <p:sp>
            <p:nvSpPr>
              <p:cNvPr id="33" name="Oval 32"/>
              <p:cNvSpPr/>
              <p:nvPr/>
            </p:nvSpPr>
            <p:spPr>
              <a:xfrm>
                <a:off x="3886200" y="3810000"/>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4038600" y="3845804"/>
                <a:ext cx="0" cy="7621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43400" y="3866002"/>
                <a:ext cx="0" cy="741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2097046" y="5257800"/>
              <a:ext cx="23062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097046" y="6172200"/>
              <a:ext cx="35783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58498" y="5269115"/>
              <a:ext cx="0" cy="1961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75354" y="5911195"/>
              <a:ext cx="0" cy="24969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63036" y="5257800"/>
              <a:ext cx="0" cy="3104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563036" y="5796895"/>
              <a:ext cx="0" cy="37530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403324" y="5105400"/>
              <a:ext cx="168676"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24400" y="5269115"/>
              <a:ext cx="9340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3037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1245" y="1066908"/>
            <a:ext cx="6934200" cy="4674924"/>
            <a:chOff x="228600" y="1039427"/>
            <a:chExt cx="6934200" cy="4674924"/>
          </a:xfrm>
        </p:grpSpPr>
        <p:sp>
          <p:nvSpPr>
            <p:cNvPr id="14" name="Rectangle 13"/>
            <p:cNvSpPr/>
            <p:nvPr/>
          </p:nvSpPr>
          <p:spPr>
            <a:xfrm>
              <a:off x="1846155" y="3733151"/>
              <a:ext cx="1247312"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611880" y="3901282"/>
              <a:ext cx="914400" cy="1600200"/>
              <a:chOff x="7656575" y="2177845"/>
              <a:chExt cx="914400" cy="1600200"/>
            </a:xfrm>
          </p:grpSpPr>
          <p:sp>
            <p:nvSpPr>
              <p:cNvPr id="30" name="Oval 29"/>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656575" y="2177845"/>
                <a:ext cx="914400" cy="1600200"/>
                <a:chOff x="7504175" y="2025445"/>
                <a:chExt cx="914400" cy="1600200"/>
              </a:xfrm>
            </p:grpSpPr>
            <p:grpSp>
              <p:nvGrpSpPr>
                <p:cNvPr id="32" name="Group 83"/>
                <p:cNvGrpSpPr/>
                <p:nvPr/>
              </p:nvGrpSpPr>
              <p:grpSpPr>
                <a:xfrm>
                  <a:off x="7626095" y="2851355"/>
                  <a:ext cx="670560" cy="567813"/>
                  <a:chOff x="1600200" y="2057400"/>
                  <a:chExt cx="838200" cy="838200"/>
                </a:xfrm>
                <a:noFill/>
              </p:grpSpPr>
              <p:sp>
                <p:nvSpPr>
                  <p:cNvPr id="52" name="Oval 51"/>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elay 54"/>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84"/>
                <p:cNvGrpSpPr/>
                <p:nvPr/>
              </p:nvGrpSpPr>
              <p:grpSpPr>
                <a:xfrm>
                  <a:off x="7626095" y="2231922"/>
                  <a:ext cx="670560" cy="567813"/>
                  <a:chOff x="1600200" y="2057400"/>
                  <a:chExt cx="838200" cy="838200"/>
                </a:xfrm>
                <a:noFill/>
              </p:grpSpPr>
              <p:sp>
                <p:nvSpPr>
                  <p:cNvPr id="48" name="Oval 47"/>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elay 50"/>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98"/>
                <p:cNvGrpSpPr/>
                <p:nvPr/>
              </p:nvGrpSpPr>
              <p:grpSpPr>
                <a:xfrm>
                  <a:off x="7748015" y="2025445"/>
                  <a:ext cx="426720" cy="206477"/>
                  <a:chOff x="3810000" y="1676400"/>
                  <a:chExt cx="533400" cy="381000"/>
                </a:xfrm>
                <a:noFill/>
              </p:grpSpPr>
              <p:sp>
                <p:nvSpPr>
                  <p:cNvPr id="45" name="Round Same Side Corner Rectangle 44"/>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04"/>
                <p:cNvGrpSpPr/>
                <p:nvPr/>
              </p:nvGrpSpPr>
              <p:grpSpPr>
                <a:xfrm rot="10800000">
                  <a:off x="7748015" y="3419168"/>
                  <a:ext cx="426720" cy="206477"/>
                  <a:chOff x="3810000" y="1676400"/>
                  <a:chExt cx="533400" cy="381000"/>
                </a:xfrm>
                <a:noFill/>
              </p:grpSpPr>
              <p:sp>
                <p:nvSpPr>
                  <p:cNvPr id="42" name="Round Same Side Corner Rectangle 41"/>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nip Same Side Corner Rectangle 39"/>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nip Same Side Corner Rectangle 40"/>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5943600" y="2111231"/>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8600" y="2348321"/>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492820" y="1143412"/>
              <a:ext cx="152400" cy="984362"/>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671369" y="3721314"/>
              <a:ext cx="727969" cy="1003177"/>
            </a:xfrm>
            <a:custGeom>
              <a:avLst/>
              <a:gdLst>
                <a:gd name="connsiteX0" fmla="*/ 727969 w 727969"/>
                <a:gd name="connsiteY0" fmla="*/ 0 h 1003177"/>
                <a:gd name="connsiteX1" fmla="*/ 541538 w 727969"/>
                <a:gd name="connsiteY1" fmla="*/ 506027 h 1003177"/>
                <a:gd name="connsiteX2" fmla="*/ 0 w 727969"/>
                <a:gd name="connsiteY2" fmla="*/ 1003177 h 1003177"/>
              </a:gdLst>
              <a:ahLst/>
              <a:cxnLst>
                <a:cxn ang="0">
                  <a:pos x="connsiteX0" y="connsiteY0"/>
                </a:cxn>
                <a:cxn ang="0">
                  <a:pos x="connsiteX1" y="connsiteY1"/>
                </a:cxn>
                <a:cxn ang="0">
                  <a:pos x="connsiteX2" y="connsiteY2"/>
                </a:cxn>
              </a:cxnLst>
              <a:rect l="l" t="t" r="r" b="b"/>
              <a:pathLst>
                <a:path w="727969" h="1003177">
                  <a:moveTo>
                    <a:pt x="727969" y="0"/>
                  </a:moveTo>
                  <a:cubicBezTo>
                    <a:pt x="695417" y="169415"/>
                    <a:pt x="662866" y="338831"/>
                    <a:pt x="541538" y="506027"/>
                  </a:cubicBezTo>
                  <a:cubicBezTo>
                    <a:pt x="420210" y="673223"/>
                    <a:pt x="210105" y="838200"/>
                    <a:pt x="0" y="1003177"/>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417266" y="3730192"/>
              <a:ext cx="168503" cy="790112"/>
            </a:xfrm>
            <a:custGeom>
              <a:avLst/>
              <a:gdLst>
                <a:gd name="connsiteX0" fmla="*/ 35338 w 168503"/>
                <a:gd name="connsiteY0" fmla="*/ 0 h 790112"/>
                <a:gd name="connsiteX1" fmla="*/ 8705 w 168503"/>
                <a:gd name="connsiteY1" fmla="*/ 426128 h 790112"/>
                <a:gd name="connsiteX2" fmla="*/ 168503 w 168503"/>
                <a:gd name="connsiteY2" fmla="*/ 790112 h 790112"/>
              </a:gdLst>
              <a:ahLst/>
              <a:cxnLst>
                <a:cxn ang="0">
                  <a:pos x="connsiteX0" y="connsiteY0"/>
                </a:cxn>
                <a:cxn ang="0">
                  <a:pos x="connsiteX1" y="connsiteY1"/>
                </a:cxn>
                <a:cxn ang="0">
                  <a:pos x="connsiteX2" y="connsiteY2"/>
                </a:cxn>
              </a:cxnLst>
              <a:rect l="l" t="t" r="r" b="b"/>
              <a:pathLst>
                <a:path w="168503" h="790112">
                  <a:moveTo>
                    <a:pt x="35338" y="0"/>
                  </a:moveTo>
                  <a:cubicBezTo>
                    <a:pt x="10924" y="147221"/>
                    <a:pt x="-13489" y="294443"/>
                    <a:pt x="8705" y="426128"/>
                  </a:cubicBezTo>
                  <a:cubicBezTo>
                    <a:pt x="30899" y="557813"/>
                    <a:pt x="99701" y="673962"/>
                    <a:pt x="168503" y="79011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514748" y="3721314"/>
              <a:ext cx="727969" cy="692458"/>
            </a:xfrm>
            <a:custGeom>
              <a:avLst/>
              <a:gdLst>
                <a:gd name="connsiteX0" fmla="*/ 0 w 727969"/>
                <a:gd name="connsiteY0" fmla="*/ 0 h 692458"/>
                <a:gd name="connsiteX1" fmla="*/ 275208 w 727969"/>
                <a:gd name="connsiteY1" fmla="*/ 514905 h 692458"/>
                <a:gd name="connsiteX2" fmla="*/ 727969 w 727969"/>
                <a:gd name="connsiteY2" fmla="*/ 692458 h 692458"/>
              </a:gdLst>
              <a:ahLst/>
              <a:cxnLst>
                <a:cxn ang="0">
                  <a:pos x="connsiteX0" y="connsiteY0"/>
                </a:cxn>
                <a:cxn ang="0">
                  <a:pos x="connsiteX1" y="connsiteY1"/>
                </a:cxn>
                <a:cxn ang="0">
                  <a:pos x="connsiteX2" y="connsiteY2"/>
                </a:cxn>
              </a:cxnLst>
              <a:rect l="l" t="t" r="r" b="b"/>
              <a:pathLst>
                <a:path w="727969" h="692458">
                  <a:moveTo>
                    <a:pt x="0" y="0"/>
                  </a:moveTo>
                  <a:cubicBezTo>
                    <a:pt x="76940" y="199747"/>
                    <a:pt x="153880" y="399495"/>
                    <a:pt x="275208" y="514905"/>
                  </a:cubicBezTo>
                  <a:cubicBezTo>
                    <a:pt x="396536" y="630315"/>
                    <a:pt x="562252" y="661386"/>
                    <a:pt x="727969" y="6924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362348" y="2194592"/>
              <a:ext cx="139169" cy="153856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36907" y="1039427"/>
              <a:ext cx="81374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362955" y="1057692"/>
              <a:ext cx="3291969" cy="1714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51186" y="1119088"/>
              <a:ext cx="139823" cy="124142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ctagon 3"/>
          <p:cNvSpPr/>
          <p:nvPr/>
        </p:nvSpPr>
        <p:spPr>
          <a:xfrm>
            <a:off x="1533292" y="256081"/>
            <a:ext cx="1786784" cy="1981200"/>
          </a:xfrm>
          <a:prstGeom prst="oc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657079" y="2239450"/>
            <a:ext cx="1486921" cy="1937693"/>
            <a:chOff x="4957971" y="3095691"/>
            <a:chExt cx="1208442" cy="1520208"/>
          </a:xfrm>
        </p:grpSpPr>
        <p:grpSp>
          <p:nvGrpSpPr>
            <p:cNvPr id="6" name="Group 5"/>
            <p:cNvGrpSpPr/>
            <p:nvPr/>
          </p:nvGrpSpPr>
          <p:grpSpPr>
            <a:xfrm>
              <a:off x="4957971" y="3095691"/>
              <a:ext cx="1208442" cy="1520208"/>
              <a:chOff x="3660670" y="2730547"/>
              <a:chExt cx="451461" cy="674701"/>
            </a:xfrm>
          </p:grpSpPr>
          <p:grpSp>
            <p:nvGrpSpPr>
              <p:cNvPr id="8" name="Group 159"/>
              <p:cNvGrpSpPr/>
              <p:nvPr/>
            </p:nvGrpSpPr>
            <p:grpSpPr>
              <a:xfrm rot="21357450">
                <a:off x="3660670" y="2730547"/>
                <a:ext cx="451461" cy="674701"/>
                <a:chOff x="3661618" y="2730655"/>
                <a:chExt cx="451461" cy="674701"/>
              </a:xfrm>
            </p:grpSpPr>
            <p:sp>
              <p:nvSpPr>
                <p:cNvPr id="10" name="Arc 9"/>
                <p:cNvSpPr/>
                <p:nvPr/>
              </p:nvSpPr>
              <p:spPr>
                <a:xfrm rot="9706765">
                  <a:off x="3707355" y="2883644"/>
                  <a:ext cx="405724" cy="383319"/>
                </a:xfrm>
                <a:prstGeom prst="arc">
                  <a:avLst>
                    <a:gd name="adj1" fmla="val 16990575"/>
                    <a:gd name="adj2" fmla="val 371888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rot="242550">
                  <a:off x="3661618" y="2730655"/>
                  <a:ext cx="359805" cy="674701"/>
                </a:xfrm>
                <a:prstGeom prst="lin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flipH="1" flipV="1">
                  <a:off x="3880344" y="3280308"/>
                  <a:ext cx="51517" cy="514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rot="19169352">
                  <a:off x="3822569" y="2989221"/>
                  <a:ext cx="130371" cy="60727"/>
                </a:xfrm>
                <a:prstGeom prst="parallelogram">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3962400" y="3352800"/>
                <a:ext cx="45719" cy="45719"/>
              </a:xfrm>
              <a:prstGeom prst="ellipse">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rot="21357450" flipH="1" flipV="1">
              <a:off x="5113023" y="3517778"/>
              <a:ext cx="137897" cy="11589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Freeform 55"/>
          <p:cNvSpPr/>
          <p:nvPr/>
        </p:nvSpPr>
        <p:spPr>
          <a:xfrm>
            <a:off x="1544715" y="399495"/>
            <a:ext cx="727968" cy="701336"/>
          </a:xfrm>
          <a:custGeom>
            <a:avLst/>
            <a:gdLst>
              <a:gd name="connsiteX0" fmla="*/ 0 w 727968"/>
              <a:gd name="connsiteY0" fmla="*/ 701336 h 701336"/>
              <a:gd name="connsiteX1" fmla="*/ 559293 w 727968"/>
              <a:gd name="connsiteY1" fmla="*/ 390618 h 701336"/>
              <a:gd name="connsiteX2" fmla="*/ 727968 w 727968"/>
              <a:gd name="connsiteY2" fmla="*/ 0 h 701336"/>
            </a:gdLst>
            <a:ahLst/>
            <a:cxnLst>
              <a:cxn ang="0">
                <a:pos x="connsiteX0" y="connsiteY0"/>
              </a:cxn>
              <a:cxn ang="0">
                <a:pos x="connsiteX1" y="connsiteY1"/>
              </a:cxn>
              <a:cxn ang="0">
                <a:pos x="connsiteX2" y="connsiteY2"/>
              </a:cxn>
            </a:cxnLst>
            <a:rect l="l" t="t" r="r" b="b"/>
            <a:pathLst>
              <a:path w="727968" h="701336">
                <a:moveTo>
                  <a:pt x="0" y="701336"/>
                </a:moveTo>
                <a:cubicBezTo>
                  <a:pt x="218982" y="604421"/>
                  <a:pt x="437965" y="507507"/>
                  <a:pt x="559293" y="390618"/>
                </a:cubicBezTo>
                <a:cubicBezTo>
                  <a:pt x="680621" y="273729"/>
                  <a:pt x="704294" y="136864"/>
                  <a:pt x="72796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645546" y="435006"/>
            <a:ext cx="674703" cy="665825"/>
          </a:xfrm>
          <a:custGeom>
            <a:avLst/>
            <a:gdLst>
              <a:gd name="connsiteX0" fmla="*/ 674703 w 674703"/>
              <a:gd name="connsiteY0" fmla="*/ 665825 h 665825"/>
              <a:gd name="connsiteX1" fmla="*/ 239697 w 674703"/>
              <a:gd name="connsiteY1" fmla="*/ 461639 h 665825"/>
              <a:gd name="connsiteX2" fmla="*/ 0 w 674703"/>
              <a:gd name="connsiteY2" fmla="*/ 0 h 665825"/>
            </a:gdLst>
            <a:ahLst/>
            <a:cxnLst>
              <a:cxn ang="0">
                <a:pos x="connsiteX0" y="connsiteY0"/>
              </a:cxn>
              <a:cxn ang="0">
                <a:pos x="connsiteX1" y="connsiteY1"/>
              </a:cxn>
              <a:cxn ang="0">
                <a:pos x="connsiteX2" y="connsiteY2"/>
              </a:cxn>
            </a:cxnLst>
            <a:rect l="l" t="t" r="r" b="b"/>
            <a:pathLst>
              <a:path w="674703" h="665825">
                <a:moveTo>
                  <a:pt x="674703" y="665825"/>
                </a:moveTo>
                <a:cubicBezTo>
                  <a:pt x="513425" y="619217"/>
                  <a:pt x="352147" y="572610"/>
                  <a:pt x="239697" y="461639"/>
                </a:cubicBezTo>
                <a:cubicBezTo>
                  <a:pt x="127246" y="350668"/>
                  <a:pt x="63623" y="175334"/>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1521928" y="1566546"/>
            <a:ext cx="861134" cy="651279"/>
          </a:xfrm>
          <a:custGeom>
            <a:avLst/>
            <a:gdLst>
              <a:gd name="connsiteX0" fmla="*/ 861134 w 861134"/>
              <a:gd name="connsiteY0" fmla="*/ 651279 h 651279"/>
              <a:gd name="connsiteX1" fmla="*/ 506027 w 861134"/>
              <a:gd name="connsiteY1" fmla="*/ 47597 h 651279"/>
              <a:gd name="connsiteX2" fmla="*/ 0 w 861134"/>
              <a:gd name="connsiteY2" fmla="*/ 83108 h 651279"/>
            </a:gdLst>
            <a:ahLst/>
            <a:cxnLst>
              <a:cxn ang="0">
                <a:pos x="connsiteX0" y="connsiteY0"/>
              </a:cxn>
              <a:cxn ang="0">
                <a:pos x="connsiteX1" y="connsiteY1"/>
              </a:cxn>
              <a:cxn ang="0">
                <a:pos x="connsiteX2" y="connsiteY2"/>
              </a:cxn>
            </a:cxnLst>
            <a:rect l="l" t="t" r="r" b="b"/>
            <a:pathLst>
              <a:path w="861134" h="651279">
                <a:moveTo>
                  <a:pt x="861134" y="651279"/>
                </a:moveTo>
                <a:cubicBezTo>
                  <a:pt x="755341" y="396785"/>
                  <a:pt x="649549" y="142292"/>
                  <a:pt x="506027" y="47597"/>
                </a:cubicBezTo>
                <a:cubicBezTo>
                  <a:pt x="362505" y="-47098"/>
                  <a:pt x="181252" y="18005"/>
                  <a:pt x="0" y="8310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409695" y="1338936"/>
            <a:ext cx="195309" cy="878889"/>
          </a:xfrm>
          <a:custGeom>
            <a:avLst/>
            <a:gdLst>
              <a:gd name="connsiteX0" fmla="*/ 0 w 195309"/>
              <a:gd name="connsiteY0" fmla="*/ 878889 h 878889"/>
              <a:gd name="connsiteX1" fmla="*/ 44388 w 195309"/>
              <a:gd name="connsiteY1" fmla="*/ 337351 h 878889"/>
              <a:gd name="connsiteX2" fmla="*/ 195309 w 195309"/>
              <a:gd name="connsiteY2" fmla="*/ 0 h 878889"/>
            </a:gdLst>
            <a:ahLst/>
            <a:cxnLst>
              <a:cxn ang="0">
                <a:pos x="connsiteX0" y="connsiteY0"/>
              </a:cxn>
              <a:cxn ang="0">
                <a:pos x="connsiteX1" y="connsiteY1"/>
              </a:cxn>
              <a:cxn ang="0">
                <a:pos x="connsiteX2" y="connsiteY2"/>
              </a:cxn>
            </a:cxnLst>
            <a:rect l="l" t="t" r="r" b="b"/>
            <a:pathLst>
              <a:path w="195309" h="878889">
                <a:moveTo>
                  <a:pt x="0" y="878889"/>
                </a:moveTo>
                <a:cubicBezTo>
                  <a:pt x="5918" y="681360"/>
                  <a:pt x="11837" y="483832"/>
                  <a:pt x="44388" y="337351"/>
                </a:cubicBezTo>
                <a:cubicBezTo>
                  <a:pt x="76939" y="190870"/>
                  <a:pt x="136124" y="95435"/>
                  <a:pt x="195309"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2471839" y="1619051"/>
            <a:ext cx="646591" cy="607651"/>
          </a:xfrm>
          <a:custGeom>
            <a:avLst/>
            <a:gdLst>
              <a:gd name="connsiteX0" fmla="*/ 0 w 621437"/>
              <a:gd name="connsiteY0" fmla="*/ 825623 h 825623"/>
              <a:gd name="connsiteX1" fmla="*/ 239697 w 621437"/>
              <a:gd name="connsiteY1" fmla="*/ 319596 h 825623"/>
              <a:gd name="connsiteX2" fmla="*/ 621437 w 621437"/>
              <a:gd name="connsiteY2" fmla="*/ 0 h 825623"/>
            </a:gdLst>
            <a:ahLst/>
            <a:cxnLst>
              <a:cxn ang="0">
                <a:pos x="connsiteX0" y="connsiteY0"/>
              </a:cxn>
              <a:cxn ang="0">
                <a:pos x="connsiteX1" y="connsiteY1"/>
              </a:cxn>
              <a:cxn ang="0">
                <a:pos x="connsiteX2" y="connsiteY2"/>
              </a:cxn>
            </a:cxnLst>
            <a:rect l="l" t="t" r="r" b="b"/>
            <a:pathLst>
              <a:path w="621437" h="825623">
                <a:moveTo>
                  <a:pt x="0" y="825623"/>
                </a:moveTo>
                <a:cubicBezTo>
                  <a:pt x="68062" y="641411"/>
                  <a:pt x="136124" y="457200"/>
                  <a:pt x="239697" y="319596"/>
                </a:cubicBezTo>
                <a:cubicBezTo>
                  <a:pt x="343270" y="181992"/>
                  <a:pt x="482353" y="90996"/>
                  <a:pt x="6214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544715" y="1207363"/>
            <a:ext cx="710213" cy="310719"/>
          </a:xfrm>
          <a:custGeom>
            <a:avLst/>
            <a:gdLst>
              <a:gd name="connsiteX0" fmla="*/ 0 w 710213"/>
              <a:gd name="connsiteY0" fmla="*/ 0 h 310719"/>
              <a:gd name="connsiteX1" fmla="*/ 417250 w 710213"/>
              <a:gd name="connsiteY1" fmla="*/ 79899 h 310719"/>
              <a:gd name="connsiteX2" fmla="*/ 710213 w 710213"/>
              <a:gd name="connsiteY2" fmla="*/ 310719 h 310719"/>
            </a:gdLst>
            <a:ahLst/>
            <a:cxnLst>
              <a:cxn ang="0">
                <a:pos x="connsiteX0" y="connsiteY0"/>
              </a:cxn>
              <a:cxn ang="0">
                <a:pos x="connsiteX1" y="connsiteY1"/>
              </a:cxn>
              <a:cxn ang="0">
                <a:pos x="connsiteX2" y="connsiteY2"/>
              </a:cxn>
            </a:cxnLst>
            <a:rect l="l" t="t" r="r" b="b"/>
            <a:pathLst>
              <a:path w="710213" h="310719">
                <a:moveTo>
                  <a:pt x="0" y="0"/>
                </a:moveTo>
                <a:cubicBezTo>
                  <a:pt x="149440" y="14056"/>
                  <a:pt x="298881" y="28113"/>
                  <a:pt x="417250" y="79899"/>
                </a:cubicBezTo>
                <a:cubicBezTo>
                  <a:pt x="535619" y="131685"/>
                  <a:pt x="622916" y="221202"/>
                  <a:pt x="710213" y="31071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2814221" y="1189608"/>
            <a:ext cx="523783" cy="328474"/>
          </a:xfrm>
          <a:custGeom>
            <a:avLst/>
            <a:gdLst>
              <a:gd name="connsiteX0" fmla="*/ 523783 w 523783"/>
              <a:gd name="connsiteY0" fmla="*/ 0 h 328474"/>
              <a:gd name="connsiteX1" fmla="*/ 239697 w 523783"/>
              <a:gd name="connsiteY1" fmla="*/ 150920 h 328474"/>
              <a:gd name="connsiteX2" fmla="*/ 0 w 523783"/>
              <a:gd name="connsiteY2" fmla="*/ 328474 h 328474"/>
            </a:gdLst>
            <a:ahLst/>
            <a:cxnLst>
              <a:cxn ang="0">
                <a:pos x="connsiteX0" y="connsiteY0"/>
              </a:cxn>
              <a:cxn ang="0">
                <a:pos x="connsiteX1" y="connsiteY1"/>
              </a:cxn>
              <a:cxn ang="0">
                <a:pos x="connsiteX2" y="connsiteY2"/>
              </a:cxn>
            </a:cxnLst>
            <a:rect l="l" t="t" r="r" b="b"/>
            <a:pathLst>
              <a:path w="523783" h="328474">
                <a:moveTo>
                  <a:pt x="523783" y="0"/>
                </a:moveTo>
                <a:cubicBezTo>
                  <a:pt x="425388" y="48087"/>
                  <a:pt x="326994" y="96174"/>
                  <a:pt x="239697" y="150920"/>
                </a:cubicBezTo>
                <a:cubicBezTo>
                  <a:pt x="152400" y="205666"/>
                  <a:pt x="76200" y="267070"/>
                  <a:pt x="0" y="328474"/>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1571348" y="905522"/>
            <a:ext cx="745724" cy="248575"/>
          </a:xfrm>
          <a:custGeom>
            <a:avLst/>
            <a:gdLst>
              <a:gd name="connsiteX0" fmla="*/ 0 w 745724"/>
              <a:gd name="connsiteY0" fmla="*/ 248575 h 248575"/>
              <a:gd name="connsiteX1" fmla="*/ 452761 w 745724"/>
              <a:gd name="connsiteY1" fmla="*/ 133165 h 248575"/>
              <a:gd name="connsiteX2" fmla="*/ 745724 w 745724"/>
              <a:gd name="connsiteY2" fmla="*/ 0 h 248575"/>
            </a:gdLst>
            <a:ahLst/>
            <a:cxnLst>
              <a:cxn ang="0">
                <a:pos x="connsiteX0" y="connsiteY0"/>
              </a:cxn>
              <a:cxn ang="0">
                <a:pos x="connsiteX1" y="connsiteY1"/>
              </a:cxn>
              <a:cxn ang="0">
                <a:pos x="connsiteX2" y="connsiteY2"/>
              </a:cxn>
            </a:cxnLst>
            <a:rect l="l" t="t" r="r" b="b"/>
            <a:pathLst>
              <a:path w="745724" h="248575">
                <a:moveTo>
                  <a:pt x="0" y="248575"/>
                </a:moveTo>
                <a:cubicBezTo>
                  <a:pt x="164237" y="211584"/>
                  <a:pt x="328474" y="174594"/>
                  <a:pt x="452761" y="133165"/>
                </a:cubicBezTo>
                <a:cubicBezTo>
                  <a:pt x="577048" y="91736"/>
                  <a:pt x="661386" y="45868"/>
                  <a:pt x="745724"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2530136" y="967666"/>
            <a:ext cx="798990" cy="178198"/>
          </a:xfrm>
          <a:custGeom>
            <a:avLst/>
            <a:gdLst>
              <a:gd name="connsiteX0" fmla="*/ 798990 w 798990"/>
              <a:gd name="connsiteY0" fmla="*/ 177553 h 178198"/>
              <a:gd name="connsiteX1" fmla="*/ 195309 w 798990"/>
              <a:gd name="connsiteY1" fmla="*/ 150920 h 178198"/>
              <a:gd name="connsiteX2" fmla="*/ 0 w 798990"/>
              <a:gd name="connsiteY2" fmla="*/ 0 h 178198"/>
            </a:gdLst>
            <a:ahLst/>
            <a:cxnLst>
              <a:cxn ang="0">
                <a:pos x="connsiteX0" y="connsiteY0"/>
              </a:cxn>
              <a:cxn ang="0">
                <a:pos x="connsiteX1" y="connsiteY1"/>
              </a:cxn>
              <a:cxn ang="0">
                <a:pos x="connsiteX2" y="connsiteY2"/>
              </a:cxn>
            </a:cxnLst>
            <a:rect l="l" t="t" r="r" b="b"/>
            <a:pathLst>
              <a:path w="798990" h="178198">
                <a:moveTo>
                  <a:pt x="798990" y="177553"/>
                </a:moveTo>
                <a:cubicBezTo>
                  <a:pt x="563732" y="179032"/>
                  <a:pt x="328474" y="180512"/>
                  <a:pt x="195309" y="150920"/>
                </a:cubicBezTo>
                <a:cubicBezTo>
                  <a:pt x="62144" y="121328"/>
                  <a:pt x="31072" y="60664"/>
                  <a:pt x="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5784486" y="2164265"/>
            <a:ext cx="727969" cy="1003177"/>
          </a:xfrm>
          <a:custGeom>
            <a:avLst/>
            <a:gdLst>
              <a:gd name="connsiteX0" fmla="*/ 727969 w 727969"/>
              <a:gd name="connsiteY0" fmla="*/ 0 h 1003177"/>
              <a:gd name="connsiteX1" fmla="*/ 541538 w 727969"/>
              <a:gd name="connsiteY1" fmla="*/ 506027 h 1003177"/>
              <a:gd name="connsiteX2" fmla="*/ 0 w 727969"/>
              <a:gd name="connsiteY2" fmla="*/ 1003177 h 1003177"/>
            </a:gdLst>
            <a:ahLst/>
            <a:cxnLst>
              <a:cxn ang="0">
                <a:pos x="connsiteX0" y="connsiteY0"/>
              </a:cxn>
              <a:cxn ang="0">
                <a:pos x="connsiteX1" y="connsiteY1"/>
              </a:cxn>
              <a:cxn ang="0">
                <a:pos x="connsiteX2" y="connsiteY2"/>
              </a:cxn>
            </a:cxnLst>
            <a:rect l="l" t="t" r="r" b="b"/>
            <a:pathLst>
              <a:path w="727969" h="1003177">
                <a:moveTo>
                  <a:pt x="727969" y="0"/>
                </a:moveTo>
                <a:cubicBezTo>
                  <a:pt x="695417" y="169415"/>
                  <a:pt x="662866" y="338831"/>
                  <a:pt x="541538" y="506027"/>
                </a:cubicBezTo>
                <a:cubicBezTo>
                  <a:pt x="420210" y="673223"/>
                  <a:pt x="210105" y="838200"/>
                  <a:pt x="0" y="1003177"/>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6530383" y="2173143"/>
            <a:ext cx="168503" cy="790112"/>
          </a:xfrm>
          <a:custGeom>
            <a:avLst/>
            <a:gdLst>
              <a:gd name="connsiteX0" fmla="*/ 35338 w 168503"/>
              <a:gd name="connsiteY0" fmla="*/ 0 h 790112"/>
              <a:gd name="connsiteX1" fmla="*/ 8705 w 168503"/>
              <a:gd name="connsiteY1" fmla="*/ 426128 h 790112"/>
              <a:gd name="connsiteX2" fmla="*/ 168503 w 168503"/>
              <a:gd name="connsiteY2" fmla="*/ 790112 h 790112"/>
            </a:gdLst>
            <a:ahLst/>
            <a:cxnLst>
              <a:cxn ang="0">
                <a:pos x="connsiteX0" y="connsiteY0"/>
              </a:cxn>
              <a:cxn ang="0">
                <a:pos x="connsiteX1" y="connsiteY1"/>
              </a:cxn>
              <a:cxn ang="0">
                <a:pos x="connsiteX2" y="connsiteY2"/>
              </a:cxn>
            </a:cxnLst>
            <a:rect l="l" t="t" r="r" b="b"/>
            <a:pathLst>
              <a:path w="168503" h="790112">
                <a:moveTo>
                  <a:pt x="35338" y="0"/>
                </a:moveTo>
                <a:cubicBezTo>
                  <a:pt x="10924" y="147221"/>
                  <a:pt x="-13489" y="294443"/>
                  <a:pt x="8705" y="426128"/>
                </a:cubicBezTo>
                <a:cubicBezTo>
                  <a:pt x="30899" y="557813"/>
                  <a:pt x="99701" y="673962"/>
                  <a:pt x="168503" y="79011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627865" y="2164265"/>
            <a:ext cx="727969" cy="692458"/>
          </a:xfrm>
          <a:custGeom>
            <a:avLst/>
            <a:gdLst>
              <a:gd name="connsiteX0" fmla="*/ 0 w 727969"/>
              <a:gd name="connsiteY0" fmla="*/ 0 h 692458"/>
              <a:gd name="connsiteX1" fmla="*/ 275208 w 727969"/>
              <a:gd name="connsiteY1" fmla="*/ 514905 h 692458"/>
              <a:gd name="connsiteX2" fmla="*/ 727969 w 727969"/>
              <a:gd name="connsiteY2" fmla="*/ 692458 h 692458"/>
            </a:gdLst>
            <a:ahLst/>
            <a:cxnLst>
              <a:cxn ang="0">
                <a:pos x="connsiteX0" y="connsiteY0"/>
              </a:cxn>
              <a:cxn ang="0">
                <a:pos x="connsiteX1" y="connsiteY1"/>
              </a:cxn>
              <a:cxn ang="0">
                <a:pos x="connsiteX2" y="connsiteY2"/>
              </a:cxn>
            </a:cxnLst>
            <a:rect l="l" t="t" r="r" b="b"/>
            <a:pathLst>
              <a:path w="727969" h="692458">
                <a:moveTo>
                  <a:pt x="0" y="0"/>
                </a:moveTo>
                <a:cubicBezTo>
                  <a:pt x="76940" y="199747"/>
                  <a:pt x="153880" y="399495"/>
                  <a:pt x="275208" y="514905"/>
                </a:cubicBezTo>
                <a:cubicBezTo>
                  <a:pt x="396536" y="630315"/>
                  <a:pt x="562252" y="661386"/>
                  <a:pt x="727969" y="6924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3604809" y="1332074"/>
            <a:ext cx="1917799" cy="2133600"/>
            <a:chOff x="3855720" y="1367081"/>
            <a:chExt cx="1917799" cy="2133600"/>
          </a:xfrm>
        </p:grpSpPr>
        <p:sp>
          <p:nvSpPr>
            <p:cNvPr id="76" name="Oval 75"/>
            <p:cNvSpPr/>
            <p:nvPr/>
          </p:nvSpPr>
          <p:spPr>
            <a:xfrm>
              <a:off x="3855720" y="1367081"/>
              <a:ext cx="1917799" cy="2133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159572" y="2145263"/>
              <a:ext cx="350876" cy="4190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093726" y="2145263"/>
              <a:ext cx="350876" cy="419099"/>
            </a:xfrm>
            <a:prstGeom prst="ellipse">
              <a:avLst/>
            </a:prstGeom>
            <a:solidFill>
              <a:schemeClr val="bg2">
                <a:lumMod val="5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2217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762000"/>
            <a:ext cx="3048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81000" y="1905000"/>
            <a:ext cx="3048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000" y="2895600"/>
            <a:ext cx="30480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3820357"/>
            <a:ext cx="3048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19600" y="457200"/>
            <a:ext cx="3968318"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Black insulated = ungrounded conductor “HOT”</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419600" y="1581834"/>
            <a:ext cx="38100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Red insulated = ungrounded conductor “HOT”</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428478" y="2578093"/>
            <a:ext cx="38100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White insulated = grounded conductor “NEUTRAL”</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28478" y="3620869"/>
            <a:ext cx="3810000" cy="175432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Green insulated or Bare Copper = Equipment ground or “Grounding” conductor. Normally non-current carrying conductor. Transmits current to the earth in the event of an electrical short circuit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8302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3760632"/>
            <a:ext cx="1207363"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594525" y="3928763"/>
            <a:ext cx="914400" cy="1600200"/>
            <a:chOff x="7656575" y="2177845"/>
            <a:chExt cx="914400" cy="1600200"/>
          </a:xfrm>
        </p:grpSpPr>
        <p:sp>
          <p:nvSpPr>
            <p:cNvPr id="15" name="Oval 14"/>
            <p:cNvSpPr/>
            <p:nvPr/>
          </p:nvSpPr>
          <p:spPr>
            <a:xfrm>
              <a:off x="8437570" y="3263387"/>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7656575" y="2177845"/>
              <a:ext cx="914400" cy="1600200"/>
              <a:chOff x="7504175" y="2025445"/>
              <a:chExt cx="914400" cy="1600200"/>
            </a:xfrm>
          </p:grpSpPr>
          <p:grpSp>
            <p:nvGrpSpPr>
              <p:cNvPr id="17" name="Group 83"/>
              <p:cNvGrpSpPr/>
              <p:nvPr/>
            </p:nvGrpSpPr>
            <p:grpSpPr>
              <a:xfrm>
                <a:off x="7626095" y="2851355"/>
                <a:ext cx="670560" cy="567813"/>
                <a:chOff x="1600200" y="2057400"/>
                <a:chExt cx="838200" cy="838200"/>
              </a:xfrm>
              <a:noFill/>
            </p:grpSpPr>
            <p:sp>
              <p:nvSpPr>
                <p:cNvPr id="37" name="Oval 36"/>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84"/>
              <p:cNvGrpSpPr/>
              <p:nvPr/>
            </p:nvGrpSpPr>
            <p:grpSpPr>
              <a:xfrm>
                <a:off x="7626095" y="2231922"/>
                <a:ext cx="670560" cy="567813"/>
                <a:chOff x="1600200" y="2057400"/>
                <a:chExt cx="838200" cy="838200"/>
              </a:xfrm>
              <a:noFill/>
            </p:grpSpPr>
            <p:sp>
              <p:nvSpPr>
                <p:cNvPr id="33" name="Oval 32"/>
                <p:cNvSpPr/>
                <p:nvPr/>
              </p:nvSpPr>
              <p:spPr>
                <a:xfrm>
                  <a:off x="1600200" y="2057400"/>
                  <a:ext cx="838200" cy="838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828800" y="2286000"/>
                  <a:ext cx="45719"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133600" y="2362200"/>
                  <a:ext cx="45719" cy="2286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16200000">
                  <a:off x="1981200" y="2667000"/>
                  <a:ext cx="114300" cy="114300"/>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98"/>
              <p:cNvGrpSpPr/>
              <p:nvPr/>
            </p:nvGrpSpPr>
            <p:grpSpPr>
              <a:xfrm>
                <a:off x="7748015" y="2025445"/>
                <a:ext cx="426720" cy="206477"/>
                <a:chOff x="3810000" y="1676400"/>
                <a:chExt cx="533400" cy="381000"/>
              </a:xfrm>
              <a:noFill/>
            </p:grpSpPr>
            <p:sp>
              <p:nvSpPr>
                <p:cNvPr id="30" name="Round Same Side Corner Rectangle 29"/>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04"/>
              <p:cNvGrpSpPr/>
              <p:nvPr/>
            </p:nvGrpSpPr>
            <p:grpSpPr>
              <a:xfrm rot="10800000">
                <a:off x="7748015" y="3419168"/>
                <a:ext cx="426720" cy="206477"/>
                <a:chOff x="3810000" y="1676400"/>
                <a:chExt cx="533400" cy="381000"/>
              </a:xfrm>
              <a:noFill/>
            </p:grpSpPr>
            <p:sp>
              <p:nvSpPr>
                <p:cNvPr id="27" name="Round Same Side Corner Rectangle 26"/>
                <p:cNvSpPr/>
                <p:nvPr/>
              </p:nvSpPr>
              <p:spPr>
                <a:xfrm>
                  <a:off x="3810000" y="1676400"/>
                  <a:ext cx="533400" cy="228600"/>
                </a:xfrm>
                <a:prstGeom prst="round2Same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62400" y="1905000"/>
                  <a:ext cx="228600" cy="152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38600" y="1752600"/>
                  <a:ext cx="76200" cy="76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8296655" y="2490019"/>
                <a:ext cx="121920" cy="103239"/>
              </a:xfrm>
              <a:prstGeom prst="ellipse">
                <a:avLst/>
              </a:prstGeom>
              <a:solidFill>
                <a:schemeClr val="bg2">
                  <a:lumMod val="50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504175" y="2490019"/>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26095" y="3367548"/>
                <a:ext cx="121920" cy="103239"/>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504175" y="3109451"/>
                <a:ext cx="121920" cy="1032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Same Side Corner Rectangle 24"/>
              <p:cNvSpPr/>
              <p:nvPr/>
            </p:nvSpPr>
            <p:spPr>
              <a:xfrm rot="5400000">
                <a:off x="815826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Same Side Corner Rectangle 25"/>
              <p:cNvSpPr/>
              <p:nvPr/>
            </p:nvSpPr>
            <p:spPr>
              <a:xfrm rot="16200000">
                <a:off x="7609626" y="2764585"/>
                <a:ext cx="154858" cy="121920"/>
              </a:xfrm>
              <a:prstGeom prst="snip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5926245" y="2143076"/>
            <a:ext cx="12192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1245" y="2375802"/>
            <a:ext cx="685800" cy="2030114"/>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85169" y="1189396"/>
            <a:ext cx="152400" cy="967819"/>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44993" y="2222073"/>
            <a:ext cx="139169" cy="153856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552" y="1066908"/>
            <a:ext cx="81374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45600" y="1085173"/>
            <a:ext cx="3291969" cy="17144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2411" y="1146569"/>
            <a:ext cx="139823" cy="124142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ctagon 40"/>
          <p:cNvSpPr/>
          <p:nvPr/>
        </p:nvSpPr>
        <p:spPr>
          <a:xfrm>
            <a:off x="1533292" y="256081"/>
            <a:ext cx="1786784" cy="1981200"/>
          </a:xfrm>
          <a:prstGeom prst="octago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656892" y="1321195"/>
            <a:ext cx="1917799" cy="2133600"/>
            <a:chOff x="3855720" y="1367081"/>
            <a:chExt cx="1917799" cy="2133600"/>
          </a:xfrm>
        </p:grpSpPr>
        <p:sp>
          <p:nvSpPr>
            <p:cNvPr id="43" name="Oval 42"/>
            <p:cNvSpPr/>
            <p:nvPr/>
          </p:nvSpPr>
          <p:spPr>
            <a:xfrm>
              <a:off x="3855720" y="1367081"/>
              <a:ext cx="1917799" cy="2133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59572" y="2145263"/>
              <a:ext cx="350876" cy="4190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093726" y="2145263"/>
              <a:ext cx="350876" cy="419099"/>
            </a:xfrm>
            <a:prstGeom prst="ellipse">
              <a:avLst/>
            </a:prstGeom>
            <a:solidFill>
              <a:schemeClr val="bg2">
                <a:lumMod val="5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509204" y="44388"/>
            <a:ext cx="1056443" cy="1029810"/>
          </a:xfrm>
          <a:custGeom>
            <a:avLst/>
            <a:gdLst>
              <a:gd name="connsiteX0" fmla="*/ 0 w 1056443"/>
              <a:gd name="connsiteY0" fmla="*/ 1029810 h 1029810"/>
              <a:gd name="connsiteX1" fmla="*/ 807868 w 1056443"/>
              <a:gd name="connsiteY1" fmla="*/ 470517 h 1029810"/>
              <a:gd name="connsiteX2" fmla="*/ 1056443 w 1056443"/>
              <a:gd name="connsiteY2" fmla="*/ 0 h 1029810"/>
            </a:gdLst>
            <a:ahLst/>
            <a:cxnLst>
              <a:cxn ang="0">
                <a:pos x="connsiteX0" y="connsiteY0"/>
              </a:cxn>
              <a:cxn ang="0">
                <a:pos x="connsiteX1" y="connsiteY1"/>
              </a:cxn>
              <a:cxn ang="0">
                <a:pos x="connsiteX2" y="connsiteY2"/>
              </a:cxn>
            </a:cxnLst>
            <a:rect l="l" t="t" r="r" b="b"/>
            <a:pathLst>
              <a:path w="1056443" h="1029810">
                <a:moveTo>
                  <a:pt x="0" y="1029810"/>
                </a:moveTo>
                <a:cubicBezTo>
                  <a:pt x="315897" y="835981"/>
                  <a:pt x="631794" y="642152"/>
                  <a:pt x="807868" y="470517"/>
                </a:cubicBezTo>
                <a:cubicBezTo>
                  <a:pt x="983942" y="298882"/>
                  <a:pt x="1020192" y="149441"/>
                  <a:pt x="1056443"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2432482" y="71021"/>
            <a:ext cx="150920" cy="2166152"/>
          </a:xfrm>
          <a:custGeom>
            <a:avLst/>
            <a:gdLst>
              <a:gd name="connsiteX0" fmla="*/ 0 w 150920"/>
              <a:gd name="connsiteY0" fmla="*/ 2166152 h 2166152"/>
              <a:gd name="connsiteX1" fmla="*/ 44388 w 150920"/>
              <a:gd name="connsiteY1" fmla="*/ 417251 h 2166152"/>
              <a:gd name="connsiteX2" fmla="*/ 150920 w 150920"/>
              <a:gd name="connsiteY2" fmla="*/ 0 h 2166152"/>
            </a:gdLst>
            <a:ahLst/>
            <a:cxnLst>
              <a:cxn ang="0">
                <a:pos x="connsiteX0" y="connsiteY0"/>
              </a:cxn>
              <a:cxn ang="0">
                <a:pos x="connsiteX1" y="connsiteY1"/>
              </a:cxn>
              <a:cxn ang="0">
                <a:pos x="connsiteX2" y="connsiteY2"/>
              </a:cxn>
            </a:cxnLst>
            <a:rect l="l" t="t" r="r" b="b"/>
            <a:pathLst>
              <a:path w="150920" h="2166152">
                <a:moveTo>
                  <a:pt x="0" y="2166152"/>
                </a:moveTo>
                <a:cubicBezTo>
                  <a:pt x="9617" y="1472214"/>
                  <a:pt x="19235" y="778276"/>
                  <a:pt x="44388" y="417251"/>
                </a:cubicBezTo>
                <a:cubicBezTo>
                  <a:pt x="69541" y="56226"/>
                  <a:pt x="110230" y="28113"/>
                  <a:pt x="150920"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2389832" y="97654"/>
            <a:ext cx="1649508" cy="2112886"/>
          </a:xfrm>
          <a:custGeom>
            <a:avLst/>
            <a:gdLst>
              <a:gd name="connsiteX0" fmla="*/ 158059 w 1649508"/>
              <a:gd name="connsiteY0" fmla="*/ 0 h 2112886"/>
              <a:gd name="connsiteX1" fmla="*/ 7139 w 1649508"/>
              <a:gd name="connsiteY1" fmla="*/ 674703 h 2112886"/>
              <a:gd name="connsiteX2" fmla="*/ 202448 w 1649508"/>
              <a:gd name="connsiteY2" fmla="*/ 1242874 h 2112886"/>
              <a:gd name="connsiteX3" fmla="*/ 1649508 w 1649508"/>
              <a:gd name="connsiteY3" fmla="*/ 2112886 h 2112886"/>
            </a:gdLst>
            <a:ahLst/>
            <a:cxnLst>
              <a:cxn ang="0">
                <a:pos x="connsiteX0" y="connsiteY0"/>
              </a:cxn>
              <a:cxn ang="0">
                <a:pos x="connsiteX1" y="connsiteY1"/>
              </a:cxn>
              <a:cxn ang="0">
                <a:pos x="connsiteX2" y="connsiteY2"/>
              </a:cxn>
              <a:cxn ang="0">
                <a:pos x="connsiteX3" y="connsiteY3"/>
              </a:cxn>
            </a:cxnLst>
            <a:rect l="l" t="t" r="r" b="b"/>
            <a:pathLst>
              <a:path w="1649508" h="2112886">
                <a:moveTo>
                  <a:pt x="158059" y="0"/>
                </a:moveTo>
                <a:cubicBezTo>
                  <a:pt x="78900" y="233778"/>
                  <a:pt x="-259" y="467557"/>
                  <a:pt x="7139" y="674703"/>
                </a:cubicBezTo>
                <a:cubicBezTo>
                  <a:pt x="14537" y="881849"/>
                  <a:pt x="-71280" y="1003177"/>
                  <a:pt x="202448" y="1242874"/>
                </a:cubicBezTo>
                <a:cubicBezTo>
                  <a:pt x="476176" y="1482571"/>
                  <a:pt x="1062842" y="1797728"/>
                  <a:pt x="1649508" y="2112886"/>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2450237" y="3790765"/>
            <a:ext cx="1171852" cy="1322773"/>
          </a:xfrm>
          <a:custGeom>
            <a:avLst/>
            <a:gdLst>
              <a:gd name="connsiteX0" fmla="*/ 0 w 1171852"/>
              <a:gd name="connsiteY0" fmla="*/ 0 h 1322773"/>
              <a:gd name="connsiteX1" fmla="*/ 426128 w 1171852"/>
              <a:gd name="connsiteY1" fmla="*/ 967666 h 1322773"/>
              <a:gd name="connsiteX2" fmla="*/ 1171852 w 1171852"/>
              <a:gd name="connsiteY2" fmla="*/ 1322773 h 1322773"/>
            </a:gdLst>
            <a:ahLst/>
            <a:cxnLst>
              <a:cxn ang="0">
                <a:pos x="connsiteX0" y="connsiteY0"/>
              </a:cxn>
              <a:cxn ang="0">
                <a:pos x="connsiteX1" y="connsiteY1"/>
              </a:cxn>
              <a:cxn ang="0">
                <a:pos x="connsiteX2" y="connsiteY2"/>
              </a:cxn>
            </a:cxnLst>
            <a:rect l="l" t="t" r="r" b="b"/>
            <a:pathLst>
              <a:path w="1171852" h="1322773">
                <a:moveTo>
                  <a:pt x="0" y="0"/>
                </a:moveTo>
                <a:cubicBezTo>
                  <a:pt x="115409" y="373602"/>
                  <a:pt x="230819" y="747204"/>
                  <a:pt x="426128" y="967666"/>
                </a:cubicBezTo>
                <a:cubicBezTo>
                  <a:pt x="621437" y="1188128"/>
                  <a:pt x="1171852" y="1322773"/>
                  <a:pt x="1171852" y="132277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535837" y="213064"/>
            <a:ext cx="1589103" cy="932155"/>
          </a:xfrm>
          <a:custGeom>
            <a:avLst/>
            <a:gdLst>
              <a:gd name="connsiteX0" fmla="*/ 0 w 1589103"/>
              <a:gd name="connsiteY0" fmla="*/ 932155 h 932155"/>
              <a:gd name="connsiteX1" fmla="*/ 878889 w 1589103"/>
              <a:gd name="connsiteY1" fmla="*/ 736847 h 932155"/>
              <a:gd name="connsiteX2" fmla="*/ 1589103 w 1589103"/>
              <a:gd name="connsiteY2" fmla="*/ 0 h 932155"/>
            </a:gdLst>
            <a:ahLst/>
            <a:cxnLst>
              <a:cxn ang="0">
                <a:pos x="connsiteX0" y="connsiteY0"/>
              </a:cxn>
              <a:cxn ang="0">
                <a:pos x="connsiteX1" y="connsiteY1"/>
              </a:cxn>
              <a:cxn ang="0">
                <a:pos x="connsiteX2" y="connsiteY2"/>
              </a:cxn>
            </a:cxnLst>
            <a:rect l="l" t="t" r="r" b="b"/>
            <a:pathLst>
              <a:path w="1589103" h="932155">
                <a:moveTo>
                  <a:pt x="0" y="932155"/>
                </a:moveTo>
                <a:cubicBezTo>
                  <a:pt x="307019" y="912180"/>
                  <a:pt x="614039" y="892206"/>
                  <a:pt x="878889" y="736847"/>
                </a:cubicBezTo>
                <a:cubicBezTo>
                  <a:pt x="1143739" y="581488"/>
                  <a:pt x="1366421" y="290744"/>
                  <a:pt x="158910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995049" y="213064"/>
            <a:ext cx="334077" cy="1065320"/>
          </a:xfrm>
          <a:custGeom>
            <a:avLst/>
            <a:gdLst>
              <a:gd name="connsiteX0" fmla="*/ 334077 w 334077"/>
              <a:gd name="connsiteY0" fmla="*/ 1065320 h 1065320"/>
              <a:gd name="connsiteX1" fmla="*/ 23359 w 334077"/>
              <a:gd name="connsiteY1" fmla="*/ 772357 h 1065320"/>
              <a:gd name="connsiteX2" fmla="*/ 32236 w 334077"/>
              <a:gd name="connsiteY2" fmla="*/ 337352 h 1065320"/>
              <a:gd name="connsiteX3" fmla="*/ 112135 w 334077"/>
              <a:gd name="connsiteY3" fmla="*/ 0 h 1065320"/>
            </a:gdLst>
            <a:ahLst/>
            <a:cxnLst>
              <a:cxn ang="0">
                <a:pos x="connsiteX0" y="connsiteY0"/>
              </a:cxn>
              <a:cxn ang="0">
                <a:pos x="connsiteX1" y="connsiteY1"/>
              </a:cxn>
              <a:cxn ang="0">
                <a:pos x="connsiteX2" y="connsiteY2"/>
              </a:cxn>
              <a:cxn ang="0">
                <a:pos x="connsiteX3" y="connsiteY3"/>
              </a:cxn>
            </a:cxnLst>
            <a:rect l="l" t="t" r="r" b="b"/>
            <a:pathLst>
              <a:path w="334077" h="1065320">
                <a:moveTo>
                  <a:pt x="334077" y="1065320"/>
                </a:moveTo>
                <a:cubicBezTo>
                  <a:pt x="203871" y="979502"/>
                  <a:pt x="73666" y="893685"/>
                  <a:pt x="23359" y="772357"/>
                </a:cubicBezTo>
                <a:cubicBezTo>
                  <a:pt x="-26948" y="651029"/>
                  <a:pt x="17440" y="466078"/>
                  <a:pt x="32236" y="337352"/>
                </a:cubicBezTo>
                <a:cubicBezTo>
                  <a:pt x="47032" y="208626"/>
                  <a:pt x="79583" y="104313"/>
                  <a:pt x="112135"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900131" y="1100831"/>
            <a:ext cx="2044731" cy="1583269"/>
          </a:xfrm>
          <a:custGeom>
            <a:avLst/>
            <a:gdLst>
              <a:gd name="connsiteX0" fmla="*/ 420118 w 2044731"/>
              <a:gd name="connsiteY0" fmla="*/ 0 h 1583269"/>
              <a:gd name="connsiteX1" fmla="*/ 180420 w 2044731"/>
              <a:gd name="connsiteY1" fmla="*/ 133165 h 1583269"/>
              <a:gd name="connsiteX2" fmla="*/ 2867 w 2044731"/>
              <a:gd name="connsiteY2" fmla="*/ 452761 h 1583269"/>
              <a:gd name="connsiteX3" fmla="*/ 91644 w 2044731"/>
              <a:gd name="connsiteY3" fmla="*/ 976544 h 1583269"/>
              <a:gd name="connsiteX4" fmla="*/ 357974 w 2044731"/>
              <a:gd name="connsiteY4" fmla="*/ 1393794 h 1583269"/>
              <a:gd name="connsiteX5" fmla="*/ 926145 w 2044731"/>
              <a:gd name="connsiteY5" fmla="*/ 1580225 h 1583269"/>
              <a:gd name="connsiteX6" fmla="*/ 1512071 w 2044731"/>
              <a:gd name="connsiteY6" fmla="*/ 1491449 h 1583269"/>
              <a:gd name="connsiteX7" fmla="*/ 2044731 w 2044731"/>
              <a:gd name="connsiteY7" fmla="*/ 1260629 h 15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4731" h="1583269">
                <a:moveTo>
                  <a:pt x="420118" y="0"/>
                </a:moveTo>
                <a:cubicBezTo>
                  <a:pt x="335040" y="28852"/>
                  <a:pt x="249962" y="57705"/>
                  <a:pt x="180420" y="133165"/>
                </a:cubicBezTo>
                <a:cubicBezTo>
                  <a:pt x="110878" y="208625"/>
                  <a:pt x="17663" y="312198"/>
                  <a:pt x="2867" y="452761"/>
                </a:cubicBezTo>
                <a:cubicBezTo>
                  <a:pt x="-11929" y="593324"/>
                  <a:pt x="32460" y="819705"/>
                  <a:pt x="91644" y="976544"/>
                </a:cubicBezTo>
                <a:cubicBezTo>
                  <a:pt x="150828" y="1133383"/>
                  <a:pt x="218890" y="1293181"/>
                  <a:pt x="357974" y="1393794"/>
                </a:cubicBezTo>
                <a:cubicBezTo>
                  <a:pt x="497058" y="1494408"/>
                  <a:pt x="733795" y="1563949"/>
                  <a:pt x="926145" y="1580225"/>
                </a:cubicBezTo>
                <a:cubicBezTo>
                  <a:pt x="1118495" y="1596501"/>
                  <a:pt x="1325640" y="1544715"/>
                  <a:pt x="1512071" y="1491449"/>
                </a:cubicBezTo>
                <a:cubicBezTo>
                  <a:pt x="1698502" y="1438183"/>
                  <a:pt x="1871616" y="1349406"/>
                  <a:pt x="2044731" y="12606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2900131" y="679141"/>
            <a:ext cx="224809" cy="665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2459115" y="310718"/>
            <a:ext cx="612559" cy="1926455"/>
          </a:xfrm>
          <a:custGeom>
            <a:avLst/>
            <a:gdLst>
              <a:gd name="connsiteX0" fmla="*/ 0 w 612559"/>
              <a:gd name="connsiteY0" fmla="*/ 1926455 h 1926455"/>
              <a:gd name="connsiteX1" fmla="*/ 79899 w 612559"/>
              <a:gd name="connsiteY1" fmla="*/ 1376039 h 1926455"/>
              <a:gd name="connsiteX2" fmla="*/ 346229 w 612559"/>
              <a:gd name="connsiteY2" fmla="*/ 568171 h 1926455"/>
              <a:gd name="connsiteX3" fmla="*/ 612559 w 612559"/>
              <a:gd name="connsiteY3" fmla="*/ 0 h 1926455"/>
            </a:gdLst>
            <a:ahLst/>
            <a:cxnLst>
              <a:cxn ang="0">
                <a:pos x="connsiteX0" y="connsiteY0"/>
              </a:cxn>
              <a:cxn ang="0">
                <a:pos x="connsiteX1" y="connsiteY1"/>
              </a:cxn>
              <a:cxn ang="0">
                <a:pos x="connsiteX2" y="connsiteY2"/>
              </a:cxn>
              <a:cxn ang="0">
                <a:pos x="connsiteX3" y="connsiteY3"/>
              </a:cxn>
            </a:cxnLst>
            <a:rect l="l" t="t" r="r" b="b"/>
            <a:pathLst>
              <a:path w="612559" h="1926455">
                <a:moveTo>
                  <a:pt x="0" y="1926455"/>
                </a:moveTo>
                <a:cubicBezTo>
                  <a:pt x="11097" y="1764437"/>
                  <a:pt x="22194" y="1602419"/>
                  <a:pt x="79899" y="1376039"/>
                </a:cubicBezTo>
                <a:cubicBezTo>
                  <a:pt x="137604" y="1149659"/>
                  <a:pt x="257452" y="797511"/>
                  <a:pt x="346229" y="568171"/>
                </a:cubicBezTo>
                <a:cubicBezTo>
                  <a:pt x="435006" y="338831"/>
                  <a:pt x="523782" y="169415"/>
                  <a:pt x="61255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2334827" y="3773010"/>
            <a:ext cx="2822197" cy="2175160"/>
          </a:xfrm>
          <a:custGeom>
            <a:avLst/>
            <a:gdLst>
              <a:gd name="connsiteX0" fmla="*/ 0 w 2822197"/>
              <a:gd name="connsiteY0" fmla="*/ 0 h 2175160"/>
              <a:gd name="connsiteX1" fmla="*/ 195309 w 2822197"/>
              <a:gd name="connsiteY1" fmla="*/ 1127464 h 2175160"/>
              <a:gd name="connsiteX2" fmla="*/ 745724 w 2822197"/>
              <a:gd name="connsiteY2" fmla="*/ 1811044 h 2175160"/>
              <a:gd name="connsiteX3" fmla="*/ 1757779 w 2822197"/>
              <a:gd name="connsiteY3" fmla="*/ 2175029 h 2175160"/>
              <a:gd name="connsiteX4" fmla="*/ 2556769 w 2822197"/>
              <a:gd name="connsiteY4" fmla="*/ 1775534 h 2175160"/>
              <a:gd name="connsiteX5" fmla="*/ 2805344 w 2822197"/>
              <a:gd name="connsiteY5" fmla="*/ 985421 h 2175160"/>
              <a:gd name="connsiteX6" fmla="*/ 2157274 w 2822197"/>
              <a:gd name="connsiteY6" fmla="*/ 630314 h 217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2197" h="2175160">
                <a:moveTo>
                  <a:pt x="0" y="0"/>
                </a:moveTo>
                <a:cubicBezTo>
                  <a:pt x="35511" y="412811"/>
                  <a:pt x="71022" y="825623"/>
                  <a:pt x="195309" y="1127464"/>
                </a:cubicBezTo>
                <a:cubicBezTo>
                  <a:pt x="319596" y="1429305"/>
                  <a:pt x="485312" y="1636450"/>
                  <a:pt x="745724" y="1811044"/>
                </a:cubicBezTo>
                <a:cubicBezTo>
                  <a:pt x="1006136" y="1985638"/>
                  <a:pt x="1455938" y="2180947"/>
                  <a:pt x="1757779" y="2175029"/>
                </a:cubicBezTo>
                <a:cubicBezTo>
                  <a:pt x="2059620" y="2169111"/>
                  <a:pt x="2382175" y="1973802"/>
                  <a:pt x="2556769" y="1775534"/>
                </a:cubicBezTo>
                <a:cubicBezTo>
                  <a:pt x="2731363" y="1577266"/>
                  <a:pt x="2871926" y="1176291"/>
                  <a:pt x="2805344" y="985421"/>
                </a:cubicBezTo>
                <a:cubicBezTo>
                  <a:pt x="2738762" y="794551"/>
                  <a:pt x="2448018" y="712432"/>
                  <a:pt x="2157274" y="6303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7657079" y="2239450"/>
            <a:ext cx="1486921" cy="1937693"/>
            <a:chOff x="4957971" y="3095691"/>
            <a:chExt cx="1208442" cy="1520208"/>
          </a:xfrm>
        </p:grpSpPr>
        <p:grpSp>
          <p:nvGrpSpPr>
            <p:cNvPr id="58" name="Group 57"/>
            <p:cNvGrpSpPr/>
            <p:nvPr/>
          </p:nvGrpSpPr>
          <p:grpSpPr>
            <a:xfrm>
              <a:off x="4957971" y="3095691"/>
              <a:ext cx="1208442" cy="1520208"/>
              <a:chOff x="3660670" y="2730547"/>
              <a:chExt cx="451461" cy="674701"/>
            </a:xfrm>
          </p:grpSpPr>
          <p:grpSp>
            <p:nvGrpSpPr>
              <p:cNvPr id="60" name="Group 159"/>
              <p:cNvGrpSpPr/>
              <p:nvPr/>
            </p:nvGrpSpPr>
            <p:grpSpPr>
              <a:xfrm rot="21357450">
                <a:off x="3660670" y="2730547"/>
                <a:ext cx="451461" cy="674701"/>
                <a:chOff x="3661618" y="2730655"/>
                <a:chExt cx="451461" cy="674701"/>
              </a:xfrm>
            </p:grpSpPr>
            <p:sp>
              <p:nvSpPr>
                <p:cNvPr id="62" name="Arc 61"/>
                <p:cNvSpPr/>
                <p:nvPr/>
              </p:nvSpPr>
              <p:spPr>
                <a:xfrm rot="9706765">
                  <a:off x="3707355" y="2883644"/>
                  <a:ext cx="405724" cy="383319"/>
                </a:xfrm>
                <a:prstGeom prst="arc">
                  <a:avLst>
                    <a:gd name="adj1" fmla="val 16990575"/>
                    <a:gd name="adj2" fmla="val 371888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3" name="Straight Connector 62"/>
                <p:cNvCxnSpPr/>
                <p:nvPr/>
              </p:nvCxnSpPr>
              <p:spPr>
                <a:xfrm rot="242550">
                  <a:off x="3661618" y="2730655"/>
                  <a:ext cx="359805" cy="674701"/>
                </a:xfrm>
                <a:prstGeom prst="lin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flipH="1" flipV="1">
                  <a:off x="3880344" y="3280308"/>
                  <a:ext cx="51517" cy="5143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arallelogram 64"/>
                <p:cNvSpPr/>
                <p:nvPr/>
              </p:nvSpPr>
              <p:spPr>
                <a:xfrm rot="19169352">
                  <a:off x="3822569" y="2989221"/>
                  <a:ext cx="130371" cy="60727"/>
                </a:xfrm>
                <a:prstGeom prst="parallelogram">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nvSpPr>
            <p:spPr>
              <a:xfrm>
                <a:off x="3962400" y="3352800"/>
                <a:ext cx="45719" cy="45719"/>
              </a:xfrm>
              <a:prstGeom prst="ellipse">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rot="21357450" flipH="1" flipV="1">
              <a:off x="5113023" y="3517778"/>
              <a:ext cx="137897" cy="115891"/>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Freeform 65"/>
          <p:cNvSpPr/>
          <p:nvPr/>
        </p:nvSpPr>
        <p:spPr>
          <a:xfrm>
            <a:off x="6308274" y="2138712"/>
            <a:ext cx="2152145" cy="2022196"/>
          </a:xfrm>
          <a:custGeom>
            <a:avLst/>
            <a:gdLst>
              <a:gd name="connsiteX0" fmla="*/ 190180 w 2152145"/>
              <a:gd name="connsiteY0" fmla="*/ 0 h 1959246"/>
              <a:gd name="connsiteX1" fmla="*/ 3749 w 2152145"/>
              <a:gd name="connsiteY1" fmla="*/ 967666 h 1959246"/>
              <a:gd name="connsiteX2" fmla="*/ 341101 w 2152145"/>
              <a:gd name="connsiteY2" fmla="*/ 1526959 h 1959246"/>
              <a:gd name="connsiteX3" fmla="*/ 998048 w 2152145"/>
              <a:gd name="connsiteY3" fmla="*/ 1953088 h 1959246"/>
              <a:gd name="connsiteX4" fmla="*/ 2152145 w 2152145"/>
              <a:gd name="connsiteY4" fmla="*/ 1740023 h 1959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145" h="1959246">
                <a:moveTo>
                  <a:pt x="190180" y="0"/>
                </a:moveTo>
                <a:cubicBezTo>
                  <a:pt x="84387" y="356586"/>
                  <a:pt x="-21405" y="713173"/>
                  <a:pt x="3749" y="967666"/>
                </a:cubicBezTo>
                <a:cubicBezTo>
                  <a:pt x="28902" y="1222159"/>
                  <a:pt x="175384" y="1362722"/>
                  <a:pt x="341101" y="1526959"/>
                </a:cubicBezTo>
                <a:cubicBezTo>
                  <a:pt x="506818" y="1691196"/>
                  <a:pt x="696207" y="1917577"/>
                  <a:pt x="998048" y="1953088"/>
                </a:cubicBezTo>
                <a:cubicBezTo>
                  <a:pt x="1299889" y="1988599"/>
                  <a:pt x="1726017" y="1864311"/>
                  <a:pt x="2152145" y="174002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7932699" y="3970058"/>
            <a:ext cx="89834" cy="1908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Freeform 68"/>
          <p:cNvSpPr/>
          <p:nvPr/>
        </p:nvSpPr>
        <p:spPr>
          <a:xfrm>
            <a:off x="6525087" y="2166151"/>
            <a:ext cx="1322773" cy="854965"/>
          </a:xfrm>
          <a:custGeom>
            <a:avLst/>
            <a:gdLst>
              <a:gd name="connsiteX0" fmla="*/ 0 w 1322773"/>
              <a:gd name="connsiteY0" fmla="*/ 0 h 854965"/>
              <a:gd name="connsiteX1" fmla="*/ 372863 w 1322773"/>
              <a:gd name="connsiteY1" fmla="*/ 710214 h 854965"/>
              <a:gd name="connsiteX2" fmla="*/ 577049 w 1322773"/>
              <a:gd name="connsiteY2" fmla="*/ 834501 h 854965"/>
              <a:gd name="connsiteX3" fmla="*/ 949911 w 1322773"/>
              <a:gd name="connsiteY3" fmla="*/ 843379 h 854965"/>
              <a:gd name="connsiteX4" fmla="*/ 1322773 w 1322773"/>
              <a:gd name="connsiteY4" fmla="*/ 719092 h 854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773" h="854965">
                <a:moveTo>
                  <a:pt x="0" y="0"/>
                </a:moveTo>
                <a:cubicBezTo>
                  <a:pt x="138344" y="285565"/>
                  <a:pt x="276688" y="571131"/>
                  <a:pt x="372863" y="710214"/>
                </a:cubicBezTo>
                <a:cubicBezTo>
                  <a:pt x="469038" y="849297"/>
                  <a:pt x="480874" y="812307"/>
                  <a:pt x="577049" y="834501"/>
                </a:cubicBezTo>
                <a:cubicBezTo>
                  <a:pt x="673224" y="856695"/>
                  <a:pt x="825624" y="862614"/>
                  <a:pt x="949911" y="843379"/>
                </a:cubicBezTo>
                <a:cubicBezTo>
                  <a:pt x="1074198" y="824144"/>
                  <a:pt x="1198485" y="771618"/>
                  <a:pt x="1322773" y="71909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8148997">
            <a:off x="1838064" y="1002880"/>
            <a:ext cx="172532" cy="247979"/>
          </a:xfrm>
          <a:prstGeom prst="trapezoi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1553592" y="958788"/>
            <a:ext cx="798991" cy="1241278"/>
          </a:xfrm>
          <a:custGeom>
            <a:avLst/>
            <a:gdLst>
              <a:gd name="connsiteX0" fmla="*/ 798991 w 798991"/>
              <a:gd name="connsiteY0" fmla="*/ 1225119 h 1241278"/>
              <a:gd name="connsiteX1" fmla="*/ 763480 w 798991"/>
              <a:gd name="connsiteY1" fmla="*/ 1162975 h 1241278"/>
              <a:gd name="connsiteX2" fmla="*/ 719091 w 798991"/>
              <a:gd name="connsiteY2" fmla="*/ 612560 h 1241278"/>
              <a:gd name="connsiteX3" fmla="*/ 470517 w 798991"/>
              <a:gd name="connsiteY3" fmla="*/ 239697 h 1241278"/>
              <a:gd name="connsiteX4" fmla="*/ 0 w 798991"/>
              <a:gd name="connsiteY4" fmla="*/ 0 h 124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991" h="1241278">
                <a:moveTo>
                  <a:pt x="798991" y="1225119"/>
                </a:moveTo>
                <a:cubicBezTo>
                  <a:pt x="787894" y="1245093"/>
                  <a:pt x="776797" y="1265068"/>
                  <a:pt x="763480" y="1162975"/>
                </a:cubicBezTo>
                <a:cubicBezTo>
                  <a:pt x="750163" y="1060882"/>
                  <a:pt x="767918" y="766440"/>
                  <a:pt x="719091" y="612560"/>
                </a:cubicBezTo>
                <a:cubicBezTo>
                  <a:pt x="670264" y="458680"/>
                  <a:pt x="590365" y="341790"/>
                  <a:pt x="470517" y="239697"/>
                </a:cubicBezTo>
                <a:cubicBezTo>
                  <a:pt x="350669" y="137604"/>
                  <a:pt x="175334" y="68802"/>
                  <a:pt x="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2015231" y="1127464"/>
            <a:ext cx="1313895" cy="221972"/>
          </a:xfrm>
          <a:custGeom>
            <a:avLst/>
            <a:gdLst>
              <a:gd name="connsiteX0" fmla="*/ 1313895 w 1313895"/>
              <a:gd name="connsiteY0" fmla="*/ 124287 h 221972"/>
              <a:gd name="connsiteX1" fmla="*/ 656948 w 1313895"/>
              <a:gd name="connsiteY1" fmla="*/ 221942 h 221972"/>
              <a:gd name="connsiteX2" fmla="*/ 266330 w 1313895"/>
              <a:gd name="connsiteY2" fmla="*/ 133165 h 221972"/>
              <a:gd name="connsiteX3" fmla="*/ 0 w 1313895"/>
              <a:gd name="connsiteY3" fmla="*/ 0 h 221972"/>
            </a:gdLst>
            <a:ahLst/>
            <a:cxnLst>
              <a:cxn ang="0">
                <a:pos x="connsiteX0" y="connsiteY0"/>
              </a:cxn>
              <a:cxn ang="0">
                <a:pos x="connsiteX1" y="connsiteY1"/>
              </a:cxn>
              <a:cxn ang="0">
                <a:pos x="connsiteX2" y="connsiteY2"/>
              </a:cxn>
              <a:cxn ang="0">
                <a:pos x="connsiteX3" y="connsiteY3"/>
              </a:cxn>
            </a:cxnLst>
            <a:rect l="l" t="t" r="r" b="b"/>
            <a:pathLst>
              <a:path w="1313895" h="221972">
                <a:moveTo>
                  <a:pt x="1313895" y="124287"/>
                </a:moveTo>
                <a:cubicBezTo>
                  <a:pt x="1072718" y="172374"/>
                  <a:pt x="831542" y="220462"/>
                  <a:pt x="656948" y="221942"/>
                </a:cubicBezTo>
                <a:cubicBezTo>
                  <a:pt x="482354" y="223422"/>
                  <a:pt x="375821" y="170155"/>
                  <a:pt x="266330" y="133165"/>
                </a:cubicBezTo>
                <a:cubicBezTo>
                  <a:pt x="156839" y="96175"/>
                  <a:pt x="78419" y="48087"/>
                  <a:pt x="0"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2048775" y="3746377"/>
            <a:ext cx="365951" cy="1997475"/>
          </a:xfrm>
          <a:custGeom>
            <a:avLst/>
            <a:gdLst>
              <a:gd name="connsiteX0" fmla="*/ 365951 w 365951"/>
              <a:gd name="connsiteY0" fmla="*/ 0 h 1997475"/>
              <a:gd name="connsiteX1" fmla="*/ 19722 w 365951"/>
              <a:gd name="connsiteY1" fmla="*/ 825623 h 1997475"/>
              <a:gd name="connsiteX2" fmla="*/ 72988 w 365951"/>
              <a:gd name="connsiteY2" fmla="*/ 1997475 h 1997475"/>
            </a:gdLst>
            <a:ahLst/>
            <a:cxnLst>
              <a:cxn ang="0">
                <a:pos x="connsiteX0" y="connsiteY0"/>
              </a:cxn>
              <a:cxn ang="0">
                <a:pos x="connsiteX1" y="connsiteY1"/>
              </a:cxn>
              <a:cxn ang="0">
                <a:pos x="connsiteX2" y="connsiteY2"/>
              </a:cxn>
            </a:cxnLst>
            <a:rect l="l" t="t" r="r" b="b"/>
            <a:pathLst>
              <a:path w="365951" h="1997475">
                <a:moveTo>
                  <a:pt x="365951" y="0"/>
                </a:moveTo>
                <a:cubicBezTo>
                  <a:pt x="217250" y="246355"/>
                  <a:pt x="68549" y="492711"/>
                  <a:pt x="19722" y="825623"/>
                </a:cubicBezTo>
                <a:cubicBezTo>
                  <a:pt x="-29105" y="1158536"/>
                  <a:pt x="21941" y="1578005"/>
                  <a:pt x="72988" y="1997475"/>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027938" y="2166151"/>
            <a:ext cx="514905" cy="1979721"/>
          </a:xfrm>
          <a:custGeom>
            <a:avLst/>
            <a:gdLst>
              <a:gd name="connsiteX0" fmla="*/ 514905 w 514905"/>
              <a:gd name="connsiteY0" fmla="*/ 0 h 1979721"/>
              <a:gd name="connsiteX1" fmla="*/ 479394 w 514905"/>
              <a:gd name="connsiteY1" fmla="*/ 585927 h 1979721"/>
              <a:gd name="connsiteX2" fmla="*/ 337351 w 514905"/>
              <a:gd name="connsiteY2" fmla="*/ 1083076 h 1979721"/>
              <a:gd name="connsiteX3" fmla="*/ 142043 w 514905"/>
              <a:gd name="connsiteY3" fmla="*/ 1686758 h 1979721"/>
              <a:gd name="connsiteX4" fmla="*/ 0 w 514905"/>
              <a:gd name="connsiteY4" fmla="*/ 1979721 h 197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05" h="1979721">
                <a:moveTo>
                  <a:pt x="514905" y="0"/>
                </a:moveTo>
                <a:cubicBezTo>
                  <a:pt x="511945" y="202707"/>
                  <a:pt x="508986" y="405414"/>
                  <a:pt x="479394" y="585927"/>
                </a:cubicBezTo>
                <a:cubicBezTo>
                  <a:pt x="449802" y="766440"/>
                  <a:pt x="393576" y="899604"/>
                  <a:pt x="337351" y="1083076"/>
                </a:cubicBezTo>
                <a:cubicBezTo>
                  <a:pt x="281126" y="1266548"/>
                  <a:pt x="198268" y="1537317"/>
                  <a:pt x="142043" y="1686758"/>
                </a:cubicBezTo>
                <a:cubicBezTo>
                  <a:pt x="85818" y="1836199"/>
                  <a:pt x="42909" y="1907960"/>
                  <a:pt x="0" y="197972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960410">
            <a:off x="3074051" y="51476"/>
            <a:ext cx="188594" cy="323176"/>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052849">
            <a:off x="2435024" y="49497"/>
            <a:ext cx="177142" cy="327136"/>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1524000" y="1092200"/>
            <a:ext cx="1168565" cy="832870"/>
          </a:xfrm>
          <a:custGeom>
            <a:avLst/>
            <a:gdLst>
              <a:gd name="connsiteX0" fmla="*/ 0 w 1168565"/>
              <a:gd name="connsiteY0" fmla="*/ 93133 h 832870"/>
              <a:gd name="connsiteX1" fmla="*/ 254000 w 1168565"/>
              <a:gd name="connsiteY1" fmla="*/ 211667 h 832870"/>
              <a:gd name="connsiteX2" fmla="*/ 414867 w 1168565"/>
              <a:gd name="connsiteY2" fmla="*/ 465667 h 832870"/>
              <a:gd name="connsiteX3" fmla="*/ 694267 w 1168565"/>
              <a:gd name="connsiteY3" fmla="*/ 711200 h 832870"/>
              <a:gd name="connsiteX4" fmla="*/ 1016000 w 1168565"/>
              <a:gd name="connsiteY4" fmla="*/ 829733 h 832870"/>
              <a:gd name="connsiteX5" fmla="*/ 1168400 w 1168565"/>
              <a:gd name="connsiteY5" fmla="*/ 592667 h 832870"/>
              <a:gd name="connsiteX6" fmla="*/ 990600 w 1168565"/>
              <a:gd name="connsiteY6" fmla="*/ 372533 h 832870"/>
              <a:gd name="connsiteX7" fmla="*/ 592667 w 1168565"/>
              <a:gd name="connsiteY7" fmla="*/ 143933 h 832870"/>
              <a:gd name="connsiteX8" fmla="*/ 414867 w 1168565"/>
              <a:gd name="connsiteY8" fmla="*/ 0 h 83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565" h="832870">
                <a:moveTo>
                  <a:pt x="0" y="93133"/>
                </a:moveTo>
                <a:cubicBezTo>
                  <a:pt x="92428" y="121355"/>
                  <a:pt x="184856" y="149578"/>
                  <a:pt x="254000" y="211667"/>
                </a:cubicBezTo>
                <a:cubicBezTo>
                  <a:pt x="323145" y="273756"/>
                  <a:pt x="341489" y="382412"/>
                  <a:pt x="414867" y="465667"/>
                </a:cubicBezTo>
                <a:cubicBezTo>
                  <a:pt x="488245" y="548922"/>
                  <a:pt x="594078" y="650522"/>
                  <a:pt x="694267" y="711200"/>
                </a:cubicBezTo>
                <a:cubicBezTo>
                  <a:pt x="794456" y="771878"/>
                  <a:pt x="936978" y="849488"/>
                  <a:pt x="1016000" y="829733"/>
                </a:cubicBezTo>
                <a:cubicBezTo>
                  <a:pt x="1095022" y="809978"/>
                  <a:pt x="1172633" y="668867"/>
                  <a:pt x="1168400" y="592667"/>
                </a:cubicBezTo>
                <a:cubicBezTo>
                  <a:pt x="1164167" y="516467"/>
                  <a:pt x="1086556" y="447322"/>
                  <a:pt x="990600" y="372533"/>
                </a:cubicBezTo>
                <a:cubicBezTo>
                  <a:pt x="894645" y="297744"/>
                  <a:pt x="688622" y="206022"/>
                  <a:pt x="592667" y="143933"/>
                </a:cubicBezTo>
                <a:cubicBezTo>
                  <a:pt x="496712" y="81844"/>
                  <a:pt x="455789" y="40922"/>
                  <a:pt x="414867"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86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5" grpId="0" animBg="1"/>
      <p:bldP spid="56" grpId="0" animBg="1"/>
      <p:bldP spid="66" grpId="0" animBg="1"/>
      <p:bldP spid="69" grpId="0" animBg="1"/>
      <p:bldP spid="71" grpId="0" animBg="1"/>
      <p:bldP spid="72" grpId="0" animBg="1"/>
      <p:bldP spid="73" grpId="0" animBg="1"/>
      <p:bldP spid="74" grpId="0" animBg="1"/>
      <p:bldP spid="75" grpId="0" animBg="1"/>
      <p:bldP spid="76" grpId="0" animBg="1"/>
      <p:bldP spid="77"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153400" cy="440120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Allowable </a:t>
            </a:r>
            <a:r>
              <a:rPr lang="en-US" sz="3200" dirty="0" err="1" smtClean="0">
                <a:latin typeface="Times New Roman" panose="02020603050405020304" pitchFamily="18" charset="0"/>
                <a:cs typeface="Times New Roman" panose="02020603050405020304" pitchFamily="18" charset="0"/>
              </a:rPr>
              <a:t>Ampacities</a:t>
            </a:r>
            <a:r>
              <a:rPr lang="en-US" sz="3200" dirty="0" smtClean="0">
                <a:latin typeface="Times New Roman" panose="02020603050405020304" pitchFamily="18" charset="0"/>
                <a:cs typeface="Times New Roman" panose="02020603050405020304" pitchFamily="18" charset="0"/>
              </a:rPr>
              <a:t> of Conductors</a:t>
            </a:r>
          </a:p>
          <a:p>
            <a:endParaRPr lang="en-US" sz="32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NEC Table 310.15(B)(16)</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NEC Table 210.24 Summary of Branch Circuit requirements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NEC 240.4 – Overcurrent protection</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NEC 240.5(2) – Fixture Wire</a:t>
            </a: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82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534400" cy="5693866"/>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Basically, conductor size and overcurrent protection for most branch and individual circuits will follow this:</a:t>
            </a:r>
          </a:p>
          <a:p>
            <a:pPr algn="ct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10 AWG Copper – Rated at 30 Amperes</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12 AWG Copper – Rated at 20 Amperes</a:t>
            </a:r>
          </a:p>
          <a:p>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14 AWG Copper – Rated at 15 Amper</a:t>
            </a:r>
            <a:r>
              <a:rPr lang="en-US" sz="2800" dirty="0" smtClean="0">
                <a:latin typeface="Times New Roman" panose="02020603050405020304" pitchFamily="18" charset="0"/>
                <a:cs typeface="Times New Roman" panose="02020603050405020304" pitchFamily="18" charset="0"/>
              </a:rPr>
              <a:t>es</a:t>
            </a:r>
          </a:p>
          <a:p>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16 AWG Copper – See NEC 240.4(D)(2)</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18 AWG Copper - See NEC 240.4(D)(1)</a:t>
            </a:r>
          </a:p>
          <a:p>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2794813"/>
            <a:ext cx="2209800"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Most common sizes for 120 V branch circuits found in residential and agricultural wiring </a:t>
            </a:r>
            <a:endParaRPr lang="en-US" sz="160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V="1">
            <a:off x="2286000" y="3048000"/>
            <a:ext cx="3048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86000" y="3657600"/>
            <a:ext cx="304800" cy="2144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0933" y="3872031"/>
            <a:ext cx="1981200" cy="1323439"/>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Minimum conductor size required by the NEC for Branch Circuits: NEC 210.19(A)(4)</a:t>
            </a:r>
            <a:endParaRPr lang="en-US" sz="1600" dirty="0">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1905000" y="3962400"/>
            <a:ext cx="685800" cy="5713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6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763000" cy="6063198"/>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Calculating Load</a:t>
            </a:r>
          </a:p>
          <a:p>
            <a:pPr algn="ctr"/>
            <a:endParaRPr lang="en-US" sz="1200" dirty="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Watts = Volts x Amps</a:t>
            </a:r>
          </a:p>
          <a:p>
            <a:endParaRPr lang="en-US" sz="12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Watts (Wattage) – </a:t>
            </a:r>
            <a:r>
              <a:rPr lang="en-US" sz="2000" dirty="0" smtClean="0">
                <a:latin typeface="Times New Roman" panose="02020603050405020304" pitchFamily="18" charset="0"/>
                <a:cs typeface="Times New Roman" panose="02020603050405020304" pitchFamily="18" charset="0"/>
              </a:rPr>
              <a:t>measurement of total energy consumed (watts = work i.e., heat light, motion). Also referred to as a Volt Amp or VA.</a:t>
            </a:r>
          </a:p>
          <a:p>
            <a:endParaRPr lang="en-US" sz="12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Amps (Amperage) – flow rate of electric charge; 6.28 quintillion electrons passing a given point in one second = 1 amp.  Abbreviated “I” for Intensity.</a:t>
            </a:r>
          </a:p>
          <a:p>
            <a:endParaRPr lang="en-US" sz="12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Ampacity – the maximum amount of current a conductor or device can carry also called current rating.</a:t>
            </a:r>
          </a:p>
          <a:p>
            <a:endParaRPr lang="en-US" sz="12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Volts (Voltage) – Measure of electrical potential (electrical pressure) refers to the energy that could be released if the current is allowed to flow. Abbreviated “E” for Electromotive Force.</a:t>
            </a:r>
          </a:p>
          <a:p>
            <a:endParaRPr lang="en-US" sz="12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One volt is the difference in electrical potential between two points of a conducting wire when an electric current of one ampere dissipates one watt of power between those points.</a:t>
            </a:r>
          </a:p>
          <a:p>
            <a:endParaRPr lang="en-US" sz="2000"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381000" y="5867400"/>
            <a:ext cx="8305800" cy="646331"/>
          </a:xfrm>
          <a:prstGeom prst="rect">
            <a:avLst/>
          </a:prstGeom>
          <a:noFill/>
          <a:ln w="50800" cmpd="dbl">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Consult AAVIM Understanding Electricity for more information on determining load, electrical cost and the relationship between Watts, Volts and Amps.</a:t>
            </a:r>
          </a:p>
        </p:txBody>
      </p:sp>
    </p:spTree>
    <p:extLst>
      <p:ext uri="{BB962C8B-B14F-4D97-AF65-F5344CB8AC3E}">
        <p14:creationId xmlns:p14="http://schemas.microsoft.com/office/powerpoint/2010/main" val="2604251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32453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W = V x A</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Example: A 120 volt branch circuit has a total combined load of 2400 watts based on the name plate rating of the devices being operated by the circuit. </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Conductors, devices and overcurrent protection are generally rated in amperes (current rating), therefore we should solve for amps in order to determine the correct  conductor and over-current protection size.</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2400 Watts = 120 volts x Amps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036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7696200" cy="5509200"/>
          </a:xfrm>
          <a:prstGeom prst="rect">
            <a:avLst/>
          </a:prstGeom>
          <a:noFill/>
        </p:spPr>
        <p:txBody>
          <a:bodyPr wrap="square" rtlCol="0">
            <a:spAutoFit/>
          </a:bodyPr>
          <a:lstStyle/>
          <a:p>
            <a:r>
              <a:rPr lang="en-US" sz="3200" u="sng" dirty="0" smtClean="0">
                <a:latin typeface="Times New Roman" panose="02020603050405020304" pitchFamily="18" charset="0"/>
                <a:cs typeface="Times New Roman" panose="02020603050405020304" pitchFamily="18" charset="0"/>
              </a:rPr>
              <a:t>2400 Watts </a:t>
            </a:r>
            <a:r>
              <a:rPr lang="en-US" sz="3200" dirty="0" smtClean="0">
                <a:latin typeface="Times New Roman" panose="02020603050405020304" pitchFamily="18" charset="0"/>
                <a:cs typeface="Times New Roman" panose="02020603050405020304" pitchFamily="18" charset="0"/>
              </a:rPr>
              <a:t>= </a:t>
            </a:r>
            <a:r>
              <a:rPr lang="en-US" sz="3200" u="sng" dirty="0" smtClean="0">
                <a:latin typeface="Times New Roman" panose="02020603050405020304" pitchFamily="18" charset="0"/>
                <a:cs typeface="Times New Roman" panose="02020603050405020304" pitchFamily="18" charset="0"/>
              </a:rPr>
              <a:t>120 Volts x Amps</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120 Volts		  120 Volts</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Amps = </a:t>
            </a:r>
            <a:r>
              <a:rPr lang="en-US" sz="3200" u="sng" dirty="0" smtClean="0">
                <a:latin typeface="Times New Roman" panose="02020603050405020304" pitchFamily="18" charset="0"/>
                <a:cs typeface="Times New Roman" panose="02020603050405020304" pitchFamily="18" charset="0"/>
              </a:rPr>
              <a:t>2400 Watts </a:t>
            </a:r>
          </a:p>
          <a:p>
            <a:r>
              <a:rPr lang="en-US" sz="3200" dirty="0" smtClean="0">
                <a:latin typeface="Times New Roman" panose="02020603050405020304" pitchFamily="18" charset="0"/>
                <a:cs typeface="Times New Roman" panose="02020603050405020304" pitchFamily="18" charset="0"/>
              </a:rPr>
              <a:t> 	      120 Volts</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Amps = 20</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20 amp circuit would require a 20 amp over current protection (circuit breaker) and 12 AWG conductor.</a:t>
            </a:r>
            <a:endParaRPr lang="en-US" sz="32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H="1">
            <a:off x="2819400" y="685800"/>
            <a:ext cx="15621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505200" y="1219200"/>
            <a:ext cx="15240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432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1868</Words>
  <Application>Microsoft Office PowerPoint</Application>
  <PresentationFormat>On-screen Show (4:3)</PresentationFormat>
  <Paragraphs>244</Paragraphs>
  <Slides>40</Slides>
  <Notes>28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Sidney Bell</dc:creator>
  <cp:lastModifiedBy>Sidney Bell</cp:lastModifiedBy>
  <cp:revision>105</cp:revision>
  <cp:lastPrinted>2015-06-16T15:57:51Z</cp:lastPrinted>
  <dcterms:created xsi:type="dcterms:W3CDTF">2015-05-11T15:24:44Z</dcterms:created>
  <dcterms:modified xsi:type="dcterms:W3CDTF">2015-08-13T16:45:14Z</dcterms:modified>
</cp:coreProperties>
</file>