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103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416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741DB732-6BF8-4F04-A230-EA1FCC36119B}"/>
    <pc:docChg chg="modSld">
      <pc:chgData name="Melissa Riley" userId="d5efca3b52404f59" providerId="LiveId" clId="{741DB732-6BF8-4F04-A230-EA1FCC36119B}" dt="2017-11-21T01:22:34.128" v="20" actId="20577"/>
      <pc:docMkLst>
        <pc:docMk/>
      </pc:docMkLst>
      <pc:sldChg chg="modSp">
        <pc:chgData name="Melissa Riley" userId="d5efca3b52404f59" providerId="LiveId" clId="{741DB732-6BF8-4F04-A230-EA1FCC36119B}" dt="2017-11-21T01:22:34.128" v="20" actId="20577"/>
        <pc:sldMkLst>
          <pc:docMk/>
          <pc:sldMk cId="2134847185" sldId="256"/>
        </pc:sldMkLst>
        <pc:spChg chg="mod">
          <ac:chgData name="Melissa Riley" userId="d5efca3b52404f59" providerId="LiveId" clId="{741DB732-6BF8-4F04-A230-EA1FCC36119B}" dt="2017-11-21T01:22:34.128" v="20" actId="20577"/>
          <ac:spMkLst>
            <pc:docMk/>
            <pc:sldMk cId="2134847185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ED9C-DA64-4182-9B5B-2F9170F305E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10C2-E77E-4F16-844C-A3D50A37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77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11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8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250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744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9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jp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Nursery/Landscape Plant </a:t>
            </a:r>
            <a:r>
              <a:rPr lang="en-US" sz="7200"/>
              <a:t>Id tips</a:t>
            </a:r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F5B69-1BF7-4BEA-AA11-6BB816741E84}"/>
              </a:ext>
            </a:extLst>
          </p:cNvPr>
          <p:cNvSpPr txBox="1"/>
          <p:nvPr/>
        </p:nvSpPr>
        <p:spPr>
          <a:xfrm>
            <a:off x="8309113" y="61887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Region Ag Education/ Georgia</a:t>
            </a:r>
          </a:p>
        </p:txBody>
      </p:sp>
    </p:spTree>
    <p:extLst>
      <p:ext uri="{BB962C8B-B14F-4D97-AF65-F5344CB8AC3E}">
        <p14:creationId xmlns:p14="http://schemas.microsoft.com/office/powerpoint/2010/main" val="213484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barberry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985" y="4092877"/>
            <a:ext cx="3686831" cy="27651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27" y="1128451"/>
            <a:ext cx="4443011" cy="4443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5969" y="1163620"/>
            <a:ext cx="4278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Alternate deciduous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Spine-tipped often with bud as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Maroon sometimes yellow</a:t>
            </a:r>
          </a:p>
        </p:txBody>
      </p:sp>
    </p:spTree>
    <p:extLst>
      <p:ext uri="{BB962C8B-B14F-4D97-AF65-F5344CB8AC3E}">
        <p14:creationId xmlns:p14="http://schemas.microsoft.com/office/powerpoint/2010/main" val="24071733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Yucca (</a:t>
            </a:r>
            <a:r>
              <a:rPr lang="en-US" dirty="0" err="1"/>
              <a:t>adams</a:t>
            </a:r>
            <a:r>
              <a:rPr lang="en-US" dirty="0"/>
              <a:t> needle)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391" y="1874517"/>
            <a:ext cx="4792133" cy="3594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69B6BD-7BEA-45D4-B6DB-95C785384E94}"/>
              </a:ext>
            </a:extLst>
          </p:cNvPr>
          <p:cNvSpPr txBox="1"/>
          <p:nvPr/>
        </p:nvSpPr>
        <p:spPr>
          <a:xfrm>
            <a:off x="6585358" y="2088859"/>
            <a:ext cx="4395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Leaf sword like spikey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Typically has threaded like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Filament peeling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White flower spike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 as stiff as other yuccas</a:t>
            </a:r>
          </a:p>
        </p:txBody>
      </p:sp>
    </p:spTree>
    <p:extLst>
      <p:ext uri="{BB962C8B-B14F-4D97-AF65-F5344CB8AC3E}">
        <p14:creationId xmlns:p14="http://schemas.microsoft.com/office/powerpoint/2010/main" val="39342672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Emerald </a:t>
            </a:r>
            <a:r>
              <a:rPr lang="en-US" dirty="0" err="1"/>
              <a:t>zoysia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59" y="1461752"/>
            <a:ext cx="4820853" cy="3594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3290A7-CBDA-432F-81BB-656F90B8D4C9}"/>
              </a:ext>
            </a:extLst>
          </p:cNvPr>
          <p:cNvSpPr txBox="1"/>
          <p:nvPr/>
        </p:nvSpPr>
        <p:spPr>
          <a:xfrm>
            <a:off x="6400800" y="2225151"/>
            <a:ext cx="4278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Leaves typically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80-90 degree 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Smaller than centipede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Usually smooth to touch </a:t>
            </a:r>
          </a:p>
        </p:txBody>
      </p:sp>
    </p:spTree>
    <p:extLst>
      <p:ext uri="{BB962C8B-B14F-4D97-AF65-F5344CB8AC3E}">
        <p14:creationId xmlns:p14="http://schemas.microsoft.com/office/powerpoint/2010/main" val="261463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Bermudagrass</a:t>
            </a:r>
            <a:r>
              <a:rPr lang="en-US" dirty="0"/>
              <a:t> hybrid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9" y="1128451"/>
            <a:ext cx="3552141" cy="26607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866" y="3963369"/>
            <a:ext cx="5142973" cy="2889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6101" y="1688123"/>
            <a:ext cx="5476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Warm season grass with runners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45 degree angle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182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 birch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61" y="1223009"/>
            <a:ext cx="5302810" cy="35292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271" y="3582743"/>
            <a:ext cx="2488776" cy="3285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3169" y="797169"/>
            <a:ext cx="4513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deciduous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Peeling bark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Arrowhead shaped leaf – arrowheads at river</a:t>
            </a:r>
          </a:p>
        </p:txBody>
      </p:sp>
    </p:spTree>
    <p:extLst>
      <p:ext uri="{BB962C8B-B14F-4D97-AF65-F5344CB8AC3E}">
        <p14:creationId xmlns:p14="http://schemas.microsoft.com/office/powerpoint/2010/main" val="389834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boxwood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10" y="3895858"/>
            <a:ext cx="2962142" cy="29621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738" y="3762723"/>
            <a:ext cx="3095277" cy="309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9" y="1069437"/>
            <a:ext cx="4422885" cy="2764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3477" y="1069437"/>
            <a:ext cx="3763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Smells like cat pee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Often square with stem groove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Diff. shape diff. variety </a:t>
            </a:r>
          </a:p>
        </p:txBody>
      </p:sp>
    </p:spTree>
    <p:extLst>
      <p:ext uri="{BB962C8B-B14F-4D97-AF65-F5344CB8AC3E}">
        <p14:creationId xmlns:p14="http://schemas.microsoft.com/office/powerpoint/2010/main" val="19573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Bradford pear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810" y="1328442"/>
            <a:ext cx="4127681" cy="27517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19" y="1128451"/>
            <a:ext cx="2490667" cy="3151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6831" y="4630615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Callyerana</a:t>
            </a:r>
            <a:r>
              <a:rPr lang="en-US" sz="2800" dirty="0"/>
              <a:t>-deciduous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Fuzzy buds with smelly flowers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Poor branching system </a:t>
            </a:r>
          </a:p>
        </p:txBody>
      </p:sp>
    </p:spTree>
    <p:extLst>
      <p:ext uri="{BB962C8B-B14F-4D97-AF65-F5344CB8AC3E}">
        <p14:creationId xmlns:p14="http://schemas.microsoft.com/office/powerpoint/2010/main" val="191663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Butterfly bush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10" y="1128451"/>
            <a:ext cx="4926035" cy="32840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927" y="4034482"/>
            <a:ext cx="2877557" cy="2823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369" y="1090246"/>
            <a:ext cx="4501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leaves-deciduous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Light white color on bottom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Stem 4-8 sided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Several colors</a:t>
            </a:r>
          </a:p>
        </p:txBody>
      </p:sp>
    </p:spTree>
    <p:extLst>
      <p:ext uri="{BB962C8B-B14F-4D97-AF65-F5344CB8AC3E}">
        <p14:creationId xmlns:p14="http://schemas.microsoft.com/office/powerpoint/2010/main" val="183769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Sasanqua camellia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501" y="4153877"/>
            <a:ext cx="3452887" cy="25963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47" y="1128451"/>
            <a:ext cx="5328992" cy="399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1500554"/>
            <a:ext cx="4513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Smaller than Japonica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Serrated leaves-plastic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Curved petiole around bud </a:t>
            </a:r>
          </a:p>
        </p:txBody>
      </p:sp>
    </p:spTree>
    <p:extLst>
      <p:ext uri="{BB962C8B-B14F-4D97-AF65-F5344CB8AC3E}">
        <p14:creationId xmlns:p14="http://schemas.microsoft.com/office/powerpoint/2010/main" val="397487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Camellia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62" y="1402746"/>
            <a:ext cx="6398993" cy="4786447"/>
          </a:xfrm>
        </p:spPr>
      </p:pic>
      <p:sp>
        <p:nvSpPr>
          <p:cNvPr id="3" name="TextBox 2"/>
          <p:cNvSpPr txBox="1"/>
          <p:nvPr/>
        </p:nvSpPr>
        <p:spPr>
          <a:xfrm>
            <a:off x="7854462" y="2121877"/>
            <a:ext cx="3493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shrub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Leaves alternate-serrated-plastic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Black glands on tips of serrations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770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iron plant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332964"/>
            <a:ext cx="4801953" cy="35941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943" y="3811676"/>
            <a:ext cx="2169809" cy="2878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3538" y="1113692"/>
            <a:ext cx="4818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shrub or clump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Parallel venation </a:t>
            </a:r>
          </a:p>
        </p:txBody>
      </p:sp>
    </p:spTree>
    <p:extLst>
      <p:ext uri="{BB962C8B-B14F-4D97-AF65-F5344CB8AC3E}">
        <p14:creationId xmlns:p14="http://schemas.microsoft.com/office/powerpoint/2010/main" val="396607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centipedegrass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839" y="2981460"/>
            <a:ext cx="2942669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39" y="1140228"/>
            <a:ext cx="3923763" cy="2942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9077" y="1043354"/>
            <a:ext cx="5345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Warm season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Wide flat blades alternate- white midrib/runners</a:t>
            </a:r>
          </a:p>
        </p:txBody>
      </p:sp>
    </p:spTree>
    <p:extLst>
      <p:ext uri="{BB962C8B-B14F-4D97-AF65-F5344CB8AC3E}">
        <p14:creationId xmlns:p14="http://schemas.microsoft.com/office/powerpoint/2010/main" val="391373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</a:t>
            </a:r>
            <a:r>
              <a:rPr lang="en-US" dirty="0" err="1"/>
              <a:t>Abelia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79" y="1633891"/>
            <a:ext cx="6859386" cy="4557423"/>
          </a:xfrm>
        </p:spPr>
      </p:pic>
      <p:sp>
        <p:nvSpPr>
          <p:cNvPr id="3" name="TextBox 2"/>
          <p:cNvSpPr txBox="1"/>
          <p:nvPr/>
        </p:nvSpPr>
        <p:spPr>
          <a:xfrm>
            <a:off x="8147538" y="1629508"/>
            <a:ext cx="33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Opposite leaves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Upside down raindrop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Flowers trumpet shaped</a:t>
            </a:r>
          </a:p>
        </p:txBody>
      </p:sp>
    </p:spTree>
    <p:extLst>
      <p:ext uri="{BB962C8B-B14F-4D97-AF65-F5344CB8AC3E}">
        <p14:creationId xmlns:p14="http://schemas.microsoft.com/office/powerpoint/2010/main" val="2570988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flowering cherry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24" y="4518356"/>
            <a:ext cx="3526754" cy="23396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96" y="1236373"/>
            <a:ext cx="4674410" cy="3103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0123" y="1453662"/>
            <a:ext cx="4841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Deciduous serrated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Glands on petiole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Usually dark pointed buds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85241-D949-4FE3-A09F-1E6B0669E8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954" y="3074504"/>
            <a:ext cx="5689133" cy="37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7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Cherry laurel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281" y="3722794"/>
            <a:ext cx="2082299" cy="313520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73" y="1391842"/>
            <a:ext cx="4961631" cy="3291215"/>
          </a:xfrm>
        </p:spPr>
      </p:pic>
      <p:sp>
        <p:nvSpPr>
          <p:cNvPr id="3" name="TextBox 2"/>
          <p:cNvSpPr txBox="1"/>
          <p:nvPr/>
        </p:nvSpPr>
        <p:spPr>
          <a:xfrm>
            <a:off x="6951785" y="1266092"/>
            <a:ext cx="4044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evergreen leaves slender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White flowers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2-4 glands on petiole </a:t>
            </a:r>
          </a:p>
        </p:txBody>
      </p:sp>
    </p:spTree>
    <p:extLst>
      <p:ext uri="{BB962C8B-B14F-4D97-AF65-F5344CB8AC3E}">
        <p14:creationId xmlns:p14="http://schemas.microsoft.com/office/powerpoint/2010/main" val="49301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Clematis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292" y="3635061"/>
            <a:ext cx="4100167" cy="29858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07" y="1128451"/>
            <a:ext cx="2246942" cy="3089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1292" y="1336431"/>
            <a:ext cx="6459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or deciduous </a:t>
            </a:r>
            <a:r>
              <a:rPr lang="en-US" sz="3200" dirty="0"/>
              <a:t>vine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Terminal leaflets in 3’s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062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</a:t>
            </a:r>
            <a:r>
              <a:rPr lang="en-US" dirty="0" err="1"/>
              <a:t>cleyera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390" y="3406461"/>
            <a:ext cx="4831998" cy="32132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234359"/>
            <a:ext cx="2689257" cy="268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4431" y="1547446"/>
            <a:ext cx="6893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 petiole-whorled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Glossy </a:t>
            </a:r>
          </a:p>
        </p:txBody>
      </p:sp>
    </p:spTree>
    <p:extLst>
      <p:ext uri="{BB962C8B-B14F-4D97-AF65-F5344CB8AC3E}">
        <p14:creationId xmlns:p14="http://schemas.microsoft.com/office/powerpoint/2010/main" val="364252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18" y="1693571"/>
            <a:ext cx="4799621" cy="3594100"/>
          </a:xfrm>
        </p:spPr>
      </p:pic>
      <p:sp>
        <p:nvSpPr>
          <p:cNvPr id="3" name="TextBox 2"/>
          <p:cNvSpPr txBox="1"/>
          <p:nvPr/>
        </p:nvSpPr>
        <p:spPr>
          <a:xfrm>
            <a:off x="6705600" y="1559169"/>
            <a:ext cx="4536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Shade perennial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Granny bonnet 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Leaf miner prone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part serrated leaf</a:t>
            </a:r>
          </a:p>
        </p:txBody>
      </p:sp>
    </p:spTree>
    <p:extLst>
      <p:ext uri="{BB962C8B-B14F-4D97-AF65-F5344CB8AC3E}">
        <p14:creationId xmlns:p14="http://schemas.microsoft.com/office/powerpoint/2010/main" val="619426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Flowering crabapple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9014" y="2286000"/>
            <a:ext cx="4689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Small deciduous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Spring flowering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Stubby stems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E68F3-F449-4C5B-AE28-90DE36C0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557" y="3670995"/>
            <a:ext cx="3798163" cy="2848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1BE25-377A-4726-81B8-EE7A754578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2887"/>
            <a:ext cx="3966817" cy="297511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406" y="1160884"/>
            <a:ext cx="4792133" cy="3594100"/>
          </a:xfrm>
        </p:spPr>
      </p:pic>
    </p:spTree>
    <p:extLst>
      <p:ext uri="{BB962C8B-B14F-4D97-AF65-F5344CB8AC3E}">
        <p14:creationId xmlns:p14="http://schemas.microsoft.com/office/powerpoint/2010/main" val="175549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Crape myrtle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320352"/>
            <a:ext cx="6903836" cy="4591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8215" y="1320352"/>
            <a:ext cx="3282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Opposite, alternate, or whorled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Square stem on new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Smooth bark often exfoliating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Seed pods dark round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9DCE7-EC80-4134-AC51-9B806DFB5E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267" y="4288630"/>
            <a:ext cx="3326928" cy="2498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2F3F7D-4A15-49FF-9AB3-2A3DE78D86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48" y="4733619"/>
            <a:ext cx="3284874" cy="20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9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Leyland Cypress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473" y="3263900"/>
            <a:ext cx="2694732" cy="35941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00" y="1305416"/>
            <a:ext cx="3662161" cy="4882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8615" y="1395046"/>
            <a:ext cx="443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tree/shrub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Flat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Quadrangular-square</a:t>
            </a:r>
          </a:p>
        </p:txBody>
      </p:sp>
    </p:spTree>
    <p:extLst>
      <p:ext uri="{BB962C8B-B14F-4D97-AF65-F5344CB8AC3E}">
        <p14:creationId xmlns:p14="http://schemas.microsoft.com/office/powerpoint/2010/main" val="3624981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Bald cypress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38" y="1170243"/>
            <a:ext cx="2566786" cy="3594100"/>
          </a:xfrm>
        </p:spPr>
      </p:pic>
      <p:sp>
        <p:nvSpPr>
          <p:cNvPr id="3" name="TextBox 2"/>
          <p:cNvSpPr txBox="1"/>
          <p:nvPr/>
        </p:nvSpPr>
        <p:spPr>
          <a:xfrm>
            <a:off x="6646985" y="1128451"/>
            <a:ext cx="40561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Deciduous conifer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Lateral pronounced buds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Soft leaves-two rows fan 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Fibrous bark 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ECA6CE-24D6-42E8-BFD4-C6BC586237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54" y="3908616"/>
            <a:ext cx="3743367" cy="2807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760296-BC1F-4F86-B164-DD7F807A5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224" y="3903733"/>
            <a:ext cx="3939022" cy="29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8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daylily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400578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3785" y="2028092"/>
            <a:ext cx="3423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Herbaceous perennial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Leaves cupped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Sometimes dead flower spike remains</a:t>
            </a:r>
          </a:p>
        </p:txBody>
      </p:sp>
    </p:spTree>
    <p:extLst>
      <p:ext uri="{BB962C8B-B14F-4D97-AF65-F5344CB8AC3E}">
        <p14:creationId xmlns:p14="http://schemas.microsoft.com/office/powerpoint/2010/main" val="200651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Ajuga</a:t>
            </a:r>
            <a:r>
              <a:rPr lang="en-US" dirty="0"/>
              <a:t> (carpet bugle)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21" y="1410237"/>
            <a:ext cx="7118966" cy="4784501"/>
          </a:xfrm>
        </p:spPr>
      </p:pic>
      <p:sp>
        <p:nvSpPr>
          <p:cNvPr id="5" name="TextBox 4"/>
          <p:cNvSpPr txBox="1"/>
          <p:nvPr/>
        </p:nvSpPr>
        <p:spPr>
          <a:xfrm>
            <a:off x="8147538" y="1594338"/>
            <a:ext cx="366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Leaves look like false dandelion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Tight dense growth-herbaceous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Flowers usually blue-purple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Leaves purple to bronze</a:t>
            </a:r>
          </a:p>
        </p:txBody>
      </p:sp>
    </p:spTree>
    <p:extLst>
      <p:ext uri="{BB962C8B-B14F-4D97-AF65-F5344CB8AC3E}">
        <p14:creationId xmlns:p14="http://schemas.microsoft.com/office/powerpoint/2010/main" val="148731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9522EF-1DEC-4C9B-88F7-75B7DF31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16" y="2888900"/>
            <a:ext cx="5210175" cy="3905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Flowering dogwood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1BF99-AF18-429D-9521-8F36763946E5}"/>
              </a:ext>
            </a:extLst>
          </p:cNvPr>
          <p:cNvSpPr txBox="1"/>
          <p:nvPr/>
        </p:nvSpPr>
        <p:spPr>
          <a:xfrm>
            <a:off x="6652591" y="1457739"/>
            <a:ext cx="4777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Tree can reach up to 40 feet with upturned branches.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Leaves opposite, simple, oval and up to 5 or 6 inches long.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are pointed at the tip and have smooth slightly wavy margins.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are typically shiny green and smooth on the upper surface and paler on the lower surface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35A24E-EC9D-428A-B6C2-6E2982B7F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03" y="1128451"/>
            <a:ext cx="4389120" cy="292608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06FFDD-3A07-4FB6-8D86-B9BFE59AB4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080" y="4320060"/>
            <a:ext cx="3383919" cy="25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elaeagnus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603420"/>
            <a:ext cx="4792133" cy="3594100"/>
          </a:xfrm>
        </p:spPr>
      </p:pic>
      <p:sp>
        <p:nvSpPr>
          <p:cNvPr id="3" name="TextBox 2"/>
          <p:cNvSpPr txBox="1"/>
          <p:nvPr/>
        </p:nvSpPr>
        <p:spPr>
          <a:xfrm>
            <a:off x="6658708" y="1477108"/>
            <a:ext cx="47361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Silver sheen on back of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Spines sometimes develop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variegated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1116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Winged euonymus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760" y="4089162"/>
            <a:ext cx="3364323" cy="27688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62" y="1128451"/>
            <a:ext cx="3716898" cy="287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8462" y="1874392"/>
            <a:ext cx="5709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Burning Bush-red fall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Corky wings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leaves </a:t>
            </a:r>
          </a:p>
        </p:txBody>
      </p:sp>
    </p:spTree>
    <p:extLst>
      <p:ext uri="{BB962C8B-B14F-4D97-AF65-F5344CB8AC3E}">
        <p14:creationId xmlns:p14="http://schemas.microsoft.com/office/powerpoint/2010/main" val="1203932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golden mop </a:t>
            </a:r>
            <a:r>
              <a:rPr lang="en-US" dirty="0" err="1"/>
              <a:t>threadleaf</a:t>
            </a:r>
            <a:r>
              <a:rPr lang="en-US" dirty="0"/>
              <a:t> False cypress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63508" y="1617785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Flat not sharp like juniper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White X on back unlike arborvitae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60B2A-0FE0-4297-A1BA-13FA2B65C6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2" y="1714500"/>
            <a:ext cx="457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C96DB-A36C-4AA8-B705-14E0D0EA9A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101" y="3950477"/>
            <a:ext cx="2579476" cy="25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72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fescue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3508" y="2051538"/>
            <a:ext cx="4067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Cool season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Clumps no runners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Serrated backward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Collars around stem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48020D-8D2D-4348-B70A-00EBDA174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74" y="1685731"/>
            <a:ext cx="4953663" cy="31248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E8F50-F6EC-485D-A6AA-42CCBB94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79" y="4039069"/>
            <a:ext cx="5790557" cy="24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17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forsythia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82" y="1367371"/>
            <a:ext cx="4092660" cy="4025515"/>
          </a:xfrm>
        </p:spPr>
      </p:pic>
      <p:sp>
        <p:nvSpPr>
          <p:cNvPr id="3" name="TextBox 2"/>
          <p:cNvSpPr txBox="1"/>
          <p:nvPr/>
        </p:nvSpPr>
        <p:spPr>
          <a:xfrm>
            <a:off x="6893169" y="1863969"/>
            <a:ext cx="3364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buds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Square 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Hollow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Leaf often half serrated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07051-B70A-4FAD-B74C-A09CE2E7E5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415" y="4110738"/>
            <a:ext cx="3078480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E46328-65E8-4EEA-A05E-AABC3AE478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755" y="4173686"/>
            <a:ext cx="346862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6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Fountain grass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06" y="1448873"/>
            <a:ext cx="6938805" cy="4617076"/>
          </a:xfrm>
        </p:spPr>
      </p:pic>
      <p:sp>
        <p:nvSpPr>
          <p:cNvPr id="3" name="TextBox 2"/>
          <p:cNvSpPr txBox="1"/>
          <p:nvPr/>
        </p:nvSpPr>
        <p:spPr>
          <a:xfrm>
            <a:off x="8241323" y="2098431"/>
            <a:ext cx="3575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Tender perennial ornamental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Clumps with plume flowers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Long linear leaves</a:t>
            </a:r>
          </a:p>
        </p:txBody>
      </p:sp>
    </p:spTree>
    <p:extLst>
      <p:ext uri="{BB962C8B-B14F-4D97-AF65-F5344CB8AC3E}">
        <p14:creationId xmlns:p14="http://schemas.microsoft.com/office/powerpoint/2010/main" val="593719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 jasmine gardenia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406" y="1384479"/>
            <a:ext cx="4986940" cy="4986940"/>
          </a:xfrm>
        </p:spPr>
      </p:pic>
      <p:sp>
        <p:nvSpPr>
          <p:cNvPr id="3" name="TextBox 2"/>
          <p:cNvSpPr txBox="1"/>
          <p:nvPr/>
        </p:nvSpPr>
        <p:spPr>
          <a:xfrm>
            <a:off x="7197969" y="1781908"/>
            <a:ext cx="4618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evergreen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Ribbed leaves- garden in 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Radicans</a:t>
            </a:r>
            <a:r>
              <a:rPr lang="en-US" sz="2800" dirty="0"/>
              <a:t> not as ribbed</a:t>
            </a:r>
          </a:p>
        </p:txBody>
      </p:sp>
    </p:spTree>
    <p:extLst>
      <p:ext uri="{BB962C8B-B14F-4D97-AF65-F5344CB8AC3E}">
        <p14:creationId xmlns:p14="http://schemas.microsoft.com/office/powerpoint/2010/main" val="2348369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ginkgo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63" y="1117030"/>
            <a:ext cx="3229086" cy="32465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550" y="3837904"/>
            <a:ext cx="3391720" cy="2923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446" y="1219200"/>
            <a:ext cx="5884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deciduous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Accordion buds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Parallel veins with split leaf</a:t>
            </a:r>
          </a:p>
        </p:txBody>
      </p:sp>
    </p:spTree>
    <p:extLst>
      <p:ext uri="{BB962C8B-B14F-4D97-AF65-F5344CB8AC3E}">
        <p14:creationId xmlns:p14="http://schemas.microsoft.com/office/powerpoint/2010/main" val="1938681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hawthorn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3263900"/>
            <a:ext cx="5391150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128451"/>
            <a:ext cx="3294117" cy="2197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2063262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serrated 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Sometimes purple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Often looks whorled at ends</a:t>
            </a:r>
          </a:p>
        </p:txBody>
      </p:sp>
    </p:spTree>
    <p:extLst>
      <p:ext uri="{BB962C8B-B14F-4D97-AF65-F5344CB8AC3E}">
        <p14:creationId xmlns:p14="http://schemas.microsoft.com/office/powerpoint/2010/main" val="107225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</a:t>
            </a:r>
            <a:r>
              <a:rPr lang="en-US" dirty="0" err="1"/>
              <a:t>anisetree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44" y="1019642"/>
            <a:ext cx="4825106" cy="32283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983" y="3956482"/>
            <a:ext cx="4321734" cy="2901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1716" y="2086708"/>
            <a:ext cx="42009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Aromatic- alternate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tree/shrub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Arranged somewhat </a:t>
            </a:r>
            <a:r>
              <a:rPr lang="en-US" sz="3200" dirty="0"/>
              <a:t>perpendicular to 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4467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Carissa holly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724" y="4172755"/>
            <a:ext cx="4296392" cy="2685245"/>
          </a:xfrm>
        </p:spPr>
      </p:pic>
      <p:pic>
        <p:nvPicPr>
          <p:cNvPr id="1026" name="Picture 2" descr="Image result for carissa holl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58" y="1128452"/>
            <a:ext cx="3761525" cy="306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2954" y="1500554"/>
            <a:ext cx="5884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 spine leaf curved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Sun caresses the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Cornuta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877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holly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144" y="4083050"/>
            <a:ext cx="4175433" cy="2774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7" y="1178864"/>
            <a:ext cx="4097617" cy="2904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0492" y="1348154"/>
            <a:ext cx="5216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 spines C-H-I-N-E-S-E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Cornuta</a:t>
            </a:r>
            <a:r>
              <a:rPr lang="en-US" sz="2800" dirty="0"/>
              <a:t> really rotunda species</a:t>
            </a:r>
          </a:p>
        </p:txBody>
      </p:sp>
    </p:spTree>
    <p:extLst>
      <p:ext uri="{BB962C8B-B14F-4D97-AF65-F5344CB8AC3E}">
        <p14:creationId xmlns:p14="http://schemas.microsoft.com/office/powerpoint/2010/main" val="3761759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Compacta holly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73" y="1128451"/>
            <a:ext cx="4283471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978" y="4608222"/>
            <a:ext cx="3599645" cy="2249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5292" y="1828800"/>
            <a:ext cx="4618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Darks glands on underside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Candleabra</a:t>
            </a:r>
            <a:r>
              <a:rPr lang="en-US" sz="2800" dirty="0"/>
              <a:t> shaped appearance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Crenata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0698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Dwarf </a:t>
            </a:r>
            <a:r>
              <a:rPr lang="en-US" dirty="0" err="1"/>
              <a:t>burford</a:t>
            </a:r>
            <a:r>
              <a:rPr lang="en-US" dirty="0"/>
              <a:t> holly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345843"/>
            <a:ext cx="6789276" cy="5093594"/>
          </a:xfrm>
        </p:spPr>
      </p:pic>
      <p:sp>
        <p:nvSpPr>
          <p:cNvPr id="3" name="TextBox 2"/>
          <p:cNvSpPr txBox="1"/>
          <p:nvPr/>
        </p:nvSpPr>
        <p:spPr>
          <a:xfrm>
            <a:off x="8335108" y="1699846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Alternate leaves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 spine bent 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Cornuta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612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Dwarf yaupon holly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174" y="3810447"/>
            <a:ext cx="406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" y="1128450"/>
            <a:ext cx="3965486" cy="2974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277" y="1664677"/>
            <a:ext cx="4958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Football shaped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Purple to gray stems</a:t>
            </a:r>
          </a:p>
        </p:txBody>
      </p:sp>
    </p:spTree>
    <p:extLst>
      <p:ext uri="{BB962C8B-B14F-4D97-AF65-F5344CB8AC3E}">
        <p14:creationId xmlns:p14="http://schemas.microsoft.com/office/powerpoint/2010/main" val="2227315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Helleri</a:t>
            </a:r>
            <a:r>
              <a:rPr lang="en-US" dirty="0"/>
              <a:t> holly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874517"/>
            <a:ext cx="6563074" cy="4101921"/>
          </a:xfrm>
        </p:spPr>
      </p:pic>
      <p:sp>
        <p:nvSpPr>
          <p:cNvPr id="3" name="TextBox 2"/>
          <p:cNvSpPr txBox="1"/>
          <p:nvPr/>
        </p:nvSpPr>
        <p:spPr>
          <a:xfrm>
            <a:off x="8100646" y="2145323"/>
            <a:ext cx="3305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Horizontal type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Dark glands on back of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Crenata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559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pencil holly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42" y="1335415"/>
            <a:ext cx="3313358" cy="2485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000" y="1687133"/>
            <a:ext cx="3878151" cy="5170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9105" y="2729445"/>
            <a:ext cx="3279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Slender-vertical type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Dark glands on back of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Crenata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456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Savannah holly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76" y="4200389"/>
            <a:ext cx="4252177" cy="26576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7" y="1128451"/>
            <a:ext cx="3940059" cy="5267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4708" y="1348154"/>
            <a:ext cx="6154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Type of foster holly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red fruit/tree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Spiny leaves</a:t>
            </a:r>
          </a:p>
        </p:txBody>
      </p:sp>
    </p:spTree>
    <p:extLst>
      <p:ext uri="{BB962C8B-B14F-4D97-AF65-F5344CB8AC3E}">
        <p14:creationId xmlns:p14="http://schemas.microsoft.com/office/powerpoint/2010/main" val="3007732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Weeping yaupon holly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266" y="1229931"/>
            <a:ext cx="3889420" cy="4861775"/>
          </a:xfrm>
        </p:spPr>
      </p:pic>
      <p:sp>
        <p:nvSpPr>
          <p:cNvPr id="3" name="TextBox 2"/>
          <p:cNvSpPr txBox="1"/>
          <p:nvPr/>
        </p:nvSpPr>
        <p:spPr>
          <a:xfrm>
            <a:off x="5767754" y="1652954"/>
            <a:ext cx="4677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Evergreen-pendula-weeping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Football shaped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Purple to gray stems</a:t>
            </a:r>
          </a:p>
        </p:txBody>
      </p:sp>
    </p:spTree>
    <p:extLst>
      <p:ext uri="{BB962C8B-B14F-4D97-AF65-F5344CB8AC3E}">
        <p14:creationId xmlns:p14="http://schemas.microsoft.com/office/powerpoint/2010/main" val="407890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hosta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047" y="2025045"/>
            <a:ext cx="5613482" cy="3718932"/>
          </a:xfrm>
        </p:spPr>
      </p:pic>
      <p:sp>
        <p:nvSpPr>
          <p:cNvPr id="3" name="TextBox 2"/>
          <p:cNvSpPr txBox="1"/>
          <p:nvPr/>
        </p:nvSpPr>
        <p:spPr>
          <a:xfrm>
            <a:off x="7561385" y="2766646"/>
            <a:ext cx="4079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Perennial-shade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Parallel veins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Many varieties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Knots in spring as emerges </a:t>
            </a:r>
          </a:p>
        </p:txBody>
      </p:sp>
    </p:spTree>
    <p:extLst>
      <p:ext uri="{BB962C8B-B14F-4D97-AF65-F5344CB8AC3E}">
        <p14:creationId xmlns:p14="http://schemas.microsoft.com/office/powerpoint/2010/main" val="72166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arborvitae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190" y="3744953"/>
            <a:ext cx="4067297" cy="3050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2" y="1084355"/>
            <a:ext cx="3144289" cy="4185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DC27C-0C5E-4B7E-8691-40EB45280CA9}"/>
              </a:ext>
            </a:extLst>
          </p:cNvPr>
          <p:cNvSpPr txBox="1"/>
          <p:nvPr/>
        </p:nvSpPr>
        <p:spPr>
          <a:xfrm>
            <a:off x="6268278" y="1179443"/>
            <a:ext cx="5062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Grows 12-14 feet tall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deep and rich green color year-round,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foliage grows in flat sprays and, close up, the needles appear covered in fine green scales. </a:t>
            </a:r>
          </a:p>
        </p:txBody>
      </p:sp>
    </p:spTree>
    <p:extLst>
      <p:ext uri="{BB962C8B-B14F-4D97-AF65-F5344CB8AC3E}">
        <p14:creationId xmlns:p14="http://schemas.microsoft.com/office/powerpoint/2010/main" val="4033803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Oakleaf</a:t>
            </a:r>
            <a:r>
              <a:rPr lang="en-US" dirty="0"/>
              <a:t> hydrangea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487509"/>
            <a:ext cx="6397174" cy="4629955"/>
          </a:xfrm>
        </p:spPr>
      </p:pic>
      <p:sp>
        <p:nvSpPr>
          <p:cNvPr id="3" name="TextBox 2"/>
          <p:cNvSpPr txBox="1"/>
          <p:nvPr/>
        </p:nvSpPr>
        <p:spPr>
          <a:xfrm>
            <a:off x="7713785" y="2368062"/>
            <a:ext cx="3763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Deciduous-opposite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Oak leaf similarity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Orangey stem in winter  </a:t>
            </a:r>
          </a:p>
        </p:txBody>
      </p:sp>
    </p:spTree>
    <p:extLst>
      <p:ext uri="{BB962C8B-B14F-4D97-AF65-F5344CB8AC3E}">
        <p14:creationId xmlns:p14="http://schemas.microsoft.com/office/powerpoint/2010/main" val="2690481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Bigleaf</a:t>
            </a:r>
            <a:r>
              <a:rPr lang="en-US" dirty="0"/>
              <a:t> hydrangea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567613"/>
            <a:ext cx="7765503" cy="2733932"/>
          </a:xfrm>
        </p:spPr>
      </p:pic>
      <p:sp>
        <p:nvSpPr>
          <p:cNvPr id="3" name="TextBox 2"/>
          <p:cNvSpPr txBox="1"/>
          <p:nvPr/>
        </p:nvSpPr>
        <p:spPr>
          <a:xfrm>
            <a:off x="1934307" y="4888523"/>
            <a:ext cx="6740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Deciduous opposite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Leaf similar to cabbage in texture</a:t>
            </a:r>
          </a:p>
        </p:txBody>
      </p:sp>
    </p:spTree>
    <p:extLst>
      <p:ext uri="{BB962C8B-B14F-4D97-AF65-F5344CB8AC3E}">
        <p14:creationId xmlns:p14="http://schemas.microsoft.com/office/powerpoint/2010/main" val="1661957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ivy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371599"/>
            <a:ext cx="5425055" cy="4900411"/>
          </a:xfrm>
        </p:spPr>
      </p:pic>
      <p:sp>
        <p:nvSpPr>
          <p:cNvPr id="3" name="TextBox 2"/>
          <p:cNvSpPr txBox="1"/>
          <p:nvPr/>
        </p:nvSpPr>
        <p:spPr>
          <a:xfrm>
            <a:off x="7057293" y="2426677"/>
            <a:ext cx="3997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Three-five lobed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variegated</a:t>
            </a:r>
          </a:p>
        </p:txBody>
      </p:sp>
    </p:spTree>
    <p:extLst>
      <p:ext uri="{BB962C8B-B14F-4D97-AF65-F5344CB8AC3E}">
        <p14:creationId xmlns:p14="http://schemas.microsoft.com/office/powerpoint/2010/main" val="3437710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Confederate jasmine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703" y="1455312"/>
            <a:ext cx="6831389" cy="5125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7093" y="2227385"/>
            <a:ext cx="345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Vine/shrub/evergreen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 true jasmine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Star flowers/leaves opposite </a:t>
            </a:r>
          </a:p>
        </p:txBody>
      </p:sp>
    </p:spTree>
    <p:extLst>
      <p:ext uri="{BB962C8B-B14F-4D97-AF65-F5344CB8AC3E}">
        <p14:creationId xmlns:p14="http://schemas.microsoft.com/office/powerpoint/2010/main" val="18890205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rug juniper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39" y="1128451"/>
            <a:ext cx="4772124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505" y="3854519"/>
            <a:ext cx="3219115" cy="3003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5621" y="1465385"/>
            <a:ext cx="3996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groundcover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Soft textured/</a:t>
            </a:r>
            <a:r>
              <a:rPr lang="en-US" sz="2800" dirty="0" err="1"/>
              <a:t>horizontalis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Bluish tint trailing over pot </a:t>
            </a:r>
          </a:p>
        </p:txBody>
      </p:sp>
    </p:spTree>
    <p:extLst>
      <p:ext uri="{BB962C8B-B14F-4D97-AF65-F5344CB8AC3E}">
        <p14:creationId xmlns:p14="http://schemas.microsoft.com/office/powerpoint/2010/main" val="136981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Shore juniper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47" y="1242812"/>
            <a:ext cx="3597071" cy="5419318"/>
          </a:xfrm>
        </p:spPr>
      </p:pic>
      <p:sp>
        <p:nvSpPr>
          <p:cNvPr id="3" name="TextBox 2"/>
          <p:cNvSpPr txBox="1"/>
          <p:nvPr/>
        </p:nvSpPr>
        <p:spPr>
          <a:xfrm>
            <a:off x="5662246" y="2555631"/>
            <a:ext cx="4806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groundcover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Awl shaped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Stripe/sharp/shore</a:t>
            </a:r>
          </a:p>
        </p:txBody>
      </p:sp>
    </p:spTree>
    <p:extLst>
      <p:ext uri="{BB962C8B-B14F-4D97-AF65-F5344CB8AC3E}">
        <p14:creationId xmlns:p14="http://schemas.microsoft.com/office/powerpoint/2010/main" val="1919205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Andorra juniper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1" y="1564784"/>
            <a:ext cx="7214104" cy="479738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06153-CB4D-4FE3-8644-6E808DC05CB6}"/>
              </a:ext>
            </a:extLst>
          </p:cNvPr>
          <p:cNvSpPr txBox="1"/>
          <p:nvPr/>
        </p:nvSpPr>
        <p:spPr>
          <a:xfrm>
            <a:off x="8250715" y="1978315"/>
            <a:ext cx="3560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groundcover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Soft textured/</a:t>
            </a:r>
            <a:r>
              <a:rPr lang="en-US" sz="2800" dirty="0" err="1"/>
              <a:t>horizontalis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Winter brown tint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Plumosa</a:t>
            </a:r>
            <a:r>
              <a:rPr lang="en-US" sz="2800" dirty="0"/>
              <a:t> compacta in </a:t>
            </a:r>
            <a:r>
              <a:rPr lang="en-US" sz="2800" dirty="0" err="1"/>
              <a:t>Dirrs</a:t>
            </a:r>
            <a:r>
              <a:rPr lang="en-US" sz="2800" dirty="0"/>
              <a:t> 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Out and up about 18”</a:t>
            </a:r>
          </a:p>
        </p:txBody>
      </p:sp>
    </p:spTree>
    <p:extLst>
      <p:ext uri="{BB962C8B-B14F-4D97-AF65-F5344CB8AC3E}">
        <p14:creationId xmlns:p14="http://schemas.microsoft.com/office/powerpoint/2010/main" val="2488095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Lenten rose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476180"/>
            <a:ext cx="6282463" cy="47118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1B9FD-535E-4D8F-944F-4D6A587051EE}"/>
              </a:ext>
            </a:extLst>
          </p:cNvPr>
          <p:cNvSpPr txBox="1"/>
          <p:nvPr/>
        </p:nvSpPr>
        <p:spPr>
          <a:xfrm>
            <a:off x="7684315" y="2411412"/>
            <a:ext cx="3078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Shade perennial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Flower like 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Leaves 5-6 lobes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5447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lantana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703" y="1777059"/>
            <a:ext cx="5867892" cy="449871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6E71E-C314-420E-B730-641B47413BEE}"/>
              </a:ext>
            </a:extLst>
          </p:cNvPr>
          <p:cNvSpPr txBox="1"/>
          <p:nvPr/>
        </p:nvSpPr>
        <p:spPr>
          <a:xfrm>
            <a:off x="7516535" y="2474752"/>
            <a:ext cx="34604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Summer sun perennial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Fragrant shrub or groundcover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Verbena family </a:t>
            </a:r>
          </a:p>
        </p:txBody>
      </p:sp>
    </p:spTree>
    <p:extLst>
      <p:ext uri="{BB962C8B-B14F-4D97-AF65-F5344CB8AC3E}">
        <p14:creationId xmlns:p14="http://schemas.microsoft.com/office/powerpoint/2010/main" val="29356204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liriope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874517"/>
            <a:ext cx="5254053" cy="38179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1E586E-1C5D-4F87-8EFF-EF407323BFB1}"/>
              </a:ext>
            </a:extLst>
          </p:cNvPr>
          <p:cNvSpPr txBox="1"/>
          <p:nvPr/>
        </p:nvSpPr>
        <p:spPr>
          <a:xfrm>
            <a:off x="6958702" y="2323750"/>
            <a:ext cx="4018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Herbaceous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Clump/grass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Muscari</a:t>
            </a:r>
            <a:r>
              <a:rPr lang="en-US" sz="2800" dirty="0"/>
              <a:t> like grape hyacinth spike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Parallel veins </a:t>
            </a:r>
          </a:p>
        </p:txBody>
      </p:sp>
    </p:spTree>
    <p:extLst>
      <p:ext uri="{BB962C8B-B14F-4D97-AF65-F5344CB8AC3E}">
        <p14:creationId xmlns:p14="http://schemas.microsoft.com/office/powerpoint/2010/main" val="253345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astible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716" y="3036147"/>
            <a:ext cx="3050778" cy="38218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38" y="1020566"/>
            <a:ext cx="3392050" cy="4959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1692" y="2376769"/>
            <a:ext cx="3692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Herbaceous perennial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Fern-like foliage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Flowers spike often remain</a:t>
            </a:r>
          </a:p>
        </p:txBody>
      </p:sp>
    </p:spTree>
    <p:extLst>
      <p:ext uri="{BB962C8B-B14F-4D97-AF65-F5344CB8AC3E}">
        <p14:creationId xmlns:p14="http://schemas.microsoft.com/office/powerpoint/2010/main" val="3653360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loropetalum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874517"/>
            <a:ext cx="5759327" cy="410192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BBEBC-E414-4A06-8FBC-264175EC4151}"/>
              </a:ext>
            </a:extLst>
          </p:cNvPr>
          <p:cNvSpPr txBox="1"/>
          <p:nvPr/>
        </p:nvSpPr>
        <p:spPr>
          <a:xfrm>
            <a:off x="7243894" y="2642532"/>
            <a:ext cx="4186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Leaves veins pronounced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Rough pubescent texture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34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Saucer magnolia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696" y="3576830"/>
            <a:ext cx="4371424" cy="32785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05" y="1128451"/>
            <a:ext cx="3449391" cy="3341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70D62D-D532-4744-8F01-895A1D403AEC}"/>
              </a:ext>
            </a:extLst>
          </p:cNvPr>
          <p:cNvSpPr txBox="1"/>
          <p:nvPr/>
        </p:nvSpPr>
        <p:spPr>
          <a:xfrm>
            <a:off x="5192785" y="1535185"/>
            <a:ext cx="6098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pubescent flower bud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Deciduous/distinct lenticels</a:t>
            </a:r>
          </a:p>
        </p:txBody>
      </p:sp>
    </p:spTree>
    <p:extLst>
      <p:ext uri="{BB962C8B-B14F-4D97-AF65-F5344CB8AC3E}">
        <p14:creationId xmlns:p14="http://schemas.microsoft.com/office/powerpoint/2010/main" val="334764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magnolia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366" y="1128451"/>
            <a:ext cx="3194075" cy="31994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441" y="4061331"/>
            <a:ext cx="4474671" cy="2796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F8D7A-49BB-4164-A065-F9C6D9FEE771}"/>
              </a:ext>
            </a:extLst>
          </p:cNvPr>
          <p:cNvSpPr txBox="1"/>
          <p:nvPr/>
        </p:nvSpPr>
        <p:spPr>
          <a:xfrm>
            <a:off x="4790114" y="1582928"/>
            <a:ext cx="6233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Alternate/evergreen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pubescent buds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Shiny leaf with pubescent underneath </a:t>
            </a:r>
          </a:p>
        </p:txBody>
      </p:sp>
    </p:spTree>
    <p:extLst>
      <p:ext uri="{BB962C8B-B14F-4D97-AF65-F5344CB8AC3E}">
        <p14:creationId xmlns:p14="http://schemas.microsoft.com/office/powerpoint/2010/main" val="3418622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Leatherleaf </a:t>
            </a:r>
            <a:r>
              <a:rPr lang="en-US" dirty="0" err="1"/>
              <a:t>mahonia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43" y="1128451"/>
            <a:ext cx="7049036" cy="52867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9D2062-C232-49DB-9C0B-FD5748B23123}"/>
              </a:ext>
            </a:extLst>
          </p:cNvPr>
          <p:cNvSpPr txBox="1"/>
          <p:nvPr/>
        </p:nvSpPr>
        <p:spPr>
          <a:xfrm>
            <a:off x="8086987" y="1874517"/>
            <a:ext cx="3408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compound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Spikey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Yellow flowers/blue fruit</a:t>
            </a:r>
          </a:p>
        </p:txBody>
      </p:sp>
    </p:spTree>
    <p:extLst>
      <p:ext uri="{BB962C8B-B14F-4D97-AF65-F5344CB8AC3E}">
        <p14:creationId xmlns:p14="http://schemas.microsoft.com/office/powerpoint/2010/main" val="2542813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 maple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916" y="4059408"/>
            <a:ext cx="3544061" cy="26580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82" y="1128451"/>
            <a:ext cx="4657295" cy="309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8D082-E0E7-4156-8BB6-E3A54846FB3E}"/>
              </a:ext>
            </a:extLst>
          </p:cNvPr>
          <p:cNvSpPr txBox="1"/>
          <p:nvPr/>
        </p:nvSpPr>
        <p:spPr>
          <a:xfrm>
            <a:off x="5705371" y="2620583"/>
            <a:ext cx="5763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simple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S-U-G-A-R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Pencil point bud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1328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maple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3" y="1182384"/>
            <a:ext cx="3957252" cy="290066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123" y="2181274"/>
            <a:ext cx="3353740" cy="46767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83DC8-5A2C-4D6D-8A66-A6AF1C79AAE3}"/>
              </a:ext>
            </a:extLst>
          </p:cNvPr>
          <p:cNvSpPr txBox="1"/>
          <p:nvPr/>
        </p:nvSpPr>
        <p:spPr>
          <a:xfrm>
            <a:off x="8179934" y="2558642"/>
            <a:ext cx="3330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simple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R-E-D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Cluster buds</a:t>
            </a:r>
          </a:p>
        </p:txBody>
      </p:sp>
    </p:spTree>
    <p:extLst>
      <p:ext uri="{BB962C8B-B14F-4D97-AF65-F5344CB8AC3E}">
        <p14:creationId xmlns:p14="http://schemas.microsoft.com/office/powerpoint/2010/main" val="35398223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maple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12" y="1344232"/>
            <a:ext cx="4887532" cy="366564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386" y="3263900"/>
            <a:ext cx="2695575" cy="3594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4D81D-9793-4551-A4D3-97579CA33CFC}"/>
              </a:ext>
            </a:extLst>
          </p:cNvPr>
          <p:cNvSpPr txBox="1"/>
          <p:nvPr/>
        </p:nvSpPr>
        <p:spPr>
          <a:xfrm>
            <a:off x="6430162" y="1615101"/>
            <a:ext cx="4999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simple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Double terminal buds</a:t>
            </a:r>
          </a:p>
        </p:txBody>
      </p:sp>
    </p:spTree>
    <p:extLst>
      <p:ext uri="{BB962C8B-B14F-4D97-AF65-F5344CB8AC3E}">
        <p14:creationId xmlns:p14="http://schemas.microsoft.com/office/powerpoint/2010/main" val="34488251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Mondo grass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2054180"/>
            <a:ext cx="5750560" cy="3594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DBF10D-3F57-41CC-A443-2412844458C4}"/>
              </a:ext>
            </a:extLst>
          </p:cNvPr>
          <p:cNvSpPr txBox="1"/>
          <p:nvPr/>
        </p:nvSpPr>
        <p:spPr>
          <a:xfrm>
            <a:off x="7390701" y="2810312"/>
            <a:ext cx="45132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Usually narrower than liriope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Shorter stems that liriope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Parallel veins/blue fruit vs black </a:t>
            </a:r>
          </a:p>
        </p:txBody>
      </p:sp>
    </p:spTree>
    <p:extLst>
      <p:ext uri="{BB962C8B-B14F-4D97-AF65-F5344CB8AC3E}">
        <p14:creationId xmlns:p14="http://schemas.microsoft.com/office/powerpoint/2010/main" val="30765729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Dwarf </a:t>
            </a:r>
            <a:r>
              <a:rPr lang="en-US" dirty="0" err="1"/>
              <a:t>nandina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566333"/>
            <a:ext cx="6377269" cy="4782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690665-A1AF-4133-BBDD-D0D3E8D57FCA}"/>
              </a:ext>
            </a:extLst>
          </p:cNvPr>
          <p:cNvSpPr txBox="1"/>
          <p:nvPr/>
        </p:nvSpPr>
        <p:spPr>
          <a:xfrm>
            <a:off x="7776594" y="2128396"/>
            <a:ext cx="3783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bipinnate to tri-pinnate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Usually less than 30”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Shorter internode than </a:t>
            </a:r>
            <a:r>
              <a:rPr lang="en-US" sz="2800" dirty="0" err="1"/>
              <a:t>nandina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15387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nandina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500387"/>
            <a:ext cx="3552142" cy="473618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54609-1B3C-4F10-A7FE-F5F82AF3EABA}"/>
              </a:ext>
            </a:extLst>
          </p:cNvPr>
          <p:cNvSpPr txBox="1"/>
          <p:nvPr/>
        </p:nvSpPr>
        <p:spPr>
          <a:xfrm>
            <a:off x="5243119" y="1971413"/>
            <a:ext cx="5595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bipinnate to tri-pinnate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Grows usually taller than 30”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Longer internodes than dwarf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Often leggy </a:t>
            </a:r>
          </a:p>
        </p:txBody>
      </p:sp>
    </p:spTree>
    <p:extLst>
      <p:ext uri="{BB962C8B-B14F-4D97-AF65-F5344CB8AC3E}">
        <p14:creationId xmlns:p14="http://schemas.microsoft.com/office/powerpoint/2010/main" val="50766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</a:t>
            </a:r>
            <a:r>
              <a:rPr lang="en-US" dirty="0" err="1"/>
              <a:t>aucuba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63" y="1128451"/>
            <a:ext cx="4946652" cy="3336500"/>
          </a:xfrm>
        </p:spPr>
      </p:pic>
      <p:sp>
        <p:nvSpPr>
          <p:cNvPr id="3" name="TextBox 2"/>
          <p:cNvSpPr txBox="1"/>
          <p:nvPr/>
        </p:nvSpPr>
        <p:spPr>
          <a:xfrm>
            <a:off x="7491046" y="1664678"/>
            <a:ext cx="3071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evergreen leave-plastic texture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green or variegated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Coarsely dentate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8E6DD-12FD-4789-97AA-F1DA9EFF9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564" y="3843129"/>
            <a:ext cx="3987932" cy="29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396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oak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128451"/>
            <a:ext cx="3938870" cy="29541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08" y="4082603"/>
            <a:ext cx="4337882" cy="2775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4B113-FACD-43E8-A346-94345EB4F27D}"/>
              </a:ext>
            </a:extLst>
          </p:cNvPr>
          <p:cNvSpPr txBox="1"/>
          <p:nvPr/>
        </p:nvSpPr>
        <p:spPr>
          <a:xfrm>
            <a:off x="5855516" y="1258349"/>
            <a:ext cx="5574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Leaf darker above, gray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Cupped often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Brownish midrib</a:t>
            </a:r>
          </a:p>
        </p:txBody>
      </p:sp>
    </p:spTree>
    <p:extLst>
      <p:ext uri="{BB962C8B-B14F-4D97-AF65-F5344CB8AC3E}">
        <p14:creationId xmlns:p14="http://schemas.microsoft.com/office/powerpoint/2010/main" val="910802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oak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941" y="3263900"/>
            <a:ext cx="4792133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26" y="1275009"/>
            <a:ext cx="3023315" cy="4031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E2BDC-6A48-4385-A143-1F010BDDA9FC}"/>
              </a:ext>
            </a:extLst>
          </p:cNvPr>
          <p:cNvSpPr txBox="1"/>
          <p:nvPr/>
        </p:nvSpPr>
        <p:spPr>
          <a:xfrm>
            <a:off x="4152550" y="1275009"/>
            <a:ext cx="7600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5-7 deep U shaped lobes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2” petiole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Branches at right angles </a:t>
            </a:r>
          </a:p>
        </p:txBody>
      </p:sp>
    </p:spTree>
    <p:extLst>
      <p:ext uri="{BB962C8B-B14F-4D97-AF65-F5344CB8AC3E}">
        <p14:creationId xmlns:p14="http://schemas.microsoft.com/office/powerpoint/2010/main" val="1206761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oak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83" y="1017431"/>
            <a:ext cx="4773769" cy="35803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969" y="4288377"/>
            <a:ext cx="3305713" cy="25696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A38BA-5349-4641-A64A-1C16D9C752CF}"/>
              </a:ext>
            </a:extLst>
          </p:cNvPr>
          <p:cNvSpPr txBox="1"/>
          <p:nvPr/>
        </p:nvSpPr>
        <p:spPr>
          <a:xfrm>
            <a:off x="6014906" y="1350628"/>
            <a:ext cx="5226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rounded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fruit up to an inch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Bark gray with blocky look </a:t>
            </a:r>
          </a:p>
        </p:txBody>
      </p:sp>
    </p:spTree>
    <p:extLst>
      <p:ext uri="{BB962C8B-B14F-4D97-AF65-F5344CB8AC3E}">
        <p14:creationId xmlns:p14="http://schemas.microsoft.com/office/powerpoint/2010/main" val="34463849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 olive </a:t>
            </a:r>
            <a:r>
              <a:rPr lang="en-US" dirty="0" err="1"/>
              <a:t>osmanthus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104" y="3263900"/>
            <a:ext cx="4792133" cy="35941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51" y="1128451"/>
            <a:ext cx="2817053" cy="4246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6CBC5-E3B6-425C-9B0A-F2A247E330F4}"/>
              </a:ext>
            </a:extLst>
          </p:cNvPr>
          <p:cNvSpPr txBox="1"/>
          <p:nvPr/>
        </p:nvSpPr>
        <p:spPr>
          <a:xfrm>
            <a:off x="4186106" y="1300294"/>
            <a:ext cx="7243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simple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Distinct vein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Finely serrated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Fragrant flower</a:t>
            </a:r>
          </a:p>
        </p:txBody>
      </p:sp>
    </p:spTree>
    <p:extLst>
      <p:ext uri="{BB962C8B-B14F-4D97-AF65-F5344CB8AC3E}">
        <p14:creationId xmlns:p14="http://schemas.microsoft.com/office/powerpoint/2010/main" val="21039010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pachysandra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194" y="4000500"/>
            <a:ext cx="28575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04" y="1142582"/>
            <a:ext cx="3541690" cy="3541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5DDFC-7BE3-47A9-815D-B1E133A94559}"/>
              </a:ext>
            </a:extLst>
          </p:cNvPr>
          <p:cNvSpPr txBox="1"/>
          <p:nvPr/>
        </p:nvSpPr>
        <p:spPr>
          <a:xfrm>
            <a:off x="5327398" y="1543574"/>
            <a:ext cx="5335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groundcover/shade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Related to boxwood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Whorled leaflets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Serrated at the ends of leaf </a:t>
            </a:r>
          </a:p>
        </p:txBody>
      </p:sp>
    </p:spTree>
    <p:extLst>
      <p:ext uri="{BB962C8B-B14F-4D97-AF65-F5344CB8AC3E}">
        <p14:creationId xmlns:p14="http://schemas.microsoft.com/office/powerpoint/2010/main" val="26227105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pieris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99" y="1874517"/>
            <a:ext cx="5915696" cy="443677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A5A744-417C-40A0-8228-F256D720C2F3}"/>
              </a:ext>
            </a:extLst>
          </p:cNvPr>
          <p:cNvSpPr txBox="1"/>
          <p:nvPr/>
        </p:nvSpPr>
        <p:spPr>
          <a:xfrm>
            <a:off x="7147420" y="2365695"/>
            <a:ext cx="4530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Alternate simple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Evergreen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Serrated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growth often reddish/whorled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Mass of bell shaped flowers</a:t>
            </a:r>
          </a:p>
        </p:txBody>
      </p:sp>
    </p:spTree>
    <p:extLst>
      <p:ext uri="{BB962C8B-B14F-4D97-AF65-F5344CB8AC3E}">
        <p14:creationId xmlns:p14="http://schemas.microsoft.com/office/powerpoint/2010/main" val="18575024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Mugo</a:t>
            </a:r>
            <a:r>
              <a:rPr lang="en-US" dirty="0"/>
              <a:t> pine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755" y="1435994"/>
            <a:ext cx="4792133" cy="3594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C17A0-54A5-4655-BA74-7E951F41DED9}"/>
              </a:ext>
            </a:extLst>
          </p:cNvPr>
          <p:cNvSpPr txBox="1"/>
          <p:nvPr/>
        </p:nvSpPr>
        <p:spPr>
          <a:xfrm>
            <a:off x="6289024" y="2155971"/>
            <a:ext cx="4999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Needles in </a:t>
            </a:r>
            <a:r>
              <a:rPr lang="en-US" sz="2800" dirty="0" err="1"/>
              <a:t>paris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 to 3”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Typically shrub pine </a:t>
            </a:r>
          </a:p>
        </p:txBody>
      </p:sp>
    </p:spTree>
    <p:extLst>
      <p:ext uri="{BB962C8B-B14F-4D97-AF65-F5344CB8AC3E}">
        <p14:creationId xmlns:p14="http://schemas.microsoft.com/office/powerpoint/2010/main" val="31464557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white pine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286" y="3606800"/>
            <a:ext cx="4800600" cy="325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34" y="1128451"/>
            <a:ext cx="3041252" cy="4580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B009C-E9E6-4704-9907-06A378D9BF2C}"/>
              </a:ext>
            </a:extLst>
          </p:cNvPr>
          <p:cNvSpPr txBox="1"/>
          <p:nvPr/>
        </p:nvSpPr>
        <p:spPr>
          <a:xfrm>
            <a:off x="4563611" y="1359017"/>
            <a:ext cx="65266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W-H-I-T-E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 needles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Often with white stripe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Smooth bark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Tends to hold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99801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pittosporum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13" y="1128451"/>
            <a:ext cx="4254873" cy="2829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316" y="3921617"/>
            <a:ext cx="4413694" cy="2936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DFBC2D-D399-4632-A53B-20D7A4D88719}"/>
              </a:ext>
            </a:extLst>
          </p:cNvPr>
          <p:cNvSpPr txBox="1"/>
          <p:nvPr/>
        </p:nvSpPr>
        <p:spPr>
          <a:xfrm>
            <a:off x="6358855" y="1661020"/>
            <a:ext cx="515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Leaf slightly rounded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Often variegated </a:t>
            </a:r>
          </a:p>
        </p:txBody>
      </p:sp>
    </p:spTree>
    <p:extLst>
      <p:ext uri="{BB962C8B-B14F-4D97-AF65-F5344CB8AC3E}">
        <p14:creationId xmlns:p14="http://schemas.microsoft.com/office/powerpoint/2010/main" val="36078171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(</a:t>
            </a:r>
            <a:r>
              <a:rPr lang="en-US" dirty="0" err="1"/>
              <a:t>tuliptree</a:t>
            </a:r>
            <a:r>
              <a:rPr lang="en-US" dirty="0"/>
              <a:t>) poplar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438" y="2620582"/>
            <a:ext cx="3178063" cy="4237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128451"/>
            <a:ext cx="3055343" cy="4591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4743DF-F210-4B55-A67D-659E1ABD5A37}"/>
              </a:ext>
            </a:extLst>
          </p:cNvPr>
          <p:cNvSpPr txBox="1"/>
          <p:nvPr/>
        </p:nvSpPr>
        <p:spPr>
          <a:xfrm>
            <a:off x="7759817" y="1981261"/>
            <a:ext cx="4110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Alternate simple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Cat face/tulip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Duck bill buds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Flowers </a:t>
            </a:r>
          </a:p>
        </p:txBody>
      </p:sp>
    </p:spTree>
    <p:extLst>
      <p:ext uri="{BB962C8B-B14F-4D97-AF65-F5344CB8AC3E}">
        <p14:creationId xmlns:p14="http://schemas.microsoft.com/office/powerpoint/2010/main" val="252711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Indica</a:t>
            </a:r>
            <a:r>
              <a:rPr lang="en-US" dirty="0"/>
              <a:t> azalea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4302846"/>
            <a:ext cx="3798202" cy="255515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61" y="1125508"/>
            <a:ext cx="4242175" cy="3177338"/>
          </a:xfrm>
        </p:spPr>
      </p:pic>
      <p:sp>
        <p:nvSpPr>
          <p:cNvPr id="3" name="TextBox 2"/>
          <p:cNvSpPr txBox="1"/>
          <p:nvPr/>
        </p:nvSpPr>
        <p:spPr>
          <a:xfrm>
            <a:off x="6213231" y="1547446"/>
            <a:ext cx="4736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Evergreen with dull green leaves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India large country-larger leaves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Pubescent </a:t>
            </a:r>
          </a:p>
        </p:txBody>
      </p:sp>
    </p:spTree>
    <p:extLst>
      <p:ext uri="{BB962C8B-B14F-4D97-AF65-F5344CB8AC3E}">
        <p14:creationId xmlns:p14="http://schemas.microsoft.com/office/powerpoint/2010/main" val="10721261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Varigated</a:t>
            </a:r>
            <a:r>
              <a:rPr lang="en-US" dirty="0"/>
              <a:t> privet hedge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7" y="1358721"/>
            <a:ext cx="5571031" cy="48746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88E362-E5C2-4349-97D6-CCAA5D26AD29}"/>
              </a:ext>
            </a:extLst>
          </p:cNvPr>
          <p:cNvSpPr txBox="1"/>
          <p:nvPr/>
        </p:nvSpPr>
        <p:spPr>
          <a:xfrm>
            <a:off x="6962862" y="1661020"/>
            <a:ext cx="45384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Opposite leaves/oblong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Variegated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be invasive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sterile varieties/sunshine/golden ticket</a:t>
            </a:r>
          </a:p>
        </p:txBody>
      </p:sp>
    </p:spTree>
    <p:extLst>
      <p:ext uri="{BB962C8B-B14F-4D97-AF65-F5344CB8AC3E}">
        <p14:creationId xmlns:p14="http://schemas.microsoft.com/office/powerpoint/2010/main" val="28169373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privet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698" y="3263900"/>
            <a:ext cx="3279616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02" y="1075833"/>
            <a:ext cx="4010733" cy="3521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F7558-9034-45E3-AEA0-828678F91AB5}"/>
              </a:ext>
            </a:extLst>
          </p:cNvPr>
          <p:cNvSpPr txBox="1"/>
          <p:nvPr/>
        </p:nvSpPr>
        <p:spPr>
          <a:xfrm>
            <a:off x="5729681" y="1308683"/>
            <a:ext cx="5419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leaves/oblong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Variegated – SOMETIMES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Larger than </a:t>
            </a:r>
            <a:r>
              <a:rPr lang="en-US" sz="2800" dirty="0" err="1"/>
              <a:t>sinense</a:t>
            </a:r>
            <a:r>
              <a:rPr lang="en-US" sz="2800" dirty="0"/>
              <a:t> leaf and plant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73946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pyracantha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93" y="1332962"/>
            <a:ext cx="6911662" cy="51837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FC65D-04AC-49B3-9DB8-CFDEBAB19AF8}"/>
              </a:ext>
            </a:extLst>
          </p:cNvPr>
          <p:cNvSpPr txBox="1"/>
          <p:nvPr/>
        </p:nvSpPr>
        <p:spPr>
          <a:xfrm>
            <a:off x="8212822" y="2323750"/>
            <a:ext cx="350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leaf/coccinea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Slightly serrated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Thorny thus the name firethorn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Orange red fruit </a:t>
            </a:r>
          </a:p>
        </p:txBody>
      </p:sp>
    </p:spTree>
    <p:extLst>
      <p:ext uri="{BB962C8B-B14F-4D97-AF65-F5344CB8AC3E}">
        <p14:creationId xmlns:p14="http://schemas.microsoft.com/office/powerpoint/2010/main" val="2902135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Flowering quince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094589"/>
            <a:ext cx="4208964" cy="31554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658" y="4250028"/>
            <a:ext cx="3913487" cy="2607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7647B-FB73-4463-AED9-CDEAD00505A4}"/>
              </a:ext>
            </a:extLst>
          </p:cNvPr>
          <p:cNvSpPr txBox="1"/>
          <p:nvPr/>
        </p:nvSpPr>
        <p:spPr>
          <a:xfrm>
            <a:off x="6140741" y="1375794"/>
            <a:ext cx="5008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stipules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Elbows lack of terminal bud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Fruit 2” in diameter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59584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redbud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7" y="1384477"/>
            <a:ext cx="5183747" cy="51837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208708-31AF-4650-9258-59429D214783}"/>
              </a:ext>
            </a:extLst>
          </p:cNvPr>
          <p:cNvSpPr txBox="1"/>
          <p:nvPr/>
        </p:nvSpPr>
        <p:spPr>
          <a:xfrm>
            <a:off x="6669248" y="1778466"/>
            <a:ext cx="4681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Heart shaped alternate leaf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Rick-rack 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Reddish purple buds to pink flowers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ABA2A-01F8-40A1-94FB-EE89C2FE46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052" y="3725413"/>
            <a:ext cx="4214271" cy="27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09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rhododendron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96" y="1292754"/>
            <a:ext cx="5014669" cy="37570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95A53-656A-485F-97E9-92666190F283}"/>
              </a:ext>
            </a:extLst>
          </p:cNvPr>
          <p:cNvSpPr txBox="1"/>
          <p:nvPr/>
        </p:nvSpPr>
        <p:spPr>
          <a:xfrm>
            <a:off x="7751428" y="1874517"/>
            <a:ext cx="3678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Oblong leaves almost in whorls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Dark green above, paler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7021D-E989-44B8-9F30-53DD4D9BB3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428" y="4121286"/>
            <a:ext cx="3787747" cy="253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CF5F5-39C7-46E6-8B06-568207853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7" y="3821113"/>
            <a:ext cx="3415693" cy="29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96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tea rose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13" y="1245703"/>
            <a:ext cx="3641735" cy="364173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0DF865-DCDF-4E81-B312-5EE54F54B8C5}"/>
              </a:ext>
            </a:extLst>
          </p:cNvPr>
          <p:cNvSpPr txBox="1"/>
          <p:nvPr/>
        </p:nvSpPr>
        <p:spPr>
          <a:xfrm>
            <a:off x="6821588" y="900856"/>
            <a:ext cx="399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compound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Usually with thorns on stem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74B38-876C-483C-A566-9CCB26213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41" y="3538524"/>
            <a:ext cx="4295826" cy="2889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944D24-4248-4462-A7F6-A52882987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515" y="3309729"/>
            <a:ext cx="4731026" cy="3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761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Rosemary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439" y="3263900"/>
            <a:ext cx="4792133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8" y="1128451"/>
            <a:ext cx="3052911" cy="4597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25ACA-5F66-45A8-A7EC-1BF9408AAAA3}"/>
              </a:ext>
            </a:extLst>
          </p:cNvPr>
          <p:cNvSpPr txBox="1"/>
          <p:nvPr/>
        </p:nvSpPr>
        <p:spPr>
          <a:xfrm>
            <a:off x="4735586" y="1468073"/>
            <a:ext cx="6694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Woody perennial herb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Very fragrant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flower</a:t>
            </a:r>
          </a:p>
        </p:txBody>
      </p:sp>
    </p:spTree>
    <p:extLst>
      <p:ext uri="{BB962C8B-B14F-4D97-AF65-F5344CB8AC3E}">
        <p14:creationId xmlns:p14="http://schemas.microsoft.com/office/powerpoint/2010/main" val="29715849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Sago palm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5" y="1719329"/>
            <a:ext cx="7250484" cy="483601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13D21-3A71-4F09-A7F3-F9684BB282A8}"/>
              </a:ext>
            </a:extLst>
          </p:cNvPr>
          <p:cNvSpPr txBox="1"/>
          <p:nvPr/>
        </p:nvSpPr>
        <p:spPr>
          <a:xfrm>
            <a:off x="8308979" y="2403023"/>
            <a:ext cx="3489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Pseudo whorl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Unbranched trunk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Fern like leaves</a:t>
            </a:r>
          </a:p>
        </p:txBody>
      </p:sp>
    </p:spTree>
    <p:extLst>
      <p:ext uri="{BB962C8B-B14F-4D97-AF65-F5344CB8AC3E}">
        <p14:creationId xmlns:p14="http://schemas.microsoft.com/office/powerpoint/2010/main" val="10980888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salvia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218" y="2002665"/>
            <a:ext cx="5391150" cy="3594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6E90B4-FAAA-47E5-AF9A-ADE60A1971B3}"/>
              </a:ext>
            </a:extLst>
          </p:cNvPr>
          <p:cNvSpPr txBox="1"/>
          <p:nvPr/>
        </p:nvSpPr>
        <p:spPr>
          <a:xfrm>
            <a:off x="7080308" y="2676330"/>
            <a:ext cx="4408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Herbaceous perennial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Hardy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Rough textured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Tall flower spike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353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Kurume azalea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58" y="1128451"/>
            <a:ext cx="4440783" cy="333058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608" y="4541998"/>
            <a:ext cx="3040418" cy="2280314"/>
          </a:xfrm>
        </p:spPr>
      </p:pic>
      <p:sp>
        <p:nvSpPr>
          <p:cNvPr id="3" name="TextBox 2"/>
          <p:cNvSpPr txBox="1"/>
          <p:nvPr/>
        </p:nvSpPr>
        <p:spPr>
          <a:xfrm>
            <a:off x="6330462" y="1406769"/>
            <a:ext cx="4032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with shinier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Korea small country-smaller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Pubescent </a:t>
            </a:r>
          </a:p>
        </p:txBody>
      </p:sp>
    </p:spTree>
    <p:extLst>
      <p:ext uri="{BB962C8B-B14F-4D97-AF65-F5344CB8AC3E}">
        <p14:creationId xmlns:p14="http://schemas.microsoft.com/office/powerpoint/2010/main" val="18160455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sedum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62" y="1255690"/>
            <a:ext cx="6465194" cy="48488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BD7D3-F80D-4D70-A386-A60FD90EA0AC}"/>
              </a:ext>
            </a:extLst>
          </p:cNvPr>
          <p:cNvSpPr txBox="1"/>
          <p:nvPr/>
        </p:nvSpPr>
        <p:spPr>
          <a:xfrm>
            <a:off x="7784984" y="1874517"/>
            <a:ext cx="3976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Small growing perennial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Rounded succulent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 leaves </a:t>
            </a:r>
          </a:p>
        </p:txBody>
      </p:sp>
    </p:spTree>
    <p:extLst>
      <p:ext uri="{BB962C8B-B14F-4D97-AF65-F5344CB8AC3E}">
        <p14:creationId xmlns:p14="http://schemas.microsoft.com/office/powerpoint/2010/main" val="6677087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Anthony waterer </a:t>
            </a:r>
            <a:r>
              <a:rPr lang="en-US" dirty="0" err="1"/>
              <a:t>spirea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85" y="1874517"/>
            <a:ext cx="6313259" cy="394578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4446D-0474-442D-962F-1C794C8C3D2C}"/>
              </a:ext>
            </a:extLst>
          </p:cNvPr>
          <p:cNvSpPr txBox="1"/>
          <p:nvPr/>
        </p:nvSpPr>
        <p:spPr>
          <a:xfrm>
            <a:off x="8447714" y="2440546"/>
            <a:ext cx="2827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Lance shaped serrated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Pinkish flowers</a:t>
            </a:r>
          </a:p>
        </p:txBody>
      </p:sp>
    </p:spTree>
    <p:extLst>
      <p:ext uri="{BB962C8B-B14F-4D97-AF65-F5344CB8AC3E}">
        <p14:creationId xmlns:p14="http://schemas.microsoft.com/office/powerpoint/2010/main" val="640610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Vanhouttei</a:t>
            </a:r>
            <a:r>
              <a:rPr lang="en-US" dirty="0"/>
              <a:t> </a:t>
            </a:r>
            <a:r>
              <a:rPr lang="en-US" dirty="0" err="1"/>
              <a:t>spirea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437" y="1128451"/>
            <a:ext cx="3871254" cy="290602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4D6D3A-F463-44F2-8E0B-F99D6D3A98A8}"/>
              </a:ext>
            </a:extLst>
          </p:cNvPr>
          <p:cNvSpPr txBox="1"/>
          <p:nvPr/>
        </p:nvSpPr>
        <p:spPr>
          <a:xfrm>
            <a:off x="7348965" y="2533770"/>
            <a:ext cx="37331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Dark green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Diamond shaped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Serrated on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Arching stem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Flowers in spring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76636-26DB-4639-9AD4-0407C913E2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270" y="3357884"/>
            <a:ext cx="2438400" cy="325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576635-3490-4C91-87FF-E6DB940D51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35" y="3880755"/>
            <a:ext cx="3381278" cy="28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22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7E7F-1B79-455F-A411-0E360015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Snowball viburnum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3C4F2-AEAC-4D00-AED7-240F0D2A9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855" y="1135879"/>
            <a:ext cx="3730305" cy="3089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4C75C-B583-4070-9C89-8AB6A89781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4252" y="4026911"/>
            <a:ext cx="3565321" cy="2673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825A9-72F3-48BA-996E-42A34336D8B1}"/>
              </a:ext>
            </a:extLst>
          </p:cNvPr>
          <p:cNvSpPr txBox="1"/>
          <p:nvPr/>
        </p:nvSpPr>
        <p:spPr>
          <a:xfrm>
            <a:off x="5203970" y="1589800"/>
            <a:ext cx="582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Opposite/simple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Deciduous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white flowers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F48D0-CDB4-4AA2-805E-065B57F869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666" y="3106812"/>
            <a:ext cx="4979109" cy="31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236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Vinca</a:t>
            </a:r>
            <a:r>
              <a:rPr lang="en-US" dirty="0"/>
              <a:t> (periwinkle)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554" y="2054180"/>
            <a:ext cx="5391150" cy="3594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8F9DF5-6D72-4F25-8A70-EE48EE3DF2E0}"/>
              </a:ext>
            </a:extLst>
          </p:cNvPr>
          <p:cNvSpPr txBox="1"/>
          <p:nvPr/>
        </p:nvSpPr>
        <p:spPr>
          <a:xfrm>
            <a:off x="7306811" y="2726422"/>
            <a:ext cx="3842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Vine opposite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Smooth margins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Bluish flowers </a:t>
            </a:r>
          </a:p>
        </p:txBody>
      </p:sp>
    </p:spTree>
    <p:extLst>
      <p:ext uri="{BB962C8B-B14F-4D97-AF65-F5344CB8AC3E}">
        <p14:creationId xmlns:p14="http://schemas.microsoft.com/office/powerpoint/2010/main" val="4052615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Bayberry wax myrtle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69" y="1128451"/>
            <a:ext cx="3251200" cy="2438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68" y="3280893"/>
            <a:ext cx="4769476" cy="357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E3063-EBD8-4100-8420-1A8E712135BF}"/>
              </a:ext>
            </a:extLst>
          </p:cNvPr>
          <p:cNvSpPr txBox="1"/>
          <p:nvPr/>
        </p:nvSpPr>
        <p:spPr>
          <a:xfrm>
            <a:off x="8036653" y="1726621"/>
            <a:ext cx="35820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Shallow toothed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Leaves crushed fragrant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Small round drupe purplish </a:t>
            </a:r>
          </a:p>
        </p:txBody>
      </p:sp>
    </p:spTree>
    <p:extLst>
      <p:ext uri="{BB962C8B-B14F-4D97-AF65-F5344CB8AC3E}">
        <p14:creationId xmlns:p14="http://schemas.microsoft.com/office/powerpoint/2010/main" val="36779493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Weeping willow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674" y="1623109"/>
            <a:ext cx="5881352" cy="441101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F158C7-C71A-44EA-A4E6-AA153350EE39}"/>
              </a:ext>
            </a:extLst>
          </p:cNvPr>
          <p:cNvSpPr txBox="1"/>
          <p:nvPr/>
        </p:nvSpPr>
        <p:spPr>
          <a:xfrm>
            <a:off x="7516537" y="2441196"/>
            <a:ext cx="4177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simple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Long narrow serrated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Overall shape of planted in weeping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A9B09-6B32-4139-9D4F-555CC3D9B6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48" y="3924183"/>
            <a:ext cx="2706850" cy="2789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A67C3-B280-4A42-B8D8-3F07194FF2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8926"/>
            <a:ext cx="3366052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71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wintercreeper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706450"/>
            <a:ext cx="6413680" cy="48102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55DDE-11B7-49FE-B9F1-2DC5ED703792}"/>
              </a:ext>
            </a:extLst>
          </p:cNvPr>
          <p:cNvSpPr txBox="1"/>
          <p:nvPr/>
        </p:nvSpPr>
        <p:spPr>
          <a:xfrm>
            <a:off x="8019875" y="2265028"/>
            <a:ext cx="3590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Vine opposite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Often feet to attach to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Serrated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deciduous</a:t>
            </a:r>
          </a:p>
        </p:txBody>
      </p:sp>
    </p:spTree>
    <p:extLst>
      <p:ext uri="{BB962C8B-B14F-4D97-AF65-F5344CB8AC3E}">
        <p14:creationId xmlns:p14="http://schemas.microsoft.com/office/powerpoint/2010/main" val="14316503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wisteria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12" y="1314695"/>
            <a:ext cx="4236782" cy="30262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6DA54-C3A3-4118-AFC7-B5F54E68EEE2}"/>
              </a:ext>
            </a:extLst>
          </p:cNvPr>
          <p:cNvSpPr txBox="1"/>
          <p:nvPr/>
        </p:nvSpPr>
        <p:spPr>
          <a:xfrm>
            <a:off x="6803472" y="2525086"/>
            <a:ext cx="4504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Alternate pinnately compound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Vine/small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7-13 leaflets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64B84-9B16-4AF0-976E-52D89587E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336" y="2525086"/>
            <a:ext cx="2779046" cy="4166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8CEC2-848E-4477-999C-76B2C169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78" y="3834072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200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 yew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874517"/>
            <a:ext cx="4792133" cy="3594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8015F-DF4A-4CD3-8CA0-AC39C573470C}"/>
              </a:ext>
            </a:extLst>
          </p:cNvPr>
          <p:cNvSpPr txBox="1"/>
          <p:nvPr/>
        </p:nvSpPr>
        <p:spPr>
          <a:xfrm>
            <a:off x="6694415" y="2105637"/>
            <a:ext cx="4102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Linear leaves arranged in 2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upright or prostrate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gray bands beneath leaf</a:t>
            </a:r>
          </a:p>
        </p:txBody>
      </p:sp>
    </p:spTree>
    <p:extLst>
      <p:ext uri="{BB962C8B-B14F-4D97-AF65-F5344CB8AC3E}">
        <p14:creationId xmlns:p14="http://schemas.microsoft.com/office/powerpoint/2010/main" val="5382695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9479</TotalTime>
  <Words>1360</Words>
  <Application>Microsoft Office PowerPoint</Application>
  <PresentationFormat>Widescreen</PresentationFormat>
  <Paragraphs>433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Gill Sans MT</vt:lpstr>
      <vt:lpstr>Impact</vt:lpstr>
      <vt:lpstr>Badge</vt:lpstr>
      <vt:lpstr>Nursery/Landscape Plant Id tips</vt:lpstr>
      <vt:lpstr>Glossy Abelia </vt:lpstr>
      <vt:lpstr>Ajuga (carpet bugle)</vt:lpstr>
      <vt:lpstr>Japanese anisetree</vt:lpstr>
      <vt:lpstr>arborvitae</vt:lpstr>
      <vt:lpstr>astible</vt:lpstr>
      <vt:lpstr>Japanese aucuba</vt:lpstr>
      <vt:lpstr>Indica azalea</vt:lpstr>
      <vt:lpstr>Kurume azalea</vt:lpstr>
      <vt:lpstr>Japanese barberry </vt:lpstr>
      <vt:lpstr>Bermudagrass hybrid </vt:lpstr>
      <vt:lpstr>River birch </vt:lpstr>
      <vt:lpstr>boxwood</vt:lpstr>
      <vt:lpstr>Bradford pear </vt:lpstr>
      <vt:lpstr>Butterfly bush </vt:lpstr>
      <vt:lpstr>Sasanqua camellia</vt:lpstr>
      <vt:lpstr>Camellia </vt:lpstr>
      <vt:lpstr>Cast iron plant</vt:lpstr>
      <vt:lpstr>centipedegrass</vt:lpstr>
      <vt:lpstr>Japanese flowering cherry </vt:lpstr>
      <vt:lpstr>Cherry laurel </vt:lpstr>
      <vt:lpstr>Clematis </vt:lpstr>
      <vt:lpstr>Japanese cleyera</vt:lpstr>
      <vt:lpstr>columbine</vt:lpstr>
      <vt:lpstr>Flowering crabapple</vt:lpstr>
      <vt:lpstr>Crape myrtle</vt:lpstr>
      <vt:lpstr>Leyland Cypress </vt:lpstr>
      <vt:lpstr>Bald cypress</vt:lpstr>
      <vt:lpstr>daylily</vt:lpstr>
      <vt:lpstr>Flowering dogwood</vt:lpstr>
      <vt:lpstr>elaeagnus</vt:lpstr>
      <vt:lpstr>Winged euonymus</vt:lpstr>
      <vt:lpstr>golden mop threadleaf False cypress </vt:lpstr>
      <vt:lpstr>fescue</vt:lpstr>
      <vt:lpstr>Border forsythia</vt:lpstr>
      <vt:lpstr>Fountain grass</vt:lpstr>
      <vt:lpstr>Cape jasmine gardenia </vt:lpstr>
      <vt:lpstr>ginkgo</vt:lpstr>
      <vt:lpstr>Indian hawthorn </vt:lpstr>
      <vt:lpstr>Carissa holly </vt:lpstr>
      <vt:lpstr>Chinese holly</vt:lpstr>
      <vt:lpstr>Compacta holly</vt:lpstr>
      <vt:lpstr>Dwarf burford holly</vt:lpstr>
      <vt:lpstr>Dwarf yaupon holly</vt:lpstr>
      <vt:lpstr>Helleri holly </vt:lpstr>
      <vt:lpstr>Sky pencil holly</vt:lpstr>
      <vt:lpstr>Savannah holly</vt:lpstr>
      <vt:lpstr>Weeping yaupon holly </vt:lpstr>
      <vt:lpstr>hosta</vt:lpstr>
      <vt:lpstr>Oakleaf hydrangea </vt:lpstr>
      <vt:lpstr>Bigleaf hydrangea</vt:lpstr>
      <vt:lpstr>English ivy </vt:lpstr>
      <vt:lpstr>Confederate jasmine</vt:lpstr>
      <vt:lpstr>Blue rug juniper</vt:lpstr>
      <vt:lpstr>Shore juniper</vt:lpstr>
      <vt:lpstr>Andorra juniper</vt:lpstr>
      <vt:lpstr>Lenten rose</vt:lpstr>
      <vt:lpstr>lantana</vt:lpstr>
      <vt:lpstr>liriope</vt:lpstr>
      <vt:lpstr>loropetalum</vt:lpstr>
      <vt:lpstr>Saucer magnolia</vt:lpstr>
      <vt:lpstr>Southern magnolia</vt:lpstr>
      <vt:lpstr>Leatherleaf mahonia</vt:lpstr>
      <vt:lpstr>Sugar maple</vt:lpstr>
      <vt:lpstr>Red maple</vt:lpstr>
      <vt:lpstr>Japanese maple</vt:lpstr>
      <vt:lpstr>Mondo grass</vt:lpstr>
      <vt:lpstr>Dwarf nandina </vt:lpstr>
      <vt:lpstr>nandina</vt:lpstr>
      <vt:lpstr>Live oak</vt:lpstr>
      <vt:lpstr>Pin oak </vt:lpstr>
      <vt:lpstr>White oak</vt:lpstr>
      <vt:lpstr>Tea olive osmanthus</vt:lpstr>
      <vt:lpstr>pachysandra</vt:lpstr>
      <vt:lpstr>pieris</vt:lpstr>
      <vt:lpstr>Mugo pine</vt:lpstr>
      <vt:lpstr>Eastern white pine </vt:lpstr>
      <vt:lpstr>Japanese pittosporum</vt:lpstr>
      <vt:lpstr>Yellow (tuliptree) poplar</vt:lpstr>
      <vt:lpstr>Varigated privet hedge </vt:lpstr>
      <vt:lpstr>Glossy privet</vt:lpstr>
      <vt:lpstr>pyracantha</vt:lpstr>
      <vt:lpstr>Flowering quince</vt:lpstr>
      <vt:lpstr>Eastern redbud</vt:lpstr>
      <vt:lpstr>rhododendron</vt:lpstr>
      <vt:lpstr>Hybrid tea rose</vt:lpstr>
      <vt:lpstr>Rosemary </vt:lpstr>
      <vt:lpstr>Sago palm</vt:lpstr>
      <vt:lpstr>salvia</vt:lpstr>
      <vt:lpstr>sedum</vt:lpstr>
      <vt:lpstr>Anthony waterer spirea</vt:lpstr>
      <vt:lpstr>Vanhouttei spirea</vt:lpstr>
      <vt:lpstr>Snowball viburnum</vt:lpstr>
      <vt:lpstr>Vinca (periwinkle)</vt:lpstr>
      <vt:lpstr>Bayberry wax myrtle</vt:lpstr>
      <vt:lpstr>Weeping willow</vt:lpstr>
      <vt:lpstr>wintercreeper</vt:lpstr>
      <vt:lpstr>Chinese wisteria</vt:lpstr>
      <vt:lpstr>Plum yew</vt:lpstr>
      <vt:lpstr>Yucca (adams needle)</vt:lpstr>
      <vt:lpstr>Emerald zoysia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ID</dc:title>
  <dc:creator>Katie Royal</dc:creator>
  <cp:lastModifiedBy>Melissa Riley</cp:lastModifiedBy>
  <cp:revision>52</cp:revision>
  <dcterms:created xsi:type="dcterms:W3CDTF">2017-05-11T15:35:14Z</dcterms:created>
  <dcterms:modified xsi:type="dcterms:W3CDTF">2017-11-21T01:22:36Z</dcterms:modified>
</cp:coreProperties>
</file>