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6858000" cx="9144000"/>
  <p:notesSz cx="6858000" cy="9144000"/>
  <p:embeddedFontLst>
    <p:embeddedFont>
      <p:font typeface="Robo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6" roundtripDataSignature="AMtx7mjcKxuxzJvhpwK+z5TH9s1Qy/mZ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Roboto-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Roboto-italic.fntdata"/><Relationship Id="rId21" Type="http://schemas.openxmlformats.org/officeDocument/2006/relationships/slide" Target="slides/slide16.xml"/><Relationship Id="rId43" Type="http://schemas.openxmlformats.org/officeDocument/2006/relationships/font" Target="fonts/Roboto-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104511d016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104511d01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104511d016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104511d01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104511d016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104511d01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 name="Google Shape;13;p3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4" name="Google Shape;14;p3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 name="Shape 71"/>
        <p:cNvGrpSpPr/>
        <p:nvPr/>
      </p:nvGrpSpPr>
      <p:grpSpPr>
        <a:xfrm>
          <a:off x="0" y="0"/>
          <a:ext cx="0" cy="0"/>
          <a:chOff x="0" y="0"/>
          <a:chExt cx="0" cy="0"/>
        </a:xfrm>
      </p:grpSpPr>
      <p:sp>
        <p:nvSpPr>
          <p:cNvPr id="72" name="Google Shape;72;p4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3" name="Google Shape;73;p4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74" name="Google Shape;74;p4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75" name="Google Shape;75;p4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4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2" name="Shape 82"/>
        <p:cNvGrpSpPr/>
        <p:nvPr/>
      </p:nvGrpSpPr>
      <p:grpSpPr>
        <a:xfrm>
          <a:off x="0" y="0"/>
          <a:ext cx="0" cy="0"/>
          <a:chOff x="0" y="0"/>
          <a:chExt cx="0" cy="0"/>
        </a:xfrm>
      </p:grpSpPr>
      <p:sp>
        <p:nvSpPr>
          <p:cNvPr id="83" name="Google Shape;83;p4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4" name="Google Shape;84;p4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85" name="Google Shape;85;p4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86" name="Google Shape;86;p4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87" name="Google Shape;87;p4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88" name="Google Shape;88;p4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4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1" name="Shape 91"/>
        <p:cNvGrpSpPr/>
        <p:nvPr/>
      </p:nvGrpSpPr>
      <p:grpSpPr>
        <a:xfrm>
          <a:off x="0" y="0"/>
          <a:ext cx="0" cy="0"/>
          <a:chOff x="0" y="0"/>
          <a:chExt cx="0" cy="0"/>
        </a:xfrm>
      </p:grpSpPr>
      <p:sp>
        <p:nvSpPr>
          <p:cNvPr id="92" name="Google Shape;92;p4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3" name="Google Shape;93;p4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94" name="Google Shape;94;p4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95" name="Google Shape;95;p4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4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4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 name="Shape 98"/>
        <p:cNvGrpSpPr/>
        <p:nvPr/>
      </p:nvGrpSpPr>
      <p:grpSpPr>
        <a:xfrm>
          <a:off x="0" y="0"/>
          <a:ext cx="0" cy="0"/>
          <a:chOff x="0" y="0"/>
          <a:chExt cx="0" cy="0"/>
        </a:xfrm>
      </p:grpSpPr>
      <p:sp>
        <p:nvSpPr>
          <p:cNvPr id="99" name="Google Shape;99;p5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0" name="Google Shape;100;p5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01" name="Google Shape;101;p5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5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5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17" name="Shape 17"/>
        <p:cNvGrpSpPr/>
        <p:nvPr/>
      </p:nvGrpSpPr>
      <p:grpSpPr>
        <a:xfrm>
          <a:off x="0" y="0"/>
          <a:ext cx="0" cy="0"/>
          <a:chOff x="0" y="0"/>
          <a:chExt cx="0" cy="0"/>
        </a:xfrm>
      </p:grpSpPr>
      <p:sp>
        <p:nvSpPr>
          <p:cNvPr id="18" name="Google Shape;18;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 name="Google Shape;19;p3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38"/>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 name="Google Shape;21;p38"/>
          <p:cNvSpPr txBox="1"/>
          <p:nvPr>
            <p:ph idx="3"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3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39"/>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31" name="Shape 31"/>
        <p:cNvGrpSpPr/>
        <p:nvPr/>
      </p:nvGrpSpPr>
      <p:grpSpPr>
        <a:xfrm>
          <a:off x="0" y="0"/>
          <a:ext cx="0" cy="0"/>
          <a:chOff x="0" y="0"/>
          <a:chExt cx="0" cy="0"/>
        </a:xfrm>
      </p:grpSpPr>
      <p:sp>
        <p:nvSpPr>
          <p:cNvPr id="32" name="Google Shape;32;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4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 name="Google Shape;34;p4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 name="Google Shape;35;p4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4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4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4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43" name="Shape 43"/>
        <p:cNvGrpSpPr/>
        <p:nvPr/>
      </p:nvGrpSpPr>
      <p:grpSpPr>
        <a:xfrm>
          <a:off x="0" y="0"/>
          <a:ext cx="0" cy="0"/>
          <a:chOff x="0" y="0"/>
          <a:chExt cx="0" cy="0"/>
        </a:xfrm>
      </p:grpSpPr>
      <p:sp>
        <p:nvSpPr>
          <p:cNvPr id="44" name="Google Shape;44;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 name="Google Shape;45;p42"/>
          <p:cNvSpPr txBox="1"/>
          <p:nvPr>
            <p:ph idx="1" type="body"/>
          </p:nvPr>
        </p:nvSpPr>
        <p:spPr>
          <a:xfrm>
            <a:off x="457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 name="Google Shape;46;p42"/>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 name="Google Shape;47;p42"/>
          <p:cNvSpPr txBox="1"/>
          <p:nvPr>
            <p:ph idx="3" type="body"/>
          </p:nvPr>
        </p:nvSpPr>
        <p:spPr>
          <a:xfrm>
            <a:off x="457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 name="Google Shape;48;p42"/>
          <p:cNvSpPr txBox="1"/>
          <p:nvPr>
            <p:ph idx="4"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 name="Google Shape;49;p4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 name="Shape 52"/>
        <p:cNvGrpSpPr/>
        <p:nvPr/>
      </p:nvGrpSpPr>
      <p:grpSpPr>
        <a:xfrm>
          <a:off x="0" y="0"/>
          <a:ext cx="0" cy="0"/>
          <a:chOff x="0" y="0"/>
          <a:chExt cx="0" cy="0"/>
        </a:xfrm>
      </p:grpSpPr>
      <p:sp>
        <p:nvSpPr>
          <p:cNvPr id="53" name="Google Shape;53;p4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4" name="Google Shape;54;p4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 name="Google Shape;55;p4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4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44"/>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 name="Google Shape;61;p4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 name="Shape 64"/>
        <p:cNvGrpSpPr/>
        <p:nvPr/>
      </p:nvGrpSpPr>
      <p:grpSpPr>
        <a:xfrm>
          <a:off x="0" y="0"/>
          <a:ext cx="0" cy="0"/>
          <a:chOff x="0" y="0"/>
          <a:chExt cx="0" cy="0"/>
        </a:xfrm>
      </p:grpSpPr>
      <p:sp>
        <p:nvSpPr>
          <p:cNvPr id="65" name="Google Shape;65;p4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6" name="Google Shape;66;p45"/>
          <p:cNvSpPr/>
          <p:nvPr>
            <p:ph idx="2" type="pic"/>
          </p:nvPr>
        </p:nvSpPr>
        <p:spPr>
          <a:xfrm>
            <a:off x="1792288" y="612775"/>
            <a:ext cx="5486400" cy="4114800"/>
          </a:xfrm>
          <a:prstGeom prst="rect">
            <a:avLst/>
          </a:prstGeom>
          <a:noFill/>
          <a:ln>
            <a:noFill/>
          </a:ln>
        </p:spPr>
      </p:sp>
      <p:sp>
        <p:nvSpPr>
          <p:cNvPr id="67" name="Google Shape;67;p4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68" name="Google Shape;68;p4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3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 name="Google Shape;7;p36"/>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 name="Google Shape;8;p3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3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3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jpg"/><Relationship Id="rId4" Type="http://schemas.openxmlformats.org/officeDocument/2006/relationships/image" Target="../media/image25.jpg"/><Relationship Id="rId5"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28.jpg"/><Relationship Id="rId5"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32.jpg"/><Relationship Id="rId5"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7.jpg"/><Relationship Id="rId4" Type="http://schemas.openxmlformats.org/officeDocument/2006/relationships/image" Target="../media/image35.jpg"/><Relationship Id="rId5"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44.png"/><Relationship Id="rId5"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6.jpg"/><Relationship Id="rId4" Type="http://schemas.openxmlformats.org/officeDocument/2006/relationships/image" Target="../media/image45.jpg"/><Relationship Id="rId5" Type="http://schemas.openxmlformats.org/officeDocument/2006/relationships/image" Target="../media/image47.jpg"/><Relationship Id="rId6"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8.jpg"/><Relationship Id="rId4" Type="http://schemas.openxmlformats.org/officeDocument/2006/relationships/image" Target="../media/image83.jpg"/><Relationship Id="rId5" Type="http://schemas.openxmlformats.org/officeDocument/2006/relationships/image" Target="../media/image60.jpg"/><Relationship Id="rId6"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50.jpg"/><Relationship Id="rId4" Type="http://schemas.openxmlformats.org/officeDocument/2006/relationships/image" Target="../media/image52.jpg"/><Relationship Id="rId5" Type="http://schemas.openxmlformats.org/officeDocument/2006/relationships/image" Target="../media/image55.png"/><Relationship Id="rId6"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6.png"/><Relationship Id="rId4" Type="http://schemas.openxmlformats.org/officeDocument/2006/relationships/image" Target="../media/image84.png"/><Relationship Id="rId5"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3.jpg"/><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9.jp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7.jpg"/><Relationship Id="rId4" Type="http://schemas.openxmlformats.org/officeDocument/2006/relationships/image" Target="../media/image58.jpg"/><Relationship Id="rId5" Type="http://schemas.openxmlformats.org/officeDocument/2006/relationships/image" Target="../media/image64.jpg"/><Relationship Id="rId6"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4.jpg"/><Relationship Id="rId5" Type="http://schemas.openxmlformats.org/officeDocument/2006/relationships/image" Target="../media/image8.jpg"/><Relationship Id="rId6"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9.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2.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3.jpg"/><Relationship Id="rId4" Type="http://schemas.openxmlformats.org/officeDocument/2006/relationships/image" Target="../media/image68.jpg"/><Relationship Id="rId5" Type="http://schemas.openxmlformats.org/officeDocument/2006/relationships/image" Target="../media/image6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8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7.jp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1.png"/><Relationship Id="rId4" Type="http://schemas.openxmlformats.org/officeDocument/2006/relationships/image" Target="../media/image73.png"/><Relationship Id="rId5"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4.jpg"/><Relationship Id="rId4" Type="http://schemas.openxmlformats.org/officeDocument/2006/relationships/image" Target="../media/image7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9.jpg"/><Relationship Id="rId5" Type="http://schemas.openxmlformats.org/officeDocument/2006/relationships/image" Target="../media/image3.jpg"/><Relationship Id="rId6" Type="http://schemas.openxmlformats.org/officeDocument/2006/relationships/image" Target="../media/image13.jpg"/><Relationship Id="rId7"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2.jpg"/><Relationship Id="rId5"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18.jpg"/><Relationship Id="rId5" Type="http://schemas.openxmlformats.org/officeDocument/2006/relationships/image" Target="../media/image23.jpg"/><Relationship Id="rId6" Type="http://schemas.openxmlformats.org/officeDocument/2006/relationships/image" Target="../media/image31.jpg"/><Relationship Id="rId7"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24.jpg"/><Relationship Id="rId5"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p1"/>
          <p:cNvSpPr txBox="1"/>
          <p:nvPr>
            <p:ph type="ctrTitle"/>
          </p:nvPr>
        </p:nvSpPr>
        <p:spPr>
          <a:xfrm>
            <a:off x="685800" y="2615650"/>
            <a:ext cx="7772400" cy="2161200"/>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rgbClr val="004C97"/>
              </a:buClr>
              <a:buSzPts val="5400"/>
              <a:buFont typeface="Arial"/>
              <a:buNone/>
            </a:pPr>
            <a:r>
              <a:t/>
            </a:r>
            <a:endParaRPr b="1" sz="5400">
              <a:solidFill>
                <a:srgbClr val="004C97"/>
              </a:solidFill>
              <a:latin typeface="Georgia"/>
              <a:ea typeface="Georgia"/>
              <a:cs typeface="Georgia"/>
              <a:sym typeface="Georgia"/>
            </a:endParaRPr>
          </a:p>
          <a:p>
            <a:pPr indent="0" lvl="0" marL="0" rtl="0" algn="ctr">
              <a:lnSpc>
                <a:spcPct val="70000"/>
              </a:lnSpc>
              <a:spcBef>
                <a:spcPts val="0"/>
              </a:spcBef>
              <a:spcAft>
                <a:spcPts val="0"/>
              </a:spcAft>
              <a:buClr>
                <a:srgbClr val="004C97"/>
              </a:buClr>
              <a:buSzPts val="5400"/>
              <a:buFont typeface="Arial"/>
              <a:buNone/>
            </a:pPr>
            <a:r>
              <a:rPr b="1" lang="en-US" sz="5400">
                <a:solidFill>
                  <a:srgbClr val="004C97"/>
                </a:solidFill>
                <a:latin typeface="Georgia"/>
                <a:ea typeface="Georgia"/>
                <a:cs typeface="Georgia"/>
                <a:sym typeface="Georgia"/>
              </a:rPr>
              <a:t>Georgia FFA </a:t>
            </a:r>
            <a:endParaRPr b="1" sz="5400">
              <a:solidFill>
                <a:srgbClr val="004C97"/>
              </a:solidFill>
              <a:latin typeface="Georgia"/>
              <a:ea typeface="Georgia"/>
              <a:cs typeface="Georgia"/>
              <a:sym typeface="Georgia"/>
            </a:endParaRPr>
          </a:p>
          <a:p>
            <a:pPr indent="0" lvl="0" marL="0" rtl="0" algn="ctr">
              <a:lnSpc>
                <a:spcPct val="70000"/>
              </a:lnSpc>
              <a:spcBef>
                <a:spcPts val="0"/>
              </a:spcBef>
              <a:spcAft>
                <a:spcPts val="0"/>
              </a:spcAft>
              <a:buClr>
                <a:srgbClr val="004C97"/>
              </a:buClr>
              <a:buSzPts val="5400"/>
              <a:buFont typeface="Arial"/>
              <a:buNone/>
            </a:pPr>
            <a:r>
              <a:rPr b="1" lang="en-US" sz="5400">
                <a:solidFill>
                  <a:srgbClr val="004C97"/>
                </a:solidFill>
                <a:latin typeface="Georgia"/>
                <a:ea typeface="Georgia"/>
                <a:cs typeface="Georgia"/>
                <a:sym typeface="Georgia"/>
              </a:rPr>
              <a:t>Floriculture </a:t>
            </a:r>
            <a:endParaRPr b="1" sz="5400">
              <a:solidFill>
                <a:srgbClr val="004C97"/>
              </a:solidFill>
              <a:latin typeface="Georgia"/>
              <a:ea typeface="Georgia"/>
              <a:cs typeface="Georgia"/>
              <a:sym typeface="Georgia"/>
            </a:endParaRPr>
          </a:p>
          <a:p>
            <a:pPr indent="0" lvl="0" marL="0" rtl="0" algn="ctr">
              <a:lnSpc>
                <a:spcPct val="70000"/>
              </a:lnSpc>
              <a:spcBef>
                <a:spcPts val="0"/>
              </a:spcBef>
              <a:spcAft>
                <a:spcPts val="0"/>
              </a:spcAft>
              <a:buClr>
                <a:srgbClr val="004C97"/>
              </a:buClr>
              <a:buSzPts val="5400"/>
              <a:buFont typeface="Arial"/>
              <a:buNone/>
            </a:pPr>
            <a:r>
              <a:rPr b="1" lang="en-US" sz="5400">
                <a:solidFill>
                  <a:srgbClr val="004C97"/>
                </a:solidFill>
                <a:latin typeface="Georgia"/>
                <a:ea typeface="Georgia"/>
                <a:cs typeface="Georgia"/>
                <a:sym typeface="Georgia"/>
              </a:rPr>
              <a:t>Disorder</a:t>
            </a:r>
            <a:endParaRPr b="1" sz="5400">
              <a:solidFill>
                <a:srgbClr val="004C97"/>
              </a:solidFill>
              <a:latin typeface="Georgia"/>
              <a:ea typeface="Georgia"/>
              <a:cs typeface="Georgia"/>
              <a:sym typeface="Georgia"/>
            </a:endParaRPr>
          </a:p>
          <a:p>
            <a:pPr indent="0" lvl="0" marL="0" rtl="0" algn="ctr">
              <a:lnSpc>
                <a:spcPct val="70000"/>
              </a:lnSpc>
              <a:spcBef>
                <a:spcPts val="0"/>
              </a:spcBef>
              <a:spcAft>
                <a:spcPts val="0"/>
              </a:spcAft>
              <a:buClr>
                <a:srgbClr val="004C97"/>
              </a:buClr>
              <a:buSzPts val="5400"/>
              <a:buFont typeface="Arial"/>
              <a:buNone/>
            </a:pPr>
            <a:r>
              <a:rPr b="1" lang="en-US" sz="5400">
                <a:solidFill>
                  <a:srgbClr val="004C97"/>
                </a:solidFill>
                <a:latin typeface="Georgia"/>
                <a:ea typeface="Georgia"/>
                <a:cs typeface="Georgia"/>
                <a:sym typeface="Georgia"/>
              </a:rPr>
              <a:t> Tips and Tricks</a:t>
            </a:r>
            <a:endParaRPr>
              <a:solidFill>
                <a:schemeClr val="lt1"/>
              </a:solidFill>
            </a:endParaRPr>
          </a:p>
        </p:txBody>
      </p:sp>
      <p:pic>
        <p:nvPicPr>
          <p:cNvPr descr="FFA%20crest%2520logo%2520color" id="109" name="Google Shape;109;p1"/>
          <p:cNvPicPr preferRelativeResize="0"/>
          <p:nvPr/>
        </p:nvPicPr>
        <p:blipFill rotWithShape="1">
          <a:blip r:embed="rId3">
            <a:alphaModFix/>
          </a:blip>
          <a:srcRect b="0" l="0" r="0" t="0"/>
          <a:stretch/>
        </p:blipFill>
        <p:spPr>
          <a:xfrm>
            <a:off x="3603500" y="195250"/>
            <a:ext cx="1937000" cy="2420400"/>
          </a:xfrm>
          <a:prstGeom prst="rect">
            <a:avLst/>
          </a:prstGeom>
          <a:noFill/>
          <a:ln>
            <a:noFill/>
          </a:ln>
        </p:spPr>
      </p:pic>
      <p:sp>
        <p:nvSpPr>
          <p:cNvPr id="110" name="Google Shape;110;p1"/>
          <p:cNvSpPr txBox="1"/>
          <p:nvPr/>
        </p:nvSpPr>
        <p:spPr>
          <a:xfrm>
            <a:off x="369800" y="5789550"/>
            <a:ext cx="74952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solidFill>
                  <a:schemeClr val="dk1"/>
                </a:solidFill>
              </a:rPr>
              <a:t>This is a free resource provided by Georgia Agricultural Education </a:t>
            </a:r>
            <a:endParaRPr>
              <a:solidFill>
                <a:schemeClr val="dk1"/>
              </a:solidFill>
            </a:endParaRPr>
          </a:p>
          <a:p>
            <a:pPr indent="0" lvl="0" marL="0" rtl="0" algn="r">
              <a:spcBef>
                <a:spcPts val="0"/>
              </a:spcBef>
              <a:spcAft>
                <a:spcPts val="0"/>
              </a:spcAft>
              <a:buNone/>
            </a:pPr>
            <a:r>
              <a:rPr lang="en-US">
                <a:solidFill>
                  <a:schemeClr val="dk1"/>
                </a:solidFill>
              </a:rPr>
              <a:t>Original creator: Melissa Riley, Central Region Horticulture Teacher</a:t>
            </a:r>
            <a:endParaRPr>
              <a:solidFill>
                <a:schemeClr val="dk1"/>
              </a:solidFill>
            </a:endParaRPr>
          </a:p>
        </p:txBody>
      </p:sp>
      <p:pic>
        <p:nvPicPr>
          <p:cNvPr id="111" name="Google Shape;111;p1"/>
          <p:cNvPicPr preferRelativeResize="0"/>
          <p:nvPr/>
        </p:nvPicPr>
        <p:blipFill rotWithShape="1">
          <a:blip r:embed="rId4">
            <a:alphaModFix/>
          </a:blip>
          <a:srcRect b="0" l="0" r="0" t="0"/>
          <a:stretch/>
        </p:blipFill>
        <p:spPr>
          <a:xfrm>
            <a:off x="7864900" y="4941425"/>
            <a:ext cx="1279100" cy="1463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Mites </a:t>
            </a:r>
            <a:endParaRPr/>
          </a:p>
        </p:txBody>
      </p:sp>
      <p:sp>
        <p:nvSpPr>
          <p:cNvPr id="208" name="Google Shape;208;p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Arial"/>
              <a:buNone/>
            </a:pPr>
            <a:r>
              <a:rPr b="0" i="0" lang="en-US" sz="3200" u="none">
                <a:solidFill>
                  <a:schemeClr val="lt1"/>
                </a:solidFill>
                <a:latin typeface="Arial"/>
                <a:ea typeface="Arial"/>
                <a:cs typeface="Arial"/>
                <a:sym typeface="Arial"/>
              </a:rPr>
              <a:t>All of the following insects should be treated by an miticide</a:t>
            </a:r>
            <a:endParaRPr b="0" i="0" sz="3200" u="none">
              <a:solidFill>
                <a:schemeClr val="lt1"/>
              </a:solidFill>
              <a:latin typeface="Arial"/>
              <a:ea typeface="Arial"/>
              <a:cs typeface="Arial"/>
              <a:sym typeface="Arial"/>
            </a:endParaRPr>
          </a:p>
          <a:p>
            <a:pPr indent="0" lvl="0" marL="0" rtl="0" algn="ctr">
              <a:lnSpc>
                <a:spcPct val="100000"/>
              </a:lnSpc>
              <a:spcBef>
                <a:spcPts val="0"/>
              </a:spcBef>
              <a:spcAft>
                <a:spcPts val="0"/>
              </a:spcAft>
              <a:buClr>
                <a:schemeClr val="lt1"/>
              </a:buClr>
              <a:buSzPts val="3200"/>
              <a:buFont typeface="Arial"/>
              <a:buNone/>
            </a:pPr>
            <a:r>
              <a:rPr lang="en-US">
                <a:solidFill>
                  <a:schemeClr val="lt1"/>
                </a:solidFill>
              </a:rPr>
              <a:t>Or “Apply Miticide/Acaricide”</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Arial"/>
              <a:buNone/>
            </a:pPr>
            <a:r>
              <a:rPr b="1" i="0" lang="en-US" sz="4000" u="none">
                <a:solidFill>
                  <a:schemeClr val="lt1"/>
                </a:solidFill>
                <a:latin typeface="Arial"/>
                <a:ea typeface="Arial"/>
                <a:cs typeface="Arial"/>
                <a:sym typeface="Arial"/>
              </a:rPr>
              <a:t>Spider Mites</a:t>
            </a:r>
            <a:br>
              <a:rPr b="1" i="0" lang="en-US" sz="4000" u="none">
                <a:solidFill>
                  <a:schemeClr val="lt1"/>
                </a:solidFill>
                <a:latin typeface="Arial"/>
                <a:ea typeface="Arial"/>
                <a:cs typeface="Arial"/>
                <a:sym typeface="Arial"/>
              </a:rPr>
            </a:br>
            <a:endParaRPr/>
          </a:p>
        </p:txBody>
      </p:sp>
      <p:sp>
        <p:nvSpPr>
          <p:cNvPr id="214" name="Google Shape;214;p11"/>
          <p:cNvSpPr txBox="1"/>
          <p:nvPr>
            <p:ph idx="1" type="body"/>
          </p:nvPr>
        </p:nvSpPr>
        <p:spPr>
          <a:xfrm>
            <a:off x="457200" y="1600200"/>
            <a:ext cx="4038600" cy="4525962"/>
          </a:xfrm>
          <a:prstGeom prst="rect">
            <a:avLst/>
          </a:prstGeom>
          <a:noFill/>
          <a:ln>
            <a:noFill/>
          </a:ln>
        </p:spPr>
        <p:txBody>
          <a:bodyPr anchorCtr="0" anchor="t" bIns="45700" lIns="91425" spcFirstLastPara="1" rIns="91425" wrap="square" tIns="45700">
            <a:noAutofit/>
          </a:bodyPr>
          <a:lstStyle/>
          <a:p>
            <a:pPr indent="-215900" lvl="0" marL="342900" rtl="0" algn="l">
              <a:lnSpc>
                <a:spcPct val="100000"/>
              </a:lnSpc>
              <a:spcBef>
                <a:spcPts val="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215900" lvl="0" marL="34290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215900" lvl="0" marL="34290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215900" lvl="0" marL="34290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215900" lvl="0" marL="34290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342900" lvl="0" marL="342900" rtl="0" algn="l">
              <a:lnSpc>
                <a:spcPct val="100000"/>
              </a:lnSpc>
              <a:spcBef>
                <a:spcPts val="400"/>
              </a:spcBef>
              <a:spcAft>
                <a:spcPts val="0"/>
              </a:spcAft>
              <a:buClr>
                <a:schemeClr val="lt1"/>
              </a:buClr>
              <a:buSzPts val="2000"/>
              <a:buFont typeface="Arial"/>
              <a:buChar char="•"/>
            </a:pPr>
            <a:r>
              <a:rPr b="0" i="0" lang="en-US" sz="2000" u="none">
                <a:solidFill>
                  <a:schemeClr val="lt1"/>
                </a:solidFill>
                <a:latin typeface="Arial"/>
                <a:ea typeface="Arial"/>
                <a:cs typeface="Arial"/>
                <a:sym typeface="Arial"/>
              </a:rPr>
              <a:t>appear in large groups and adults have 8 legs</a:t>
            </a:r>
            <a:r>
              <a:rPr b="0" i="0" lang="en-US" sz="2000" u="none">
                <a:solidFill>
                  <a:schemeClr val="dk1"/>
                </a:solidFill>
                <a:latin typeface="Arial"/>
                <a:ea typeface="Arial"/>
                <a:cs typeface="Arial"/>
                <a:sym typeface="Arial"/>
              </a:rPr>
              <a:t> </a:t>
            </a:r>
            <a:endParaRPr/>
          </a:p>
        </p:txBody>
      </p:sp>
      <p:pic>
        <p:nvPicPr>
          <p:cNvPr descr="Spider_mite_damage2" id="215" name="Google Shape;215;p11"/>
          <p:cNvPicPr preferRelativeResize="0"/>
          <p:nvPr>
            <p:ph idx="1" type="body"/>
          </p:nvPr>
        </p:nvPicPr>
        <p:blipFill rotWithShape="1">
          <a:blip r:embed="rId3">
            <a:alphaModFix/>
          </a:blip>
          <a:srcRect b="0" l="0" r="0" t="0"/>
          <a:stretch/>
        </p:blipFill>
        <p:spPr>
          <a:xfrm>
            <a:off x="5029200" y="1447800"/>
            <a:ext cx="3771900" cy="2874962"/>
          </a:xfrm>
          <a:prstGeom prst="rect">
            <a:avLst/>
          </a:prstGeom>
          <a:noFill/>
          <a:ln>
            <a:noFill/>
          </a:ln>
        </p:spPr>
      </p:pic>
      <p:sp>
        <p:nvSpPr>
          <p:cNvPr id="216" name="Google Shape;216;p11"/>
          <p:cNvSpPr txBox="1"/>
          <p:nvPr/>
        </p:nvSpPr>
        <p:spPr>
          <a:xfrm>
            <a:off x="5867400" y="4267200"/>
            <a:ext cx="3048000" cy="915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Notice speckling on the leaves from spider mite damage</a:t>
            </a:r>
            <a:endParaRPr/>
          </a:p>
        </p:txBody>
      </p:sp>
      <p:pic>
        <p:nvPicPr>
          <p:cNvPr descr="spider_mite_2" id="217" name="Google Shape;217;p11"/>
          <p:cNvPicPr preferRelativeResize="0"/>
          <p:nvPr>
            <p:ph idx="2" type="body"/>
          </p:nvPr>
        </p:nvPicPr>
        <p:blipFill rotWithShape="1">
          <a:blip r:embed="rId4">
            <a:alphaModFix/>
          </a:blip>
          <a:srcRect b="0" l="0" r="0" t="0"/>
          <a:stretch/>
        </p:blipFill>
        <p:spPr>
          <a:xfrm>
            <a:off x="762000" y="1295400"/>
            <a:ext cx="2733675" cy="2187575"/>
          </a:xfrm>
          <a:prstGeom prst="rect">
            <a:avLst/>
          </a:prstGeom>
          <a:noFill/>
          <a:ln>
            <a:noFill/>
          </a:ln>
        </p:spPr>
      </p:pic>
      <p:pic>
        <p:nvPicPr>
          <p:cNvPr descr="ANd9GcSn2Og_9hFSkX5cPJKex5Zv6Wtr06Z8JoaKbmNNeX4-gpBrY4nh" id="218" name="Google Shape;218;p11"/>
          <p:cNvPicPr preferRelativeResize="0"/>
          <p:nvPr/>
        </p:nvPicPr>
        <p:blipFill rotWithShape="1">
          <a:blip r:embed="rId5">
            <a:alphaModFix/>
          </a:blip>
          <a:srcRect b="0" l="0" r="0" t="0"/>
          <a:stretch/>
        </p:blipFill>
        <p:spPr>
          <a:xfrm>
            <a:off x="1676400" y="4410075"/>
            <a:ext cx="3267075" cy="2447925"/>
          </a:xfrm>
          <a:prstGeom prst="rect">
            <a:avLst/>
          </a:prstGeom>
          <a:noFill/>
          <a:ln>
            <a:noFill/>
          </a:ln>
        </p:spPr>
      </p:pic>
      <p:sp>
        <p:nvSpPr>
          <p:cNvPr id="219" name="Google Shape;219;p11"/>
          <p:cNvSpPr txBox="1"/>
          <p:nvPr/>
        </p:nvSpPr>
        <p:spPr>
          <a:xfrm>
            <a:off x="5029200" y="6096000"/>
            <a:ext cx="32004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Also produce webbing         in-between leaves of plant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Mollusc</a:t>
            </a:r>
            <a:endParaRPr/>
          </a:p>
        </p:txBody>
      </p:sp>
      <p:sp>
        <p:nvSpPr>
          <p:cNvPr id="225" name="Google Shape;225;p1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Arial"/>
              <a:buNone/>
            </a:pPr>
            <a:r>
              <a:rPr b="0" i="0" lang="en-US" sz="3200" u="none">
                <a:solidFill>
                  <a:schemeClr val="lt1"/>
                </a:solidFill>
                <a:latin typeface="Arial"/>
                <a:ea typeface="Arial"/>
                <a:cs typeface="Arial"/>
                <a:sym typeface="Arial"/>
              </a:rPr>
              <a:t>All of the following pests should be treated by an </a:t>
            </a:r>
            <a:r>
              <a:rPr lang="en-US">
                <a:solidFill>
                  <a:schemeClr val="lt1"/>
                </a:solidFill>
              </a:rPr>
              <a:t>molluscicide</a:t>
            </a:r>
            <a:r>
              <a:rPr b="0" i="0" lang="en-US" sz="3200" u="none">
                <a:solidFill>
                  <a:schemeClr val="lt1"/>
                </a:solidFill>
                <a:latin typeface="Arial"/>
                <a:ea typeface="Arial"/>
                <a:cs typeface="Arial"/>
                <a:sym typeface="Arial"/>
              </a:rPr>
              <a:t> bait</a:t>
            </a:r>
            <a:endParaRPr b="0" i="0" sz="3200" u="none">
              <a:solidFill>
                <a:schemeClr val="lt1"/>
              </a:solidFill>
              <a:latin typeface="Arial"/>
              <a:ea typeface="Arial"/>
              <a:cs typeface="Arial"/>
              <a:sym typeface="Arial"/>
            </a:endParaRPr>
          </a:p>
          <a:p>
            <a:pPr indent="0" lvl="0" marL="0" rtl="0" algn="ctr">
              <a:lnSpc>
                <a:spcPct val="100000"/>
              </a:lnSpc>
              <a:spcBef>
                <a:spcPts val="0"/>
              </a:spcBef>
              <a:spcAft>
                <a:spcPts val="0"/>
              </a:spcAft>
              <a:buClr>
                <a:schemeClr val="lt1"/>
              </a:buClr>
              <a:buSzPts val="3200"/>
              <a:buFont typeface="Arial"/>
              <a:buNone/>
            </a:pPr>
            <a:r>
              <a:rPr lang="en-US">
                <a:solidFill>
                  <a:schemeClr val="lt1"/>
                </a:solidFill>
              </a:rPr>
              <a:t>Or “Apply M</a:t>
            </a:r>
            <a:r>
              <a:rPr lang="en-US">
                <a:solidFill>
                  <a:schemeClr val="lt1"/>
                </a:solidFill>
              </a:rPr>
              <a:t>olluscicide Bait”</a:t>
            </a:r>
            <a:endParaRPr/>
          </a:p>
          <a:p>
            <a:pPr indent="0" lvl="0" marL="0" rtl="0" algn="ctr">
              <a:lnSpc>
                <a:spcPct val="100000"/>
              </a:lnSpc>
              <a:spcBef>
                <a:spcPts val="0"/>
              </a:spcBef>
              <a:spcAft>
                <a:spcPts val="0"/>
              </a:spcAft>
              <a:buClr>
                <a:schemeClr val="lt1"/>
              </a:buClr>
              <a:buSzPts val="3200"/>
              <a:buFont typeface="Arial"/>
              <a:buNone/>
            </a:pPr>
            <a:r>
              <a:rPr b="0" i="0" lang="en-US" sz="3200" u="none">
                <a:solidFill>
                  <a:schemeClr val="lt1"/>
                </a:solidFill>
                <a:latin typeface="Arial"/>
                <a:ea typeface="Arial"/>
                <a:cs typeface="Arial"/>
                <a:sym typeface="Arial"/>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Slug</a:t>
            </a:r>
            <a:endParaRPr/>
          </a:p>
        </p:txBody>
      </p:sp>
      <p:sp>
        <p:nvSpPr>
          <p:cNvPr id="231" name="Google Shape;231;p1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p:txBody>
      </p:sp>
      <p:pic>
        <p:nvPicPr>
          <p:cNvPr descr="slug3" id="232" name="Google Shape;232;p13"/>
          <p:cNvPicPr preferRelativeResize="0"/>
          <p:nvPr/>
        </p:nvPicPr>
        <p:blipFill rotWithShape="1">
          <a:blip r:embed="rId3">
            <a:alphaModFix/>
          </a:blip>
          <a:srcRect b="0" l="0" r="0" t="0"/>
          <a:stretch/>
        </p:blipFill>
        <p:spPr>
          <a:xfrm>
            <a:off x="228600" y="1447800"/>
            <a:ext cx="4714875" cy="3143250"/>
          </a:xfrm>
          <a:prstGeom prst="rect">
            <a:avLst/>
          </a:prstGeom>
          <a:noFill/>
          <a:ln>
            <a:noFill/>
          </a:ln>
        </p:spPr>
      </p:pic>
      <p:sp>
        <p:nvSpPr>
          <p:cNvPr id="233" name="Google Shape;233;p13"/>
          <p:cNvSpPr txBox="1"/>
          <p:nvPr/>
        </p:nvSpPr>
        <p:spPr>
          <a:xfrm>
            <a:off x="533400" y="4724400"/>
            <a:ext cx="38862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Unsegmented, soft, and slimy body – does not have a shell  </a:t>
            </a:r>
            <a:endParaRPr/>
          </a:p>
        </p:txBody>
      </p:sp>
      <p:pic>
        <p:nvPicPr>
          <p:cNvPr descr="Slugs_and_Snails1383" id="234" name="Google Shape;234;p13"/>
          <p:cNvPicPr preferRelativeResize="0"/>
          <p:nvPr/>
        </p:nvPicPr>
        <p:blipFill rotWithShape="1">
          <a:blip r:embed="rId4">
            <a:alphaModFix/>
          </a:blip>
          <a:srcRect b="0" l="0" r="0" t="0"/>
          <a:stretch/>
        </p:blipFill>
        <p:spPr>
          <a:xfrm>
            <a:off x="5257800" y="3944937"/>
            <a:ext cx="3886200" cy="2913062"/>
          </a:xfrm>
          <a:prstGeom prst="rect">
            <a:avLst/>
          </a:prstGeom>
          <a:noFill/>
          <a:ln>
            <a:noFill/>
          </a:ln>
        </p:spPr>
      </p:pic>
      <p:sp>
        <p:nvSpPr>
          <p:cNvPr id="235" name="Google Shape;235;p13"/>
          <p:cNvSpPr txBox="1"/>
          <p:nvPr/>
        </p:nvSpPr>
        <p:spPr>
          <a:xfrm>
            <a:off x="3505200" y="6172200"/>
            <a:ext cx="1752600" cy="36671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Slug damage </a:t>
            </a:r>
            <a:endParaRPr/>
          </a:p>
        </p:txBody>
      </p:sp>
      <p:pic>
        <p:nvPicPr>
          <p:cNvPr descr="Eating-slug-with-text-Bite-Marks" id="236" name="Google Shape;236;p13"/>
          <p:cNvPicPr preferRelativeResize="0"/>
          <p:nvPr/>
        </p:nvPicPr>
        <p:blipFill rotWithShape="1">
          <a:blip r:embed="rId5">
            <a:alphaModFix/>
          </a:blip>
          <a:srcRect b="0" l="0" r="0" t="0"/>
          <a:stretch/>
        </p:blipFill>
        <p:spPr>
          <a:xfrm>
            <a:off x="5334000" y="912812"/>
            <a:ext cx="3810000" cy="2994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Fungus/ Molds</a:t>
            </a:r>
            <a:endParaRPr/>
          </a:p>
        </p:txBody>
      </p:sp>
      <p:sp>
        <p:nvSpPr>
          <p:cNvPr id="242" name="Google Shape;242;p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Arial"/>
              <a:buNone/>
            </a:pPr>
            <a:r>
              <a:rPr b="0" i="0" lang="en-US" sz="3200" u="none">
                <a:solidFill>
                  <a:schemeClr val="lt1"/>
                </a:solidFill>
                <a:latin typeface="Arial"/>
                <a:ea typeface="Arial"/>
                <a:cs typeface="Arial"/>
                <a:sym typeface="Arial"/>
              </a:rPr>
              <a:t>All of the following pests should be treated by an fungicide</a:t>
            </a:r>
            <a:endParaRPr b="0" i="0" sz="3200" u="none">
              <a:solidFill>
                <a:schemeClr val="lt1"/>
              </a:solidFill>
              <a:latin typeface="Arial"/>
              <a:ea typeface="Arial"/>
              <a:cs typeface="Arial"/>
              <a:sym typeface="Arial"/>
            </a:endParaRPr>
          </a:p>
          <a:p>
            <a:pPr indent="0" lvl="0" marL="0" rtl="0" algn="ctr">
              <a:lnSpc>
                <a:spcPct val="100000"/>
              </a:lnSpc>
              <a:spcBef>
                <a:spcPts val="0"/>
              </a:spcBef>
              <a:spcAft>
                <a:spcPts val="0"/>
              </a:spcAft>
              <a:buClr>
                <a:schemeClr val="lt1"/>
              </a:buClr>
              <a:buSzPts val="3200"/>
              <a:buFont typeface="Arial"/>
              <a:buNone/>
            </a:pPr>
            <a:r>
              <a:rPr lang="en-US">
                <a:solidFill>
                  <a:schemeClr val="lt1"/>
                </a:solidFill>
              </a:rPr>
              <a:t>Or “Apply Fungicide”</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Black Spot</a:t>
            </a:r>
            <a:r>
              <a:rPr b="0" i="0" lang="en-US" sz="4400" u="none">
                <a:solidFill>
                  <a:schemeClr val="dk2"/>
                </a:solidFill>
                <a:latin typeface="Arial"/>
                <a:ea typeface="Arial"/>
                <a:cs typeface="Arial"/>
                <a:sym typeface="Arial"/>
              </a:rPr>
              <a:t> </a:t>
            </a:r>
            <a:endParaRPr/>
          </a:p>
        </p:txBody>
      </p:sp>
      <p:sp>
        <p:nvSpPr>
          <p:cNvPr id="248" name="Google Shape;248;p15"/>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p:txBody>
      </p:sp>
      <p:pic>
        <p:nvPicPr>
          <p:cNvPr descr="black%20spot" id="249" name="Google Shape;249;p15"/>
          <p:cNvPicPr preferRelativeResize="0"/>
          <p:nvPr/>
        </p:nvPicPr>
        <p:blipFill rotWithShape="1">
          <a:blip r:embed="rId3">
            <a:alphaModFix/>
          </a:blip>
          <a:srcRect b="0" l="0" r="0" t="0"/>
          <a:stretch/>
        </p:blipFill>
        <p:spPr>
          <a:xfrm>
            <a:off x="381000" y="1600200"/>
            <a:ext cx="4419600" cy="3743325"/>
          </a:xfrm>
          <a:prstGeom prst="rect">
            <a:avLst/>
          </a:prstGeom>
          <a:noFill/>
          <a:ln>
            <a:noFill/>
          </a:ln>
        </p:spPr>
      </p:pic>
      <p:sp>
        <p:nvSpPr>
          <p:cNvPr id="250" name="Google Shape;250;p15"/>
          <p:cNvSpPr txBox="1"/>
          <p:nvPr/>
        </p:nvSpPr>
        <p:spPr>
          <a:xfrm>
            <a:off x="5181600" y="1981200"/>
            <a:ext cx="3276600" cy="915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Brown or black circular or angular areas of dead tissue.  Often dry</a:t>
            </a:r>
            <a:endParaRPr/>
          </a:p>
        </p:txBody>
      </p:sp>
      <p:pic>
        <p:nvPicPr>
          <p:cNvPr descr="C:\Users\mriley\AppData\Local\Microsoft\Windows\Temporary Internet Files\Content.IE5\XIFZ1KII\5. Black Spot of Rose.JPG" id="251" name="Google Shape;251;p15"/>
          <p:cNvPicPr preferRelativeResize="0"/>
          <p:nvPr/>
        </p:nvPicPr>
        <p:blipFill rotWithShape="1">
          <a:blip r:embed="rId4">
            <a:alphaModFix/>
          </a:blip>
          <a:srcRect b="0" l="0" r="0" t="0"/>
          <a:stretch/>
        </p:blipFill>
        <p:spPr>
          <a:xfrm>
            <a:off x="4951412" y="3444875"/>
            <a:ext cx="4165600" cy="3124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Botrytis</a:t>
            </a:r>
            <a:endParaRPr/>
          </a:p>
        </p:txBody>
      </p:sp>
      <p:pic>
        <p:nvPicPr>
          <p:cNvPr descr="ANd9GcSgKDtHL7oLM8XoR_MbJ0EJbn4JtXGJG0dWmy49dwaU2sQ_L9aF" id="257" name="Google Shape;257;p16"/>
          <p:cNvPicPr preferRelativeResize="0"/>
          <p:nvPr/>
        </p:nvPicPr>
        <p:blipFill rotWithShape="1">
          <a:blip r:embed="rId3">
            <a:alphaModFix/>
          </a:blip>
          <a:srcRect b="0" l="0" r="0" t="0"/>
          <a:stretch/>
        </p:blipFill>
        <p:spPr>
          <a:xfrm>
            <a:off x="2971800" y="3505200"/>
            <a:ext cx="2516187" cy="3352800"/>
          </a:xfrm>
          <a:prstGeom prst="rect">
            <a:avLst/>
          </a:prstGeom>
          <a:noFill/>
          <a:ln>
            <a:noFill/>
          </a:ln>
        </p:spPr>
      </p:pic>
      <p:pic>
        <p:nvPicPr>
          <p:cNvPr descr="botrytis_blight_geranium" id="258" name="Google Shape;258;p16"/>
          <p:cNvPicPr preferRelativeResize="0"/>
          <p:nvPr/>
        </p:nvPicPr>
        <p:blipFill rotWithShape="1">
          <a:blip r:embed="rId4">
            <a:alphaModFix/>
          </a:blip>
          <a:srcRect b="0" l="0" r="0" t="0"/>
          <a:stretch/>
        </p:blipFill>
        <p:spPr>
          <a:xfrm>
            <a:off x="0" y="3581400"/>
            <a:ext cx="2838450" cy="2668587"/>
          </a:xfrm>
          <a:prstGeom prst="rect">
            <a:avLst/>
          </a:prstGeom>
          <a:noFill/>
          <a:ln>
            <a:noFill/>
          </a:ln>
        </p:spPr>
      </p:pic>
      <p:pic>
        <p:nvPicPr>
          <p:cNvPr descr="tomatoes1" id="259" name="Google Shape;259;p16"/>
          <p:cNvPicPr preferRelativeResize="0"/>
          <p:nvPr/>
        </p:nvPicPr>
        <p:blipFill rotWithShape="1">
          <a:blip r:embed="rId5">
            <a:alphaModFix/>
          </a:blip>
          <a:srcRect b="0" l="0" r="0" t="0"/>
          <a:stretch/>
        </p:blipFill>
        <p:spPr>
          <a:xfrm>
            <a:off x="5486400" y="1143000"/>
            <a:ext cx="3657600" cy="3406775"/>
          </a:xfrm>
          <a:prstGeom prst="rect">
            <a:avLst/>
          </a:prstGeom>
          <a:noFill/>
          <a:ln>
            <a:noFill/>
          </a:ln>
        </p:spPr>
      </p:pic>
      <p:sp>
        <p:nvSpPr>
          <p:cNvPr id="260" name="Google Shape;260;p16"/>
          <p:cNvSpPr txBox="1"/>
          <p:nvPr/>
        </p:nvSpPr>
        <p:spPr>
          <a:xfrm>
            <a:off x="304800" y="1371600"/>
            <a:ext cx="4572000" cy="173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Symptoms of Botrytis diseases vary greatly depending on the host and plant part attacked. Generalized</a:t>
            </a:r>
            <a:endParaRPr/>
          </a:p>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symptoms include a gray to brown discoloration and a fuzzy whitish gray to tan mold growing on the surface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Powdery Mildew</a:t>
            </a:r>
            <a:r>
              <a:rPr b="0" i="0" lang="en-US" sz="4400" u="none">
                <a:solidFill>
                  <a:schemeClr val="dk2"/>
                </a:solidFill>
                <a:latin typeface="Arial"/>
                <a:ea typeface="Arial"/>
                <a:cs typeface="Arial"/>
                <a:sym typeface="Arial"/>
              </a:rPr>
              <a:t> </a:t>
            </a:r>
            <a:endParaRPr/>
          </a:p>
        </p:txBody>
      </p:sp>
      <p:sp>
        <p:nvSpPr>
          <p:cNvPr id="266" name="Google Shape;266;p19"/>
          <p:cNvSpPr txBox="1"/>
          <p:nvPr>
            <p:ph idx="1" type="body"/>
          </p:nvPr>
        </p:nvSpPr>
        <p:spPr>
          <a:xfrm>
            <a:off x="457200" y="1600200"/>
            <a:ext cx="4038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2800"/>
              <a:buFont typeface="Arial"/>
              <a:buChar char="•"/>
            </a:pPr>
            <a:r>
              <a:rPr b="0" i="0" lang="en-US" sz="2800" u="none">
                <a:solidFill>
                  <a:schemeClr val="lt1"/>
                </a:solidFill>
                <a:latin typeface="Arial"/>
                <a:ea typeface="Arial"/>
                <a:cs typeface="Arial"/>
                <a:sym typeface="Arial"/>
              </a:rPr>
              <a:t>Mold that is white/gray in color </a:t>
            </a:r>
            <a:endParaRPr/>
          </a:p>
          <a:p>
            <a:pPr indent="-342900" lvl="0" marL="342900" rtl="0" algn="l">
              <a:lnSpc>
                <a:spcPct val="100000"/>
              </a:lnSpc>
              <a:spcBef>
                <a:spcPts val="560"/>
              </a:spcBef>
              <a:spcAft>
                <a:spcPts val="0"/>
              </a:spcAft>
              <a:buClr>
                <a:schemeClr val="lt1"/>
              </a:buClr>
              <a:buSzPts val="2800"/>
              <a:buFont typeface="Arial"/>
              <a:buChar char="•"/>
            </a:pPr>
            <a:r>
              <a:rPr b="0" i="0" lang="en-US" sz="2800" u="none">
                <a:solidFill>
                  <a:schemeClr val="lt1"/>
                </a:solidFill>
                <a:latin typeface="Arial"/>
                <a:ea typeface="Arial"/>
                <a:cs typeface="Arial"/>
                <a:sym typeface="Arial"/>
              </a:rPr>
              <a:t>Flat mold that grows along the top surface of the leaf </a:t>
            </a:r>
            <a:endParaRPr/>
          </a:p>
        </p:txBody>
      </p:sp>
      <p:pic>
        <p:nvPicPr>
          <p:cNvPr descr="Powdery-Mildew-cornell" id="267" name="Google Shape;267;p19"/>
          <p:cNvPicPr preferRelativeResize="0"/>
          <p:nvPr/>
        </p:nvPicPr>
        <p:blipFill rotWithShape="1">
          <a:blip r:embed="rId3">
            <a:alphaModFix/>
          </a:blip>
          <a:srcRect b="0" l="0" r="0" t="0"/>
          <a:stretch/>
        </p:blipFill>
        <p:spPr>
          <a:xfrm>
            <a:off x="0" y="3848100"/>
            <a:ext cx="4714875" cy="3009900"/>
          </a:xfrm>
          <a:prstGeom prst="rect">
            <a:avLst/>
          </a:prstGeom>
          <a:noFill/>
          <a:ln>
            <a:noFill/>
          </a:ln>
        </p:spPr>
      </p:pic>
      <p:pic>
        <p:nvPicPr>
          <p:cNvPr descr="pow%20mild%204" id="268" name="Google Shape;268;p19"/>
          <p:cNvPicPr preferRelativeResize="0"/>
          <p:nvPr>
            <p:ph idx="1" type="body"/>
          </p:nvPr>
        </p:nvPicPr>
        <p:blipFill rotWithShape="1">
          <a:blip r:embed="rId4">
            <a:alphaModFix/>
          </a:blip>
          <a:srcRect b="0" l="0" r="0" t="0"/>
          <a:stretch/>
        </p:blipFill>
        <p:spPr>
          <a:xfrm>
            <a:off x="4687887" y="1154112"/>
            <a:ext cx="4038600" cy="2700337"/>
          </a:xfrm>
          <a:prstGeom prst="rect">
            <a:avLst/>
          </a:prstGeom>
          <a:noFill/>
          <a:ln>
            <a:noFill/>
          </a:ln>
        </p:spPr>
      </p:pic>
      <p:pic>
        <p:nvPicPr>
          <p:cNvPr descr="C:\Users\mriley\AppData\Local\Microsoft\Windows\Temporary Internet Files\Content.IE5\RN2Z0XFK\5. Powdery Mildew on Phlox.JPG" id="269" name="Google Shape;269;p19"/>
          <p:cNvPicPr preferRelativeResize="0"/>
          <p:nvPr/>
        </p:nvPicPr>
        <p:blipFill rotWithShape="1">
          <a:blip r:embed="rId5">
            <a:alphaModFix/>
          </a:blip>
          <a:srcRect b="0" l="0" r="0" t="0"/>
          <a:stretch/>
        </p:blipFill>
        <p:spPr>
          <a:xfrm>
            <a:off x="5105400" y="3829050"/>
            <a:ext cx="4038600" cy="3028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Rust</a:t>
            </a:r>
            <a:endParaRPr/>
          </a:p>
        </p:txBody>
      </p:sp>
      <p:sp>
        <p:nvSpPr>
          <p:cNvPr descr="9k=" id="275" name="Google Shape;275;p28"/>
          <p:cNvSpPr txBox="1"/>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76" name="Google Shape;276;p28"/>
          <p:cNvSpPr txBox="1"/>
          <p:nvPr/>
        </p:nvSpPr>
        <p:spPr>
          <a:xfrm>
            <a:off x="6553200" y="1879600"/>
            <a:ext cx="2403475" cy="3416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400"/>
              <a:buFont typeface="Arial"/>
              <a:buChar char="•"/>
            </a:pPr>
            <a:r>
              <a:rPr b="0" i="0" lang="en-US" sz="2400" u="none">
                <a:solidFill>
                  <a:schemeClr val="lt1"/>
                </a:solidFill>
                <a:latin typeface="Arial"/>
                <a:ea typeface="Arial"/>
                <a:cs typeface="Arial"/>
                <a:sym typeface="Arial"/>
              </a:rPr>
              <a:t>Red rings or spots on surface of the leaf </a:t>
            </a:r>
            <a:endParaRPr/>
          </a:p>
          <a:p>
            <a:pPr indent="-285750" lvl="0" marL="285750" marR="0" rtl="0" algn="l">
              <a:lnSpc>
                <a:spcPct val="100000"/>
              </a:lnSpc>
              <a:spcBef>
                <a:spcPts val="0"/>
              </a:spcBef>
              <a:spcAft>
                <a:spcPts val="0"/>
              </a:spcAft>
              <a:buClr>
                <a:schemeClr val="dk1"/>
              </a:buClr>
              <a:buSzPts val="2400"/>
              <a:buFont typeface="Arial"/>
              <a:buNone/>
            </a:pPr>
            <a:r>
              <a:t/>
            </a:r>
            <a:endParaRPr b="0" i="0" sz="2400" u="non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400"/>
              <a:buFont typeface="Arial"/>
              <a:buChar char="•"/>
            </a:pPr>
            <a:r>
              <a:rPr b="0" i="0" lang="en-US" sz="2400" u="none">
                <a:solidFill>
                  <a:schemeClr val="lt1"/>
                </a:solidFill>
                <a:latin typeface="Arial"/>
                <a:ea typeface="Arial"/>
                <a:cs typeface="Arial"/>
                <a:sym typeface="Arial"/>
              </a:rPr>
              <a:t>Can appear on top and underside of the leaf </a:t>
            </a:r>
            <a:endParaRPr/>
          </a:p>
        </p:txBody>
      </p:sp>
      <p:pic>
        <p:nvPicPr>
          <p:cNvPr id="277" name="Google Shape;277;p28"/>
          <p:cNvPicPr preferRelativeResize="0"/>
          <p:nvPr>
            <p:ph idx="1" type="body"/>
          </p:nvPr>
        </p:nvPicPr>
        <p:blipFill rotWithShape="1">
          <a:blip r:embed="rId3">
            <a:alphaModFix/>
          </a:blip>
          <a:srcRect b="0" l="0" r="0" t="0"/>
          <a:stretch/>
        </p:blipFill>
        <p:spPr>
          <a:xfrm>
            <a:off x="160337" y="1417637"/>
            <a:ext cx="3298825" cy="5292725"/>
          </a:xfrm>
          <a:prstGeom prst="rect">
            <a:avLst/>
          </a:prstGeom>
          <a:noFill/>
          <a:ln>
            <a:noFill/>
          </a:ln>
        </p:spPr>
      </p:pic>
      <p:pic>
        <p:nvPicPr>
          <p:cNvPr id="278" name="Google Shape;278;p28"/>
          <p:cNvPicPr preferRelativeResize="0"/>
          <p:nvPr/>
        </p:nvPicPr>
        <p:blipFill rotWithShape="1">
          <a:blip r:embed="rId4">
            <a:alphaModFix/>
          </a:blip>
          <a:srcRect b="0" l="0" r="0" t="0"/>
          <a:stretch/>
        </p:blipFill>
        <p:spPr>
          <a:xfrm>
            <a:off x="3238500" y="1417637"/>
            <a:ext cx="3314700" cy="3314700"/>
          </a:xfrm>
          <a:prstGeom prst="rect">
            <a:avLst/>
          </a:prstGeom>
          <a:noFill/>
          <a:ln>
            <a:noFill/>
          </a:ln>
        </p:spPr>
      </p:pic>
      <p:pic>
        <p:nvPicPr>
          <p:cNvPr id="279" name="Google Shape;279;p28"/>
          <p:cNvPicPr preferRelativeResize="0"/>
          <p:nvPr/>
        </p:nvPicPr>
        <p:blipFill rotWithShape="1">
          <a:blip r:embed="rId5">
            <a:alphaModFix/>
          </a:blip>
          <a:srcRect b="0" l="0" r="0" t="0"/>
          <a:stretch/>
        </p:blipFill>
        <p:spPr>
          <a:xfrm>
            <a:off x="2990850" y="4064000"/>
            <a:ext cx="3810000" cy="2647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lang="en-US">
                <a:solidFill>
                  <a:schemeClr val="lt1"/>
                </a:solidFill>
              </a:rPr>
              <a:t>Insufficient Plant Nutrients </a:t>
            </a:r>
            <a:endParaRPr/>
          </a:p>
        </p:txBody>
      </p:sp>
      <p:sp>
        <p:nvSpPr>
          <p:cNvPr id="285" name="Google Shape;285;p2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4400"/>
              <a:buFont typeface="Arial"/>
              <a:buNone/>
            </a:pPr>
            <a:r>
              <a:rPr lang="en-US" sz="2400">
                <a:solidFill>
                  <a:schemeClr val="lt1"/>
                </a:solidFill>
              </a:rPr>
              <a:t>The following disorders can be treated by applying a fertilizer solution </a:t>
            </a:r>
            <a:endParaRPr sz="2400">
              <a:solidFill>
                <a:schemeClr val="lt1"/>
              </a:solidFill>
            </a:endParaRPr>
          </a:p>
          <a:p>
            <a:pPr indent="0" lvl="0" marL="0" rtl="0" algn="ctr">
              <a:spcBef>
                <a:spcPts val="0"/>
              </a:spcBef>
              <a:spcAft>
                <a:spcPts val="0"/>
              </a:spcAft>
              <a:buClr>
                <a:schemeClr val="lt1"/>
              </a:buClr>
              <a:buSzPts val="4400"/>
              <a:buFont typeface="Arial"/>
              <a:buNone/>
            </a:pPr>
            <a:r>
              <a:rPr lang="en-US" sz="2400">
                <a:solidFill>
                  <a:schemeClr val="lt1"/>
                </a:solidFill>
              </a:rPr>
              <a:t>OR “</a:t>
            </a:r>
            <a:r>
              <a:rPr lang="en-US" sz="2400">
                <a:solidFill>
                  <a:schemeClr val="lt1"/>
                </a:solidFill>
              </a:rPr>
              <a:t>Apply Complete Fertilizer” </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1" i="0" lang="en-US" sz="4400" u="none">
                <a:solidFill>
                  <a:schemeClr val="lt1"/>
                </a:solidFill>
                <a:latin typeface="Arial"/>
                <a:ea typeface="Arial"/>
                <a:cs typeface="Arial"/>
                <a:sym typeface="Arial"/>
              </a:rPr>
              <a:t>INSECTS</a:t>
            </a:r>
            <a:r>
              <a:rPr b="1" i="0" lang="en-US" sz="4400" u="none">
                <a:solidFill>
                  <a:schemeClr val="dk2"/>
                </a:solidFill>
                <a:latin typeface="Arial"/>
                <a:ea typeface="Arial"/>
                <a:cs typeface="Arial"/>
                <a:sym typeface="Arial"/>
              </a:rPr>
              <a:t> </a:t>
            </a:r>
            <a:endParaRPr/>
          </a:p>
        </p:txBody>
      </p:sp>
      <p:sp>
        <p:nvSpPr>
          <p:cNvPr id="117" name="Google Shape;117;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Arial"/>
              <a:buNone/>
            </a:pPr>
            <a:r>
              <a:rPr b="0" i="0" lang="en-US" sz="3200" u="none">
                <a:solidFill>
                  <a:schemeClr val="lt1"/>
                </a:solidFill>
                <a:latin typeface="Arial"/>
                <a:ea typeface="Arial"/>
                <a:cs typeface="Arial"/>
                <a:sym typeface="Arial"/>
              </a:rPr>
              <a:t>All of the following insects should be treated by an insecticide</a:t>
            </a:r>
            <a:endParaRPr b="0" i="0" sz="3200" u="none">
              <a:solidFill>
                <a:schemeClr val="lt1"/>
              </a:solidFill>
              <a:latin typeface="Arial"/>
              <a:ea typeface="Arial"/>
              <a:cs typeface="Arial"/>
              <a:sym typeface="Arial"/>
            </a:endParaRPr>
          </a:p>
          <a:p>
            <a:pPr indent="0" lvl="0" marL="0" rtl="0" algn="ctr">
              <a:lnSpc>
                <a:spcPct val="100000"/>
              </a:lnSpc>
              <a:spcBef>
                <a:spcPts val="0"/>
              </a:spcBef>
              <a:spcAft>
                <a:spcPts val="0"/>
              </a:spcAft>
              <a:buClr>
                <a:schemeClr val="lt1"/>
              </a:buClr>
              <a:buSzPts val="3200"/>
              <a:buFont typeface="Arial"/>
              <a:buNone/>
            </a:pPr>
            <a:r>
              <a:rPr lang="en-US">
                <a:solidFill>
                  <a:schemeClr val="lt1"/>
                </a:solidFill>
              </a:rPr>
              <a:t>Or “Apply Insecticide” </a:t>
            </a: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Iron Chlorosis / Deficiency</a:t>
            </a:r>
            <a:endParaRPr/>
          </a:p>
        </p:txBody>
      </p:sp>
      <p:pic>
        <p:nvPicPr>
          <p:cNvPr descr="iron_chlorosis" id="291" name="Google Shape;291;p21"/>
          <p:cNvPicPr preferRelativeResize="0"/>
          <p:nvPr>
            <p:ph idx="1" type="body"/>
          </p:nvPr>
        </p:nvPicPr>
        <p:blipFill rotWithShape="1">
          <a:blip r:embed="rId3">
            <a:alphaModFix/>
          </a:blip>
          <a:srcRect b="0" l="0" r="0" t="0"/>
          <a:stretch/>
        </p:blipFill>
        <p:spPr>
          <a:xfrm>
            <a:off x="0" y="1524000"/>
            <a:ext cx="4117975" cy="2741612"/>
          </a:xfrm>
          <a:prstGeom prst="rect">
            <a:avLst/>
          </a:prstGeom>
          <a:noFill/>
          <a:ln>
            <a:noFill/>
          </a:ln>
        </p:spPr>
      </p:pic>
      <p:pic>
        <p:nvPicPr>
          <p:cNvPr descr="iron-chl" id="292" name="Google Shape;292;p21"/>
          <p:cNvPicPr preferRelativeResize="0"/>
          <p:nvPr>
            <p:ph idx="2" type="body"/>
          </p:nvPr>
        </p:nvPicPr>
        <p:blipFill rotWithShape="1">
          <a:blip r:embed="rId4">
            <a:alphaModFix/>
          </a:blip>
          <a:srcRect b="0" l="0" r="0" t="0"/>
          <a:stretch/>
        </p:blipFill>
        <p:spPr>
          <a:xfrm>
            <a:off x="2590800" y="3827462"/>
            <a:ext cx="3517900" cy="3030537"/>
          </a:xfrm>
          <a:prstGeom prst="rect">
            <a:avLst/>
          </a:prstGeom>
          <a:noFill/>
          <a:ln>
            <a:noFill/>
          </a:ln>
        </p:spPr>
      </p:pic>
      <p:sp>
        <p:nvSpPr>
          <p:cNvPr descr="Z" id="293" name="Google Shape;293;p21"/>
          <p:cNvSpPr txBox="1"/>
          <p:nvPr/>
        </p:nvSpPr>
        <p:spPr>
          <a:xfrm>
            <a:off x="155575" y="46037"/>
            <a:ext cx="4714875" cy="3143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294" name="Google Shape;294;p21"/>
          <p:cNvSpPr txBox="1"/>
          <p:nvPr/>
        </p:nvSpPr>
        <p:spPr>
          <a:xfrm>
            <a:off x="2214562" y="1857375"/>
            <a:ext cx="4714875" cy="3143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iron+chlorosis" id="295" name="Google Shape;295;p21"/>
          <p:cNvPicPr preferRelativeResize="0"/>
          <p:nvPr>
            <p:ph idx="3" type="body"/>
          </p:nvPr>
        </p:nvPicPr>
        <p:blipFill rotWithShape="1">
          <a:blip r:embed="rId5">
            <a:alphaModFix/>
          </a:blip>
          <a:srcRect b="0" l="0" r="0" t="0"/>
          <a:stretch/>
        </p:blipFill>
        <p:spPr>
          <a:xfrm>
            <a:off x="6021387" y="2208212"/>
            <a:ext cx="3087687" cy="4114800"/>
          </a:xfrm>
          <a:prstGeom prst="rect">
            <a:avLst/>
          </a:prstGeom>
          <a:noFill/>
          <a:ln>
            <a:noFill/>
          </a:ln>
        </p:spPr>
      </p:pic>
      <p:sp>
        <p:nvSpPr>
          <p:cNvPr id="296" name="Google Shape;296;p21"/>
          <p:cNvSpPr txBox="1"/>
          <p:nvPr/>
        </p:nvSpPr>
        <p:spPr>
          <a:xfrm>
            <a:off x="609600" y="4667250"/>
            <a:ext cx="1574800" cy="1200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Arial"/>
              <a:buNone/>
            </a:pPr>
            <a:r>
              <a:rPr b="0" i="0" lang="en-US" sz="2400" u="none">
                <a:solidFill>
                  <a:schemeClr val="lt1"/>
                </a:solidFill>
                <a:latin typeface="Arial"/>
                <a:ea typeface="Arial"/>
                <a:cs typeface="Arial"/>
                <a:sym typeface="Arial"/>
              </a:rPr>
              <a:t>Leaf veins remain green</a:t>
            </a:r>
            <a:endParaRPr/>
          </a:p>
        </p:txBody>
      </p:sp>
      <p:pic>
        <p:nvPicPr>
          <p:cNvPr id="297" name="Google Shape;297;p21"/>
          <p:cNvPicPr preferRelativeResize="0"/>
          <p:nvPr/>
        </p:nvPicPr>
        <p:blipFill rotWithShape="1">
          <a:blip r:embed="rId6">
            <a:alphaModFix/>
          </a:blip>
          <a:srcRect b="0" l="0" r="0" t="0"/>
          <a:stretch/>
        </p:blipFill>
        <p:spPr>
          <a:xfrm>
            <a:off x="4216400" y="1276350"/>
            <a:ext cx="4921250" cy="14906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2"/>
          <p:cNvSpPr txBox="1"/>
          <p:nvPr>
            <p:ph type="title"/>
          </p:nvPr>
        </p:nvSpPr>
        <p:spPr>
          <a:xfrm>
            <a:off x="457200" y="274637"/>
            <a:ext cx="6043612"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Nitrogen Deficiency</a:t>
            </a:r>
            <a:endParaRPr/>
          </a:p>
        </p:txBody>
      </p:sp>
      <p:sp>
        <p:nvSpPr>
          <p:cNvPr descr="Z" id="303" name="Google Shape;303;p22"/>
          <p:cNvSpPr txBox="1"/>
          <p:nvPr/>
        </p:nvSpPr>
        <p:spPr>
          <a:xfrm>
            <a:off x="155575" y="46037"/>
            <a:ext cx="4714875" cy="3143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304" name="Google Shape;304;p22"/>
          <p:cNvSpPr txBox="1"/>
          <p:nvPr/>
        </p:nvSpPr>
        <p:spPr>
          <a:xfrm>
            <a:off x="2214562" y="1857375"/>
            <a:ext cx="4714875" cy="3143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Nitrogen Deficiency | Pests &amp; Diseases" id="305" name="Google Shape;305;p22"/>
          <p:cNvPicPr preferRelativeResize="0"/>
          <p:nvPr>
            <p:ph idx="1" type="body"/>
          </p:nvPr>
        </p:nvPicPr>
        <p:blipFill rotWithShape="1">
          <a:blip r:embed="rId3">
            <a:alphaModFix/>
          </a:blip>
          <a:srcRect b="0" l="0" r="0" t="0"/>
          <a:stretch/>
        </p:blipFill>
        <p:spPr>
          <a:xfrm>
            <a:off x="190500" y="1212850"/>
            <a:ext cx="4191000" cy="3143250"/>
          </a:xfrm>
          <a:prstGeom prst="rect">
            <a:avLst/>
          </a:prstGeom>
          <a:noFill/>
          <a:ln>
            <a:noFill/>
          </a:ln>
        </p:spPr>
      </p:pic>
      <p:pic>
        <p:nvPicPr>
          <p:cNvPr descr="Saillog | Nitrogen Deficiency" id="306" name="Google Shape;306;p22"/>
          <p:cNvPicPr preferRelativeResize="0"/>
          <p:nvPr>
            <p:ph idx="2" type="body"/>
          </p:nvPr>
        </p:nvPicPr>
        <p:blipFill rotWithShape="1">
          <a:blip r:embed="rId4">
            <a:alphaModFix/>
          </a:blip>
          <a:srcRect b="0" l="0" r="0" t="0"/>
          <a:stretch/>
        </p:blipFill>
        <p:spPr>
          <a:xfrm>
            <a:off x="6191250" y="274637"/>
            <a:ext cx="2687637" cy="3582987"/>
          </a:xfrm>
          <a:prstGeom prst="rect">
            <a:avLst/>
          </a:prstGeom>
          <a:noFill/>
          <a:ln>
            <a:noFill/>
          </a:ln>
        </p:spPr>
      </p:pic>
      <p:pic>
        <p:nvPicPr>
          <p:cNvPr descr="How To Identify &amp; Treat Nitrogen Deficiencies | What's On The Grow... |  Holland Horticulture" id="307" name="Google Shape;307;p22"/>
          <p:cNvPicPr preferRelativeResize="0"/>
          <p:nvPr/>
        </p:nvPicPr>
        <p:blipFill rotWithShape="1">
          <a:blip r:embed="rId5">
            <a:alphaModFix/>
          </a:blip>
          <a:srcRect b="0" l="0" r="0" t="0"/>
          <a:stretch/>
        </p:blipFill>
        <p:spPr>
          <a:xfrm>
            <a:off x="4670425" y="3671887"/>
            <a:ext cx="4095750" cy="3071812"/>
          </a:xfrm>
          <a:prstGeom prst="rect">
            <a:avLst/>
          </a:prstGeom>
          <a:noFill/>
          <a:ln>
            <a:noFill/>
          </a:ln>
        </p:spPr>
      </p:pic>
      <p:pic>
        <p:nvPicPr>
          <p:cNvPr id="308" name="Google Shape;308;p22"/>
          <p:cNvPicPr preferRelativeResize="0"/>
          <p:nvPr/>
        </p:nvPicPr>
        <p:blipFill rotWithShape="1">
          <a:blip r:embed="rId6">
            <a:alphaModFix/>
          </a:blip>
          <a:srcRect b="0" l="0" r="0" t="0"/>
          <a:stretch/>
        </p:blipFill>
        <p:spPr>
          <a:xfrm>
            <a:off x="128587" y="4198937"/>
            <a:ext cx="4430712" cy="25447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Phosphorus Deficiency</a:t>
            </a:r>
            <a:endParaRPr/>
          </a:p>
        </p:txBody>
      </p:sp>
      <p:sp>
        <p:nvSpPr>
          <p:cNvPr descr="Z" id="314" name="Google Shape;314;p23"/>
          <p:cNvSpPr txBox="1"/>
          <p:nvPr/>
        </p:nvSpPr>
        <p:spPr>
          <a:xfrm>
            <a:off x="155575" y="46037"/>
            <a:ext cx="4714875" cy="3143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315" name="Google Shape;315;p23"/>
          <p:cNvSpPr txBox="1"/>
          <p:nvPr/>
        </p:nvSpPr>
        <p:spPr>
          <a:xfrm>
            <a:off x="2214562" y="1857375"/>
            <a:ext cx="4714875" cy="3143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16" name="Google Shape;316;p23"/>
          <p:cNvSpPr txBox="1"/>
          <p:nvPr/>
        </p:nvSpPr>
        <p:spPr>
          <a:xfrm>
            <a:off x="3124200" y="4056062"/>
            <a:ext cx="1371600" cy="2678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Arial"/>
              <a:buNone/>
            </a:pPr>
            <a:r>
              <a:rPr b="0" i="0" lang="en-US" sz="2400" u="none">
                <a:solidFill>
                  <a:schemeClr val="lt1"/>
                </a:solidFill>
                <a:latin typeface="Arial"/>
                <a:ea typeface="Arial"/>
                <a:cs typeface="Arial"/>
                <a:sym typeface="Arial"/>
              </a:rPr>
              <a:t>Leaf edges begin turning a purple/ brown hue </a:t>
            </a:r>
            <a:endParaRPr/>
          </a:p>
        </p:txBody>
      </p:sp>
      <p:pic>
        <p:nvPicPr>
          <p:cNvPr descr="Phosphorus Deficiency in Tomatoes: how to identify and treat it" id="317" name="Google Shape;317;p23"/>
          <p:cNvPicPr preferRelativeResize="0"/>
          <p:nvPr>
            <p:ph idx="1" type="body"/>
          </p:nvPr>
        </p:nvPicPr>
        <p:blipFill rotWithShape="1">
          <a:blip r:embed="rId3">
            <a:alphaModFix/>
          </a:blip>
          <a:srcRect b="0" l="0" r="0" t="0"/>
          <a:stretch/>
        </p:blipFill>
        <p:spPr>
          <a:xfrm>
            <a:off x="771525" y="1228725"/>
            <a:ext cx="3481387" cy="2608262"/>
          </a:xfrm>
          <a:prstGeom prst="rect">
            <a:avLst/>
          </a:prstGeom>
          <a:noFill/>
          <a:ln>
            <a:noFill/>
          </a:ln>
        </p:spPr>
      </p:pic>
      <p:pic>
        <p:nvPicPr>
          <p:cNvPr descr="Phosphorus Deficiency in Plants | Trifecta Natural" id="318" name="Google Shape;318;p23"/>
          <p:cNvPicPr preferRelativeResize="0"/>
          <p:nvPr>
            <p:ph idx="2" type="body"/>
          </p:nvPr>
        </p:nvPicPr>
        <p:blipFill rotWithShape="1">
          <a:blip r:embed="rId4">
            <a:alphaModFix/>
          </a:blip>
          <a:srcRect b="0" l="0" r="0" t="0"/>
          <a:stretch/>
        </p:blipFill>
        <p:spPr>
          <a:xfrm>
            <a:off x="125412" y="3792537"/>
            <a:ext cx="3003550" cy="3001962"/>
          </a:xfrm>
          <a:prstGeom prst="rect">
            <a:avLst/>
          </a:prstGeom>
          <a:noFill/>
          <a:ln>
            <a:noFill/>
          </a:ln>
        </p:spPr>
      </p:pic>
      <p:pic>
        <p:nvPicPr>
          <p:cNvPr id="319" name="Google Shape;319;p23"/>
          <p:cNvPicPr preferRelativeResize="0"/>
          <p:nvPr>
            <p:ph idx="3" type="body"/>
          </p:nvPr>
        </p:nvPicPr>
        <p:blipFill rotWithShape="1">
          <a:blip r:embed="rId5">
            <a:alphaModFix/>
          </a:blip>
          <a:srcRect b="0" l="0" r="0" t="0"/>
          <a:stretch/>
        </p:blipFill>
        <p:spPr>
          <a:xfrm>
            <a:off x="4522787" y="4000500"/>
            <a:ext cx="4495800" cy="2635250"/>
          </a:xfrm>
          <a:prstGeom prst="rect">
            <a:avLst/>
          </a:prstGeom>
          <a:noFill/>
          <a:ln>
            <a:noFill/>
          </a:ln>
        </p:spPr>
      </p:pic>
      <p:pic>
        <p:nvPicPr>
          <p:cNvPr id="320" name="Google Shape;320;p23"/>
          <p:cNvPicPr preferRelativeResize="0"/>
          <p:nvPr/>
        </p:nvPicPr>
        <p:blipFill rotWithShape="1">
          <a:blip r:embed="rId6">
            <a:alphaModFix/>
          </a:blip>
          <a:srcRect b="0" l="0" r="0" t="0"/>
          <a:stretch/>
        </p:blipFill>
        <p:spPr>
          <a:xfrm>
            <a:off x="4325937" y="2360612"/>
            <a:ext cx="4714875" cy="13541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Other Disorders</a:t>
            </a:r>
            <a:endParaRPr/>
          </a:p>
        </p:txBody>
      </p:sp>
      <p:sp>
        <p:nvSpPr>
          <p:cNvPr id="326" name="Google Shape;326;p24"/>
          <p:cNvSpPr txBox="1"/>
          <p:nvPr>
            <p:ph idx="1" type="subTitle"/>
          </p:nvPr>
        </p:nvSpPr>
        <p:spPr>
          <a:xfrm>
            <a:off x="1371600" y="3429000"/>
            <a:ext cx="6400800" cy="2209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These disorders can </a:t>
            </a:r>
            <a:r>
              <a:rPr lang="en-US"/>
              <a:t>usually</a:t>
            </a:r>
            <a:r>
              <a:rPr lang="en-US"/>
              <a:t> be treated by correcting watering issues and recover under favorable growing conditions </a:t>
            </a:r>
            <a:endParaRPr/>
          </a:p>
          <a:p>
            <a:pPr indent="0" lvl="0" marL="0" rtl="0" algn="ctr">
              <a:spcBef>
                <a:spcPts val="0"/>
              </a:spcBef>
              <a:spcAft>
                <a:spcPts val="0"/>
              </a:spcAft>
              <a:buClr>
                <a:schemeClr val="dk1"/>
              </a:buClr>
              <a:buSzPts val="3200"/>
              <a:buFont typeface="Arial"/>
              <a:buNone/>
            </a:pPr>
            <a:r>
              <a:rPr b="1" lang="en-US"/>
              <a:t>There is no treatment listed for these disorder. </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Cold Temperature / Freeze</a:t>
            </a:r>
            <a:br>
              <a:rPr b="0" i="0" lang="en-US" sz="4400" u="none">
                <a:solidFill>
                  <a:schemeClr val="dk2"/>
                </a:solidFill>
                <a:latin typeface="Arial"/>
                <a:ea typeface="Arial"/>
                <a:cs typeface="Arial"/>
                <a:sym typeface="Arial"/>
              </a:rPr>
            </a:br>
            <a:endParaRPr/>
          </a:p>
        </p:txBody>
      </p:sp>
      <p:sp>
        <p:nvSpPr>
          <p:cNvPr descr="9k=" id="332" name="Google Shape;332;p25"/>
          <p:cNvSpPr txBox="1"/>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33" name="Google Shape;333;p25"/>
          <p:cNvSpPr txBox="1"/>
          <p:nvPr/>
        </p:nvSpPr>
        <p:spPr>
          <a:xfrm>
            <a:off x="6588125" y="1785937"/>
            <a:ext cx="2125662" cy="37861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400"/>
              <a:buFont typeface="Arial"/>
              <a:buChar char="•"/>
            </a:pPr>
            <a:r>
              <a:rPr b="0" i="0" lang="en-US" sz="2400" u="none">
                <a:solidFill>
                  <a:schemeClr val="lt1"/>
                </a:solidFill>
                <a:latin typeface="Arial"/>
                <a:ea typeface="Arial"/>
                <a:cs typeface="Arial"/>
                <a:sym typeface="Arial"/>
              </a:rPr>
              <a:t>Typically affects new growth the most</a:t>
            </a:r>
            <a:endParaRPr/>
          </a:p>
          <a:p>
            <a:pPr indent="-285750" lvl="0" marL="285750" marR="0" rtl="0" algn="l">
              <a:lnSpc>
                <a:spcPct val="100000"/>
              </a:lnSpc>
              <a:spcBef>
                <a:spcPts val="0"/>
              </a:spcBef>
              <a:spcAft>
                <a:spcPts val="0"/>
              </a:spcAft>
              <a:buClr>
                <a:schemeClr val="dk1"/>
              </a:buClr>
              <a:buSzPts val="2400"/>
              <a:buFont typeface="Arial"/>
              <a:buNone/>
            </a:pPr>
            <a:r>
              <a:t/>
            </a:r>
            <a:endParaRPr b="0" i="0" sz="2400" u="non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400"/>
              <a:buFont typeface="Arial"/>
              <a:buChar char="•"/>
            </a:pPr>
            <a:r>
              <a:rPr b="0" i="0" lang="en-US" sz="2400" u="none">
                <a:solidFill>
                  <a:schemeClr val="lt1"/>
                </a:solidFill>
                <a:latin typeface="Arial"/>
                <a:ea typeface="Arial"/>
                <a:cs typeface="Arial"/>
                <a:sym typeface="Arial"/>
              </a:rPr>
              <a:t>Leaves and flowers are soft and wilted to the touch</a:t>
            </a:r>
            <a:endParaRPr/>
          </a:p>
        </p:txBody>
      </p:sp>
      <p:pic>
        <p:nvPicPr>
          <p:cNvPr id="334" name="Google Shape;334;p25"/>
          <p:cNvPicPr preferRelativeResize="0"/>
          <p:nvPr/>
        </p:nvPicPr>
        <p:blipFill rotWithShape="1">
          <a:blip r:embed="rId3">
            <a:alphaModFix/>
          </a:blip>
          <a:srcRect b="0" l="0" r="0" t="0"/>
          <a:stretch/>
        </p:blipFill>
        <p:spPr>
          <a:xfrm>
            <a:off x="4038600" y="3195637"/>
            <a:ext cx="2725737" cy="3632200"/>
          </a:xfrm>
          <a:prstGeom prst="rect">
            <a:avLst/>
          </a:prstGeom>
          <a:noFill/>
          <a:ln>
            <a:noFill/>
          </a:ln>
        </p:spPr>
      </p:pic>
      <p:pic>
        <p:nvPicPr>
          <p:cNvPr id="335" name="Google Shape;335;p25"/>
          <p:cNvPicPr preferRelativeResize="0"/>
          <p:nvPr>
            <p:ph idx="1" type="body"/>
          </p:nvPr>
        </p:nvPicPr>
        <p:blipFill rotWithShape="1">
          <a:blip r:embed="rId4">
            <a:alphaModFix/>
          </a:blip>
          <a:srcRect b="0" l="0" r="0" t="0"/>
          <a:stretch/>
        </p:blipFill>
        <p:spPr>
          <a:xfrm>
            <a:off x="441325" y="950912"/>
            <a:ext cx="4959350" cy="3306762"/>
          </a:xfrm>
          <a:prstGeom prst="rect">
            <a:avLst/>
          </a:prstGeom>
          <a:noFill/>
          <a:ln>
            <a:noFill/>
          </a:ln>
        </p:spPr>
      </p:pic>
      <p:pic>
        <p:nvPicPr>
          <p:cNvPr id="336" name="Google Shape;336;p25"/>
          <p:cNvPicPr preferRelativeResize="0"/>
          <p:nvPr/>
        </p:nvPicPr>
        <p:blipFill rotWithShape="1">
          <a:blip r:embed="rId5">
            <a:alphaModFix/>
          </a:blip>
          <a:srcRect b="0" l="0" r="0" t="0"/>
          <a:stretch/>
        </p:blipFill>
        <p:spPr>
          <a:xfrm>
            <a:off x="152400" y="3757612"/>
            <a:ext cx="2725737" cy="3038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Cold Water Damage</a:t>
            </a:r>
            <a:r>
              <a:rPr b="0" i="0" lang="en-US" sz="4400" u="none">
                <a:solidFill>
                  <a:schemeClr val="dk2"/>
                </a:solidFill>
                <a:latin typeface="Arial"/>
                <a:ea typeface="Arial"/>
                <a:cs typeface="Arial"/>
                <a:sym typeface="Arial"/>
              </a:rPr>
              <a:t> </a:t>
            </a:r>
            <a:br>
              <a:rPr b="0" i="0" lang="en-US" sz="4400" u="none">
                <a:solidFill>
                  <a:schemeClr val="dk2"/>
                </a:solidFill>
                <a:latin typeface="Arial"/>
                <a:ea typeface="Arial"/>
                <a:cs typeface="Arial"/>
                <a:sym typeface="Arial"/>
              </a:rPr>
            </a:br>
            <a:endParaRPr/>
          </a:p>
        </p:txBody>
      </p:sp>
      <p:sp>
        <p:nvSpPr>
          <p:cNvPr descr="9k=" id="342" name="Google Shape;342;p26"/>
          <p:cNvSpPr txBox="1"/>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HouseplantsWater_Fig04" id="343" name="Google Shape;343;p26"/>
          <p:cNvPicPr preferRelativeResize="0"/>
          <p:nvPr>
            <p:ph idx="1" type="body"/>
          </p:nvPr>
        </p:nvPicPr>
        <p:blipFill rotWithShape="1">
          <a:blip r:embed="rId3">
            <a:alphaModFix/>
          </a:blip>
          <a:srcRect b="0" l="0" r="0" t="0"/>
          <a:stretch/>
        </p:blipFill>
        <p:spPr>
          <a:xfrm>
            <a:off x="762000" y="1600200"/>
            <a:ext cx="5799137" cy="4525962"/>
          </a:xfrm>
          <a:prstGeom prst="rect">
            <a:avLst/>
          </a:prstGeom>
          <a:noFill/>
          <a:ln>
            <a:noFill/>
          </a:ln>
        </p:spPr>
      </p:pic>
      <p:sp>
        <p:nvSpPr>
          <p:cNvPr id="344" name="Google Shape;344;p26"/>
          <p:cNvSpPr txBox="1"/>
          <p:nvPr/>
        </p:nvSpPr>
        <p:spPr>
          <a:xfrm>
            <a:off x="6588125" y="1785937"/>
            <a:ext cx="2125662" cy="41544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400"/>
              <a:buFont typeface="Arial"/>
              <a:buChar char="•"/>
            </a:pPr>
            <a:r>
              <a:rPr b="0" i="0" lang="en-US" sz="2400" u="none">
                <a:solidFill>
                  <a:schemeClr val="lt1"/>
                </a:solidFill>
                <a:latin typeface="Arial"/>
                <a:ea typeface="Arial"/>
                <a:cs typeface="Arial"/>
                <a:sym typeface="Arial"/>
              </a:rPr>
              <a:t>Typically occurs on plants with hairy leaf surfaces</a:t>
            </a:r>
            <a:endParaRPr/>
          </a:p>
          <a:p>
            <a:pPr indent="-285750" lvl="0" marL="285750" marR="0" rtl="0" algn="l">
              <a:lnSpc>
                <a:spcPct val="100000"/>
              </a:lnSpc>
              <a:spcBef>
                <a:spcPts val="0"/>
              </a:spcBef>
              <a:spcAft>
                <a:spcPts val="0"/>
              </a:spcAft>
              <a:buClr>
                <a:schemeClr val="dk1"/>
              </a:buClr>
              <a:buSzPts val="2400"/>
              <a:buFont typeface="Arial"/>
              <a:buNone/>
            </a:pPr>
            <a:r>
              <a:t/>
            </a:r>
            <a:endParaRPr b="0" i="0" sz="2400" u="non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400"/>
              <a:buFont typeface="Arial"/>
              <a:buChar char="•"/>
            </a:pPr>
            <a:r>
              <a:rPr b="0" i="0" lang="en-US" sz="2400" u="none">
                <a:solidFill>
                  <a:schemeClr val="lt1"/>
                </a:solidFill>
                <a:latin typeface="Arial"/>
                <a:ea typeface="Arial"/>
                <a:cs typeface="Arial"/>
                <a:sym typeface="Arial"/>
              </a:rPr>
              <a:t>White water spots appear on the leaf surface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1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Edema </a:t>
            </a:r>
            <a:endParaRPr/>
          </a:p>
        </p:txBody>
      </p:sp>
      <p:sp>
        <p:nvSpPr>
          <p:cNvPr id="350" name="Google Shape;350;p18"/>
          <p:cNvSpPr txBox="1"/>
          <p:nvPr>
            <p:ph idx="1" type="body"/>
          </p:nvPr>
        </p:nvSpPr>
        <p:spPr>
          <a:xfrm>
            <a:off x="304800" y="1600200"/>
            <a:ext cx="4800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2000"/>
              <a:buFont typeface="Arial"/>
              <a:buNone/>
            </a:pPr>
            <a:r>
              <a:rPr b="0" i="0" lang="en-US" sz="2000" u="none">
                <a:solidFill>
                  <a:schemeClr val="lt1"/>
                </a:solidFill>
                <a:latin typeface="Arial"/>
                <a:ea typeface="Arial"/>
                <a:cs typeface="Arial"/>
                <a:sym typeface="Arial"/>
              </a:rPr>
              <a:t>Bumps appear on the upper or lower side of plant leaves</a:t>
            </a:r>
            <a:r>
              <a:rPr b="0" i="0" lang="en-US" sz="3200" u="none">
                <a:solidFill>
                  <a:schemeClr val="lt1"/>
                </a:solidFill>
                <a:latin typeface="Arial"/>
                <a:ea typeface="Arial"/>
                <a:cs typeface="Arial"/>
                <a:sym typeface="Arial"/>
              </a:rPr>
              <a:t> </a:t>
            </a:r>
            <a:endParaRPr/>
          </a:p>
          <a:p>
            <a:pPr indent="-342900" lvl="0" marL="342900" rtl="0" algn="l">
              <a:lnSpc>
                <a:spcPct val="100000"/>
              </a:lnSpc>
              <a:spcBef>
                <a:spcPts val="1600"/>
              </a:spcBef>
              <a:spcAft>
                <a:spcPts val="0"/>
              </a:spcAft>
              <a:buClr>
                <a:schemeClr val="lt1"/>
              </a:buClr>
              <a:buSzPts val="2000"/>
              <a:buFont typeface="Arial"/>
              <a:buNone/>
            </a:pPr>
            <a:r>
              <a:rPr b="0" i="0" lang="en-US" sz="2000" u="none">
                <a:solidFill>
                  <a:schemeClr val="lt1"/>
                </a:solidFill>
                <a:latin typeface="Arial"/>
                <a:ea typeface="Arial"/>
                <a:cs typeface="Arial"/>
                <a:sym typeface="Arial"/>
              </a:rPr>
              <a:t>Can distort leaf shape</a:t>
            </a:r>
            <a:r>
              <a:rPr b="0" i="0" lang="en-US" sz="3200" u="none">
                <a:solidFill>
                  <a:schemeClr val="lt1"/>
                </a:solidFill>
                <a:latin typeface="Arial"/>
                <a:ea typeface="Arial"/>
                <a:cs typeface="Arial"/>
                <a:sym typeface="Arial"/>
              </a:rPr>
              <a:t> </a:t>
            </a:r>
            <a:endParaRPr/>
          </a:p>
          <a:p>
            <a:pPr indent="-139700" lvl="0" marL="342900" rtl="0" algn="l">
              <a:spcBef>
                <a:spcPts val="640"/>
              </a:spcBef>
              <a:spcAft>
                <a:spcPts val="0"/>
              </a:spcAft>
              <a:buClr>
                <a:schemeClr val="dk1"/>
              </a:buClr>
              <a:buSzPts val="3200"/>
              <a:buFont typeface="Arial"/>
              <a:buNone/>
            </a:pPr>
            <a:r>
              <a:t/>
            </a:r>
            <a:endParaRPr b="0" i="0" sz="3200" u="none">
              <a:solidFill>
                <a:schemeClr val="lt1"/>
              </a:solidFill>
              <a:latin typeface="Arial"/>
              <a:ea typeface="Arial"/>
              <a:cs typeface="Arial"/>
              <a:sym typeface="Arial"/>
            </a:endParaRPr>
          </a:p>
        </p:txBody>
      </p:sp>
      <p:sp>
        <p:nvSpPr>
          <p:cNvPr descr="Z" id="351" name="Google Shape;351;p18"/>
          <p:cNvSpPr txBox="1"/>
          <p:nvPr/>
        </p:nvSpPr>
        <p:spPr>
          <a:xfrm>
            <a:off x="155575" y="46037"/>
            <a:ext cx="4714875" cy="3533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352" name="Google Shape;352;p18"/>
          <p:cNvSpPr txBox="1"/>
          <p:nvPr/>
        </p:nvSpPr>
        <p:spPr>
          <a:xfrm>
            <a:off x="155575" y="46037"/>
            <a:ext cx="4714875" cy="3533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353" name="Google Shape;353;p18"/>
          <p:cNvSpPr txBox="1"/>
          <p:nvPr/>
        </p:nvSpPr>
        <p:spPr>
          <a:xfrm>
            <a:off x="2214562" y="1662112"/>
            <a:ext cx="4714875" cy="3533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354" name="Google Shape;354;p18"/>
          <p:cNvSpPr txBox="1"/>
          <p:nvPr/>
        </p:nvSpPr>
        <p:spPr>
          <a:xfrm>
            <a:off x="155575" y="46037"/>
            <a:ext cx="4714875" cy="3533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355" name="Google Shape;355;p18"/>
          <p:cNvSpPr txBox="1"/>
          <p:nvPr/>
        </p:nvSpPr>
        <p:spPr>
          <a:xfrm>
            <a:off x="2214562" y="1662112"/>
            <a:ext cx="4714875" cy="3533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edema3" id="356" name="Google Shape;356;p18"/>
          <p:cNvPicPr preferRelativeResize="0"/>
          <p:nvPr/>
        </p:nvPicPr>
        <p:blipFill rotWithShape="1">
          <a:blip r:embed="rId3">
            <a:alphaModFix/>
          </a:blip>
          <a:srcRect b="0" l="0" r="0" t="0"/>
          <a:stretch/>
        </p:blipFill>
        <p:spPr>
          <a:xfrm>
            <a:off x="0" y="3324225"/>
            <a:ext cx="4714875" cy="3533775"/>
          </a:xfrm>
          <a:prstGeom prst="rect">
            <a:avLst/>
          </a:prstGeom>
          <a:noFill/>
          <a:ln>
            <a:noFill/>
          </a:ln>
        </p:spPr>
      </p:pic>
      <p:pic>
        <p:nvPicPr>
          <p:cNvPr descr="Tomato%20greenhouse%20leaf%20edema%20and%20distortion2F" id="357" name="Google Shape;357;p18"/>
          <p:cNvPicPr preferRelativeResize="0"/>
          <p:nvPr/>
        </p:nvPicPr>
        <p:blipFill rotWithShape="1">
          <a:blip r:embed="rId4">
            <a:alphaModFix/>
          </a:blip>
          <a:srcRect b="0" l="0" r="0" t="0"/>
          <a:stretch/>
        </p:blipFill>
        <p:spPr>
          <a:xfrm>
            <a:off x="4933950" y="1371600"/>
            <a:ext cx="4210050" cy="530383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Insufficient Water Damage (Wilt)</a:t>
            </a:r>
            <a:br>
              <a:rPr b="0" i="0" lang="en-US" sz="4400" u="none">
                <a:solidFill>
                  <a:schemeClr val="dk2"/>
                </a:solidFill>
                <a:latin typeface="Arial"/>
                <a:ea typeface="Arial"/>
                <a:cs typeface="Arial"/>
                <a:sym typeface="Arial"/>
              </a:rPr>
            </a:br>
            <a:endParaRPr/>
          </a:p>
        </p:txBody>
      </p:sp>
      <p:sp>
        <p:nvSpPr>
          <p:cNvPr descr="9k=" id="363" name="Google Shape;363;p27"/>
          <p:cNvSpPr txBox="1"/>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64" name="Google Shape;364;p27"/>
          <p:cNvSpPr txBox="1"/>
          <p:nvPr/>
        </p:nvSpPr>
        <p:spPr>
          <a:xfrm>
            <a:off x="6553200" y="2728912"/>
            <a:ext cx="2403475" cy="304641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400"/>
              <a:buFont typeface="Arial"/>
              <a:buChar char="•"/>
            </a:pPr>
            <a:r>
              <a:rPr b="0" i="0" lang="en-US" sz="2400" u="none">
                <a:solidFill>
                  <a:schemeClr val="lt1"/>
                </a:solidFill>
                <a:latin typeface="Arial"/>
                <a:ea typeface="Arial"/>
                <a:cs typeface="Arial"/>
                <a:sym typeface="Arial"/>
              </a:rPr>
              <a:t>Leaves and stems droop from lack of water</a:t>
            </a:r>
            <a:endParaRPr/>
          </a:p>
          <a:p>
            <a:pPr indent="-285750" lvl="0" marL="285750" marR="0" rtl="0" algn="l">
              <a:lnSpc>
                <a:spcPct val="100000"/>
              </a:lnSpc>
              <a:spcBef>
                <a:spcPts val="0"/>
              </a:spcBef>
              <a:spcAft>
                <a:spcPts val="0"/>
              </a:spcAft>
              <a:buClr>
                <a:schemeClr val="dk1"/>
              </a:buClr>
              <a:buSzPts val="2400"/>
              <a:buFont typeface="Arial"/>
              <a:buNone/>
            </a:pPr>
            <a:r>
              <a:t/>
            </a:r>
            <a:endParaRPr b="0" i="0" sz="2400" u="non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400"/>
              <a:buFont typeface="Arial"/>
              <a:buChar char="•"/>
            </a:pPr>
            <a:r>
              <a:rPr b="0" i="0" lang="en-US" sz="2400" u="none">
                <a:solidFill>
                  <a:schemeClr val="lt1"/>
                </a:solidFill>
                <a:latin typeface="Arial"/>
                <a:ea typeface="Arial"/>
                <a:cs typeface="Arial"/>
                <a:sym typeface="Arial"/>
              </a:rPr>
              <a:t>No discoloration appears </a:t>
            </a:r>
            <a:endParaRPr/>
          </a:p>
        </p:txBody>
      </p:sp>
      <p:pic>
        <p:nvPicPr>
          <p:cNvPr descr="Water When Plant Leaves Wilt - Garden Myths" id="365" name="Google Shape;365;p27"/>
          <p:cNvPicPr preferRelativeResize="0"/>
          <p:nvPr>
            <p:ph idx="1" type="body"/>
          </p:nvPr>
        </p:nvPicPr>
        <p:blipFill rotWithShape="1">
          <a:blip r:embed="rId3">
            <a:alphaModFix/>
          </a:blip>
          <a:srcRect b="0" l="0" r="0" t="0"/>
          <a:stretch/>
        </p:blipFill>
        <p:spPr>
          <a:xfrm>
            <a:off x="534987" y="3959225"/>
            <a:ext cx="3390900" cy="2543175"/>
          </a:xfrm>
          <a:prstGeom prst="rect">
            <a:avLst/>
          </a:prstGeom>
          <a:noFill/>
          <a:ln>
            <a:noFill/>
          </a:ln>
        </p:spPr>
      </p:pic>
      <p:pic>
        <p:nvPicPr>
          <p:cNvPr id="366" name="Google Shape;366;p27"/>
          <p:cNvPicPr preferRelativeResize="0"/>
          <p:nvPr/>
        </p:nvPicPr>
        <p:blipFill rotWithShape="1">
          <a:blip r:embed="rId4">
            <a:alphaModFix/>
          </a:blip>
          <a:srcRect b="0" l="0" r="0" t="0"/>
          <a:stretch/>
        </p:blipFill>
        <p:spPr>
          <a:xfrm>
            <a:off x="1600200" y="1193800"/>
            <a:ext cx="4841875" cy="3086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Weeds</a:t>
            </a:r>
            <a:endParaRPr/>
          </a:p>
        </p:txBody>
      </p:sp>
      <p:sp>
        <p:nvSpPr>
          <p:cNvPr id="372" name="Google Shape;372;p2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Arial"/>
              <a:buNone/>
            </a:pPr>
            <a:r>
              <a:rPr b="0" i="0" lang="en-US" sz="3200" u="none">
                <a:solidFill>
                  <a:schemeClr val="lt1"/>
                </a:solidFill>
                <a:latin typeface="Arial"/>
                <a:ea typeface="Arial"/>
                <a:cs typeface="Arial"/>
                <a:sym typeface="Arial"/>
              </a:rPr>
              <a:t>All of the following pests should be treated by an herbicides</a:t>
            </a:r>
            <a:endParaRPr b="0" i="0" sz="3200" u="none">
              <a:solidFill>
                <a:schemeClr val="lt1"/>
              </a:solidFill>
              <a:latin typeface="Arial"/>
              <a:ea typeface="Arial"/>
              <a:cs typeface="Arial"/>
              <a:sym typeface="Arial"/>
            </a:endParaRPr>
          </a:p>
          <a:p>
            <a:pPr indent="0" lvl="0" marL="0" rtl="0" algn="ctr">
              <a:lnSpc>
                <a:spcPct val="100000"/>
              </a:lnSpc>
              <a:spcBef>
                <a:spcPts val="0"/>
              </a:spcBef>
              <a:spcAft>
                <a:spcPts val="0"/>
              </a:spcAft>
              <a:buClr>
                <a:schemeClr val="lt1"/>
              </a:buClr>
              <a:buSzPts val="3200"/>
              <a:buFont typeface="Arial"/>
              <a:buNone/>
            </a:pPr>
            <a:r>
              <a:rPr lang="en-US">
                <a:solidFill>
                  <a:schemeClr val="lt1"/>
                </a:solidFill>
              </a:rPr>
              <a:t>Or “Apply Herbicide”</a:t>
            </a:r>
            <a:endParaRPr>
              <a:solidFill>
                <a:schemeClr val="lt1"/>
              </a:solidFill>
            </a:endParaRPr>
          </a:p>
          <a:p>
            <a:pPr indent="0" lvl="0" marL="0" rtl="0" algn="ctr">
              <a:spcBef>
                <a:spcPts val="640"/>
              </a:spcBef>
              <a:spcAft>
                <a:spcPts val="0"/>
              </a:spcAft>
              <a:buClr>
                <a:schemeClr val="dk1"/>
              </a:buClr>
              <a:buSzPts val="3200"/>
              <a:buFont typeface="Arial"/>
              <a:buNone/>
            </a:pPr>
            <a:r>
              <a:t/>
            </a:r>
            <a:endParaRPr b="0" i="0" sz="3200" u="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Bermuda Grass </a:t>
            </a:r>
            <a:endParaRPr/>
          </a:p>
        </p:txBody>
      </p:sp>
      <p:sp>
        <p:nvSpPr>
          <p:cNvPr id="378" name="Google Shape;378;p30"/>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p:txBody>
      </p:sp>
      <p:pic>
        <p:nvPicPr>
          <p:cNvPr descr="bermuda_grass" id="379" name="Google Shape;379;p30"/>
          <p:cNvPicPr preferRelativeResize="0"/>
          <p:nvPr/>
        </p:nvPicPr>
        <p:blipFill rotWithShape="1">
          <a:blip r:embed="rId3">
            <a:alphaModFix/>
          </a:blip>
          <a:srcRect b="0" l="0" r="0" t="0"/>
          <a:stretch/>
        </p:blipFill>
        <p:spPr>
          <a:xfrm>
            <a:off x="0" y="1447800"/>
            <a:ext cx="3251200" cy="4572000"/>
          </a:xfrm>
          <a:prstGeom prst="rect">
            <a:avLst/>
          </a:prstGeom>
          <a:noFill/>
          <a:ln>
            <a:noFill/>
          </a:ln>
        </p:spPr>
      </p:pic>
      <p:pic>
        <p:nvPicPr>
          <p:cNvPr descr="ANd9GcSh7aJad0yEcOpUAV6sfdHTo3AZz6plbq5bOrsaEdhjvdm1r2BV" id="380" name="Google Shape;380;p30"/>
          <p:cNvPicPr preferRelativeResize="0"/>
          <p:nvPr/>
        </p:nvPicPr>
        <p:blipFill rotWithShape="1">
          <a:blip r:embed="rId4">
            <a:alphaModFix/>
          </a:blip>
          <a:srcRect b="0" l="0" r="0" t="0"/>
          <a:stretch/>
        </p:blipFill>
        <p:spPr>
          <a:xfrm>
            <a:off x="5724525" y="4295775"/>
            <a:ext cx="3419475" cy="2562225"/>
          </a:xfrm>
          <a:prstGeom prst="rect">
            <a:avLst/>
          </a:prstGeom>
          <a:noFill/>
          <a:ln>
            <a:noFill/>
          </a:ln>
        </p:spPr>
      </p:pic>
      <p:pic>
        <p:nvPicPr>
          <p:cNvPr descr="info_bermudagrass2" id="381" name="Google Shape;381;p30"/>
          <p:cNvPicPr preferRelativeResize="0"/>
          <p:nvPr/>
        </p:nvPicPr>
        <p:blipFill rotWithShape="1">
          <a:blip r:embed="rId5">
            <a:alphaModFix/>
          </a:blip>
          <a:srcRect b="0" l="0" r="0" t="0"/>
          <a:stretch/>
        </p:blipFill>
        <p:spPr>
          <a:xfrm>
            <a:off x="5638800" y="1752600"/>
            <a:ext cx="3505200" cy="2627312"/>
          </a:xfrm>
          <a:prstGeom prst="rect">
            <a:avLst/>
          </a:prstGeom>
          <a:noFill/>
          <a:ln>
            <a:noFill/>
          </a:ln>
        </p:spPr>
      </p:pic>
      <p:pic>
        <p:nvPicPr>
          <p:cNvPr descr="bermuda-grass-info0" id="382" name="Google Shape;382;p30"/>
          <p:cNvPicPr preferRelativeResize="0"/>
          <p:nvPr/>
        </p:nvPicPr>
        <p:blipFill rotWithShape="1">
          <a:blip r:embed="rId6">
            <a:alphaModFix/>
          </a:blip>
          <a:srcRect b="0" l="0" r="0" t="0"/>
          <a:stretch/>
        </p:blipFill>
        <p:spPr>
          <a:xfrm>
            <a:off x="3200400" y="3238500"/>
            <a:ext cx="2276475" cy="3619500"/>
          </a:xfrm>
          <a:prstGeom prst="rect">
            <a:avLst/>
          </a:prstGeom>
          <a:noFill/>
          <a:ln>
            <a:noFill/>
          </a:ln>
        </p:spPr>
      </p:pic>
      <p:sp>
        <p:nvSpPr>
          <p:cNvPr id="383" name="Google Shape;383;p30"/>
          <p:cNvSpPr txBox="1"/>
          <p:nvPr/>
        </p:nvSpPr>
        <p:spPr>
          <a:xfrm>
            <a:off x="3538537" y="1276350"/>
            <a:ext cx="1600200" cy="203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very fine blades and have more of a thinner, horizontal growth pattern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Aphids</a:t>
            </a:r>
            <a:br>
              <a:rPr b="0" i="0" lang="en-US" sz="4400" u="none">
                <a:solidFill>
                  <a:schemeClr val="lt1"/>
                </a:solidFill>
                <a:latin typeface="Arial"/>
                <a:ea typeface="Arial"/>
                <a:cs typeface="Arial"/>
                <a:sym typeface="Arial"/>
              </a:rPr>
            </a:br>
            <a:endParaRPr/>
          </a:p>
        </p:txBody>
      </p:sp>
      <p:sp>
        <p:nvSpPr>
          <p:cNvPr id="123" name="Google Shape;123;p3"/>
          <p:cNvSpPr txBox="1"/>
          <p:nvPr>
            <p:ph idx="1" type="body"/>
          </p:nvPr>
        </p:nvSpPr>
        <p:spPr>
          <a:xfrm>
            <a:off x="457200" y="1600200"/>
            <a:ext cx="4038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Always appear in large groups, can be many different colors and sizes</a:t>
            </a:r>
            <a:endParaRPr/>
          </a:p>
        </p:txBody>
      </p:sp>
      <p:pic>
        <p:nvPicPr>
          <p:cNvPr descr="soybean_aphid_leaves" id="124" name="Google Shape;124;p3"/>
          <p:cNvPicPr preferRelativeResize="0"/>
          <p:nvPr>
            <p:ph idx="1" type="body"/>
          </p:nvPr>
        </p:nvPicPr>
        <p:blipFill rotWithShape="1">
          <a:blip r:embed="rId3">
            <a:alphaModFix/>
          </a:blip>
          <a:srcRect b="0" l="0" r="0" t="0"/>
          <a:stretch/>
        </p:blipFill>
        <p:spPr>
          <a:xfrm>
            <a:off x="5522912" y="858837"/>
            <a:ext cx="3609975" cy="2606675"/>
          </a:xfrm>
          <a:prstGeom prst="rect">
            <a:avLst/>
          </a:prstGeom>
          <a:noFill/>
          <a:ln>
            <a:noFill/>
          </a:ln>
        </p:spPr>
      </p:pic>
      <p:pic>
        <p:nvPicPr>
          <p:cNvPr descr="aphids" id="125" name="Google Shape;125;p3"/>
          <p:cNvPicPr preferRelativeResize="0"/>
          <p:nvPr/>
        </p:nvPicPr>
        <p:blipFill rotWithShape="1">
          <a:blip r:embed="rId4">
            <a:alphaModFix/>
          </a:blip>
          <a:srcRect b="0" l="0" r="0" t="0"/>
          <a:stretch/>
        </p:blipFill>
        <p:spPr>
          <a:xfrm>
            <a:off x="914400" y="2209800"/>
            <a:ext cx="3352800" cy="2513012"/>
          </a:xfrm>
          <a:prstGeom prst="rect">
            <a:avLst/>
          </a:prstGeom>
          <a:noFill/>
          <a:ln>
            <a:noFill/>
          </a:ln>
        </p:spPr>
      </p:pic>
      <p:sp>
        <p:nvSpPr>
          <p:cNvPr id="126" name="Google Shape;126;p3"/>
          <p:cNvSpPr txBox="1"/>
          <p:nvPr/>
        </p:nvSpPr>
        <p:spPr>
          <a:xfrm>
            <a:off x="5715000" y="3465512"/>
            <a:ext cx="3429000" cy="9175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Produces a sap (honeydew) that promote the growth of sooty mold (seen above)</a:t>
            </a:r>
            <a:endParaRPr/>
          </a:p>
        </p:txBody>
      </p:sp>
      <p:pic>
        <p:nvPicPr>
          <p:cNvPr descr="ANd9GcQFC2iXqwaZM3ndzk35ECwwX1w700d09wigP6Ub7jy82balTFFyTw" id="127" name="Google Shape;127;p3"/>
          <p:cNvPicPr preferRelativeResize="0"/>
          <p:nvPr>
            <p:ph idx="2" type="body"/>
          </p:nvPr>
        </p:nvPicPr>
        <p:blipFill rotWithShape="1">
          <a:blip r:embed="rId5">
            <a:alphaModFix/>
          </a:blip>
          <a:srcRect b="0" l="0" r="0" t="0"/>
          <a:stretch/>
        </p:blipFill>
        <p:spPr>
          <a:xfrm>
            <a:off x="3265487" y="4410075"/>
            <a:ext cx="3505200" cy="2354262"/>
          </a:xfrm>
          <a:prstGeom prst="rect">
            <a:avLst/>
          </a:prstGeom>
          <a:noFill/>
          <a:ln>
            <a:noFill/>
          </a:ln>
        </p:spPr>
      </p:pic>
      <p:sp>
        <p:nvSpPr>
          <p:cNvPr id="128" name="Google Shape;128;p3"/>
          <p:cNvSpPr txBox="1"/>
          <p:nvPr/>
        </p:nvSpPr>
        <p:spPr>
          <a:xfrm>
            <a:off x="6770687" y="5710237"/>
            <a:ext cx="2362200" cy="9239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Can also cause leaf curling/ distortion on new growth</a:t>
            </a:r>
            <a:endParaRPr/>
          </a:p>
        </p:txBody>
      </p:sp>
      <p:pic>
        <p:nvPicPr>
          <p:cNvPr descr="C:\Users\mriley\AppData\Local\Microsoft\Windows\Temporary Internet Files\Content.IE5\RN2Z0XFK\1. Winged Aphid.jpg" id="129" name="Google Shape;129;p3"/>
          <p:cNvPicPr preferRelativeResize="0"/>
          <p:nvPr/>
        </p:nvPicPr>
        <p:blipFill rotWithShape="1">
          <a:blip r:embed="rId6">
            <a:alphaModFix/>
          </a:blip>
          <a:srcRect b="0" l="0" r="0" t="0"/>
          <a:stretch/>
        </p:blipFill>
        <p:spPr>
          <a:xfrm>
            <a:off x="152400" y="4584700"/>
            <a:ext cx="3429000" cy="225266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3104511d016_0_3"/>
          <p:cNvSpPr txBox="1"/>
          <p:nvPr>
            <p:ph type="title"/>
          </p:nvPr>
        </p:nvSpPr>
        <p:spPr>
          <a:xfrm>
            <a:off x="457200" y="274637"/>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lt1"/>
                </a:solidFill>
              </a:rPr>
              <a:t>Carolina Geranium </a:t>
            </a:r>
            <a:endParaRPr>
              <a:solidFill>
                <a:schemeClr val="lt1"/>
              </a:solidFill>
            </a:endParaRPr>
          </a:p>
        </p:txBody>
      </p:sp>
      <p:sp>
        <p:nvSpPr>
          <p:cNvPr id="389" name="Google Shape;389;g3104511d016_0_3"/>
          <p:cNvSpPr txBox="1"/>
          <p:nvPr>
            <p:ph idx="1" type="body"/>
          </p:nvPr>
        </p:nvSpPr>
        <p:spPr>
          <a:xfrm>
            <a:off x="457200" y="1600200"/>
            <a:ext cx="82296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pic>
        <p:nvPicPr>
          <p:cNvPr id="390" name="Google Shape;390;g3104511d016_0_3"/>
          <p:cNvPicPr preferRelativeResize="0"/>
          <p:nvPr/>
        </p:nvPicPr>
        <p:blipFill>
          <a:blip r:embed="rId3">
            <a:alphaModFix/>
          </a:blip>
          <a:stretch>
            <a:fillRect/>
          </a:stretch>
        </p:blipFill>
        <p:spPr>
          <a:xfrm>
            <a:off x="269825" y="1417628"/>
            <a:ext cx="6268800" cy="3191850"/>
          </a:xfrm>
          <a:prstGeom prst="rect">
            <a:avLst/>
          </a:prstGeom>
          <a:noFill/>
          <a:ln>
            <a:noFill/>
          </a:ln>
        </p:spPr>
      </p:pic>
      <p:pic>
        <p:nvPicPr>
          <p:cNvPr id="391" name="Google Shape;391;g3104511d016_0_3"/>
          <p:cNvPicPr preferRelativeResize="0"/>
          <p:nvPr/>
        </p:nvPicPr>
        <p:blipFill>
          <a:blip r:embed="rId4">
            <a:alphaModFix/>
          </a:blip>
          <a:stretch>
            <a:fillRect/>
          </a:stretch>
        </p:blipFill>
        <p:spPr>
          <a:xfrm>
            <a:off x="4872350" y="4010575"/>
            <a:ext cx="4113099" cy="2742075"/>
          </a:xfrm>
          <a:prstGeom prst="rect">
            <a:avLst/>
          </a:prstGeom>
          <a:noFill/>
          <a:ln>
            <a:noFill/>
          </a:ln>
        </p:spPr>
      </p:pic>
      <p:sp>
        <p:nvSpPr>
          <p:cNvPr id="392" name="Google Shape;392;g3104511d016_0_3"/>
          <p:cNvSpPr txBox="1"/>
          <p:nvPr/>
        </p:nvSpPr>
        <p:spPr>
          <a:xfrm>
            <a:off x="351350" y="5943600"/>
            <a:ext cx="4113000" cy="8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001D35"/>
                </a:solidFill>
                <a:highlight>
                  <a:srgbClr val="FFFFFF"/>
                </a:highlight>
                <a:latin typeface="Roboto"/>
                <a:ea typeface="Roboto"/>
                <a:cs typeface="Roboto"/>
                <a:sym typeface="Roboto"/>
              </a:rPr>
              <a:t> Deeply lobed, hairy on both surfaces</a:t>
            </a:r>
            <a:endParaRPr sz="2000">
              <a:solidFill>
                <a:schemeClr val="dk1"/>
              </a:solidFill>
            </a:endParaRPr>
          </a:p>
        </p:txBody>
      </p:sp>
      <p:sp>
        <p:nvSpPr>
          <p:cNvPr id="393" name="Google Shape;393;g3104511d016_0_3"/>
          <p:cNvSpPr txBox="1"/>
          <p:nvPr/>
        </p:nvSpPr>
        <p:spPr>
          <a:xfrm>
            <a:off x="351350" y="4918275"/>
            <a:ext cx="4220700" cy="11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001D35"/>
                </a:solidFill>
                <a:highlight>
                  <a:srgbClr val="FFFFFF"/>
                </a:highlight>
                <a:latin typeface="Roboto"/>
                <a:ea typeface="Roboto"/>
                <a:cs typeface="Roboto"/>
                <a:sym typeface="Roboto"/>
              </a:rPr>
              <a:t>Stems are long, hairy, and range from green to red. </a:t>
            </a:r>
            <a:endParaRPr sz="2400">
              <a:solidFill>
                <a:schemeClr val="dk1"/>
              </a:solidFill>
            </a:endParaRPr>
          </a:p>
        </p:txBody>
      </p:sp>
      <p:sp>
        <p:nvSpPr>
          <p:cNvPr id="394" name="Google Shape;394;g3104511d016_0_3"/>
          <p:cNvSpPr txBox="1"/>
          <p:nvPr/>
        </p:nvSpPr>
        <p:spPr>
          <a:xfrm>
            <a:off x="6822750" y="1417625"/>
            <a:ext cx="2246700" cy="229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001D35"/>
                </a:solidFill>
                <a:highlight>
                  <a:srgbClr val="FFFFFF"/>
                </a:highlight>
                <a:latin typeface="Roboto"/>
                <a:ea typeface="Roboto"/>
                <a:cs typeface="Roboto"/>
                <a:sym typeface="Roboto"/>
              </a:rPr>
              <a:t>Flowers</a:t>
            </a:r>
            <a:r>
              <a:rPr lang="en-US" sz="2400">
                <a:solidFill>
                  <a:srgbClr val="001D35"/>
                </a:solidFill>
                <a:highlight>
                  <a:srgbClr val="FFFFFF"/>
                </a:highlight>
                <a:latin typeface="Roboto"/>
                <a:ea typeface="Roboto"/>
                <a:cs typeface="Roboto"/>
                <a:sym typeface="Roboto"/>
              </a:rPr>
              <a:t> are white to lavender with five petals, and found in two or more clusters</a:t>
            </a:r>
            <a:endParaRPr sz="24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3104511d016_0_8"/>
          <p:cNvSpPr txBox="1"/>
          <p:nvPr>
            <p:ph type="title"/>
          </p:nvPr>
        </p:nvSpPr>
        <p:spPr>
          <a:xfrm>
            <a:off x="457200" y="274637"/>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lt1"/>
                </a:solidFill>
              </a:rPr>
              <a:t>Chamber Bitter</a:t>
            </a:r>
            <a:endParaRPr>
              <a:solidFill>
                <a:schemeClr val="lt1"/>
              </a:solidFill>
            </a:endParaRPr>
          </a:p>
        </p:txBody>
      </p:sp>
      <p:sp>
        <p:nvSpPr>
          <p:cNvPr id="400" name="Google Shape;400;g3104511d016_0_8"/>
          <p:cNvSpPr txBox="1"/>
          <p:nvPr>
            <p:ph idx="1" type="body"/>
          </p:nvPr>
        </p:nvSpPr>
        <p:spPr>
          <a:xfrm>
            <a:off x="457200" y="1600200"/>
            <a:ext cx="82296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pic>
        <p:nvPicPr>
          <p:cNvPr id="401" name="Google Shape;401;g3104511d016_0_8"/>
          <p:cNvPicPr preferRelativeResize="0"/>
          <p:nvPr/>
        </p:nvPicPr>
        <p:blipFill>
          <a:blip r:embed="rId3">
            <a:alphaModFix/>
          </a:blip>
          <a:stretch>
            <a:fillRect/>
          </a:stretch>
        </p:blipFill>
        <p:spPr>
          <a:xfrm>
            <a:off x="315900" y="1417625"/>
            <a:ext cx="4426974" cy="3564575"/>
          </a:xfrm>
          <a:prstGeom prst="rect">
            <a:avLst/>
          </a:prstGeom>
          <a:noFill/>
          <a:ln>
            <a:noFill/>
          </a:ln>
        </p:spPr>
      </p:pic>
      <p:pic>
        <p:nvPicPr>
          <p:cNvPr id="402" name="Google Shape;402;g3104511d016_0_8"/>
          <p:cNvPicPr preferRelativeResize="0"/>
          <p:nvPr/>
        </p:nvPicPr>
        <p:blipFill>
          <a:blip r:embed="rId4">
            <a:alphaModFix/>
          </a:blip>
          <a:stretch>
            <a:fillRect/>
          </a:stretch>
        </p:blipFill>
        <p:spPr>
          <a:xfrm>
            <a:off x="4742875" y="2574550"/>
            <a:ext cx="4200526" cy="4200526"/>
          </a:xfrm>
          <a:prstGeom prst="rect">
            <a:avLst/>
          </a:prstGeom>
          <a:noFill/>
          <a:ln>
            <a:noFill/>
          </a:ln>
        </p:spPr>
      </p:pic>
      <p:sp>
        <p:nvSpPr>
          <p:cNvPr id="403" name="Google Shape;403;g3104511d016_0_8"/>
          <p:cNvSpPr txBox="1"/>
          <p:nvPr/>
        </p:nvSpPr>
        <p:spPr>
          <a:xfrm>
            <a:off x="5178100" y="1287575"/>
            <a:ext cx="3765300" cy="10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545D7E"/>
                </a:solidFill>
                <a:highlight>
                  <a:srgbClr val="FFFFFF"/>
                </a:highlight>
                <a:latin typeface="Roboto"/>
                <a:ea typeface="Roboto"/>
                <a:cs typeface="Roboto"/>
                <a:sym typeface="Roboto"/>
              </a:rPr>
              <a:t>Leaves are thin, oblong, and smooth, with rounded leaflets </a:t>
            </a:r>
            <a:endParaRPr sz="24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Crab Grass</a:t>
            </a:r>
            <a:r>
              <a:rPr b="0" i="0" lang="en-US" sz="4400" u="none">
                <a:solidFill>
                  <a:schemeClr val="dk2"/>
                </a:solidFill>
                <a:latin typeface="Arial"/>
                <a:ea typeface="Arial"/>
                <a:cs typeface="Arial"/>
                <a:sym typeface="Arial"/>
              </a:rPr>
              <a:t> </a:t>
            </a:r>
            <a:endParaRPr/>
          </a:p>
        </p:txBody>
      </p:sp>
      <p:sp>
        <p:nvSpPr>
          <p:cNvPr id="409" name="Google Shape;409;p31"/>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p:txBody>
      </p:sp>
      <p:sp>
        <p:nvSpPr>
          <p:cNvPr descr="Z" id="410" name="Google Shape;410;p31"/>
          <p:cNvSpPr txBox="1"/>
          <p:nvPr/>
        </p:nvSpPr>
        <p:spPr>
          <a:xfrm>
            <a:off x="155575" y="46037"/>
            <a:ext cx="4714875" cy="3533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411" name="Google Shape;411;p31"/>
          <p:cNvSpPr txBox="1"/>
          <p:nvPr/>
        </p:nvSpPr>
        <p:spPr>
          <a:xfrm>
            <a:off x="155575" y="46037"/>
            <a:ext cx="4714875" cy="3533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412" name="Google Shape;412;p31"/>
          <p:cNvSpPr txBox="1"/>
          <p:nvPr/>
        </p:nvSpPr>
        <p:spPr>
          <a:xfrm>
            <a:off x="2214562" y="1662112"/>
            <a:ext cx="4714875" cy="3533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ANd9GcQrtLW2sIGX2r0JiFqS5uwtaXBMdjfWV7m0A47vdPdHiu1EUMu0VA" id="413" name="Google Shape;413;p31"/>
          <p:cNvPicPr preferRelativeResize="0"/>
          <p:nvPr/>
        </p:nvPicPr>
        <p:blipFill rotWithShape="1">
          <a:blip r:embed="rId3">
            <a:alphaModFix/>
          </a:blip>
          <a:srcRect b="0" l="0" r="0" t="0"/>
          <a:stretch/>
        </p:blipFill>
        <p:spPr>
          <a:xfrm>
            <a:off x="381000" y="1447800"/>
            <a:ext cx="3743325" cy="3743325"/>
          </a:xfrm>
          <a:prstGeom prst="rect">
            <a:avLst/>
          </a:prstGeom>
          <a:noFill/>
          <a:ln>
            <a:noFill/>
          </a:ln>
        </p:spPr>
      </p:pic>
      <p:pic>
        <p:nvPicPr>
          <p:cNvPr descr="ANd9GcQeSsWGbaF9gPyRRAuq_zXQccXO7J1nk9lHRDvJPLPcHluArvrAhw" id="414" name="Google Shape;414;p31"/>
          <p:cNvPicPr preferRelativeResize="0"/>
          <p:nvPr/>
        </p:nvPicPr>
        <p:blipFill rotWithShape="1">
          <a:blip r:embed="rId4">
            <a:alphaModFix/>
          </a:blip>
          <a:srcRect b="0" l="0" r="0" t="0"/>
          <a:stretch/>
        </p:blipFill>
        <p:spPr>
          <a:xfrm>
            <a:off x="4429125" y="1600200"/>
            <a:ext cx="4714875" cy="3133725"/>
          </a:xfrm>
          <a:prstGeom prst="rect">
            <a:avLst/>
          </a:prstGeom>
          <a:noFill/>
          <a:ln>
            <a:noFill/>
          </a:ln>
        </p:spPr>
      </p:pic>
      <p:pic>
        <p:nvPicPr>
          <p:cNvPr descr="crabgrass2" id="415" name="Google Shape;415;p31"/>
          <p:cNvPicPr preferRelativeResize="0"/>
          <p:nvPr/>
        </p:nvPicPr>
        <p:blipFill rotWithShape="1">
          <a:blip r:embed="rId5">
            <a:alphaModFix/>
          </a:blip>
          <a:srcRect b="0" l="0" r="0" t="0"/>
          <a:stretch/>
        </p:blipFill>
        <p:spPr>
          <a:xfrm>
            <a:off x="3581400" y="3609975"/>
            <a:ext cx="2152650" cy="3248025"/>
          </a:xfrm>
          <a:prstGeom prst="rect">
            <a:avLst/>
          </a:prstGeom>
          <a:noFill/>
          <a:ln>
            <a:noFill/>
          </a:ln>
        </p:spPr>
      </p:pic>
      <p:sp>
        <p:nvSpPr>
          <p:cNvPr id="416" name="Google Shape;416;p31"/>
          <p:cNvSpPr txBox="1"/>
          <p:nvPr/>
        </p:nvSpPr>
        <p:spPr>
          <a:xfrm>
            <a:off x="6096000" y="5191125"/>
            <a:ext cx="2495550" cy="7080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Arial"/>
              <a:buNone/>
            </a:pPr>
            <a:r>
              <a:rPr b="0" i="0" lang="en-US" sz="2000" u="none">
                <a:solidFill>
                  <a:schemeClr val="lt1"/>
                </a:solidFill>
                <a:latin typeface="Arial"/>
                <a:ea typeface="Arial"/>
                <a:cs typeface="Arial"/>
                <a:sym typeface="Arial"/>
              </a:rPr>
              <a:t>Thicker blade, clump like growth</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3104511d016_0_13"/>
          <p:cNvSpPr txBox="1"/>
          <p:nvPr>
            <p:ph type="title"/>
          </p:nvPr>
        </p:nvSpPr>
        <p:spPr>
          <a:xfrm>
            <a:off x="457200" y="274637"/>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lt1"/>
                </a:solidFill>
              </a:rPr>
              <a:t>False Hawksbeard </a:t>
            </a:r>
            <a:endParaRPr>
              <a:solidFill>
                <a:schemeClr val="lt1"/>
              </a:solidFill>
            </a:endParaRPr>
          </a:p>
        </p:txBody>
      </p:sp>
      <p:sp>
        <p:nvSpPr>
          <p:cNvPr id="422" name="Google Shape;422;g3104511d016_0_13"/>
          <p:cNvSpPr txBox="1"/>
          <p:nvPr>
            <p:ph idx="1" type="body"/>
          </p:nvPr>
        </p:nvSpPr>
        <p:spPr>
          <a:xfrm>
            <a:off x="457200" y="1600200"/>
            <a:ext cx="4255800" cy="4526100"/>
          </a:xfrm>
          <a:prstGeom prst="rect">
            <a:avLst/>
          </a:prstGeom>
        </p:spPr>
        <p:txBody>
          <a:bodyPr anchorCtr="0" anchor="t" bIns="45700" lIns="91425" spcFirstLastPara="1" rIns="91425" wrap="square" tIns="45700">
            <a:noAutofit/>
          </a:bodyPr>
          <a:lstStyle/>
          <a:p>
            <a:pPr indent="-381000" lvl="0" marL="457200" rtl="0" algn="l">
              <a:spcBef>
                <a:spcPts val="360"/>
              </a:spcBef>
              <a:spcAft>
                <a:spcPts val="0"/>
              </a:spcAft>
              <a:buClr>
                <a:schemeClr val="lt1"/>
              </a:buClr>
              <a:buSzPts val="2400"/>
              <a:buChar char="•"/>
            </a:pPr>
            <a:r>
              <a:rPr lang="en-US" sz="2400">
                <a:solidFill>
                  <a:schemeClr val="lt1"/>
                </a:solidFill>
              </a:rPr>
              <a:t>Leaves are different sizes with leaves on upper portion being smaller &amp; hairless. </a:t>
            </a:r>
            <a:endParaRPr sz="2400">
              <a:solidFill>
                <a:schemeClr val="lt1"/>
              </a:solidFill>
            </a:endParaRPr>
          </a:p>
          <a:p>
            <a:pPr indent="-381000" lvl="0" marL="457200" rtl="0" algn="l">
              <a:spcBef>
                <a:spcPts val="0"/>
              </a:spcBef>
              <a:spcAft>
                <a:spcPts val="0"/>
              </a:spcAft>
              <a:buClr>
                <a:schemeClr val="lt1"/>
              </a:buClr>
              <a:buSzPts val="2400"/>
              <a:buChar char="•"/>
            </a:pPr>
            <a:r>
              <a:rPr lang="en-US" sz="2400">
                <a:solidFill>
                  <a:schemeClr val="lt1"/>
                </a:solidFill>
              </a:rPr>
              <a:t>Older leaves are often crinkly and have prominent veins. </a:t>
            </a:r>
            <a:endParaRPr sz="2400">
              <a:solidFill>
                <a:schemeClr val="lt1"/>
              </a:solidFill>
            </a:endParaRPr>
          </a:p>
          <a:p>
            <a:pPr indent="-381000" lvl="0" marL="457200" rtl="0" algn="l">
              <a:spcBef>
                <a:spcPts val="0"/>
              </a:spcBef>
              <a:spcAft>
                <a:spcPts val="0"/>
              </a:spcAft>
              <a:buClr>
                <a:schemeClr val="lt1"/>
              </a:buClr>
              <a:buSzPts val="2400"/>
              <a:buChar char="•"/>
            </a:pPr>
            <a:r>
              <a:rPr lang="en-US" sz="2400">
                <a:solidFill>
                  <a:schemeClr val="lt1"/>
                </a:solidFill>
              </a:rPr>
              <a:t>The flowers </a:t>
            </a:r>
            <a:endParaRPr sz="2400">
              <a:solidFill>
                <a:schemeClr val="lt1"/>
              </a:solidFill>
            </a:endParaRPr>
          </a:p>
          <a:p>
            <a:pPr indent="-381000" lvl="0" marL="457200" rtl="0" algn="l">
              <a:spcBef>
                <a:spcPts val="0"/>
              </a:spcBef>
              <a:spcAft>
                <a:spcPts val="0"/>
              </a:spcAft>
              <a:buClr>
                <a:schemeClr val="lt1"/>
              </a:buClr>
              <a:buSzPts val="2400"/>
              <a:buChar char="•"/>
            </a:pPr>
            <a:r>
              <a:rPr lang="en-US" sz="2400">
                <a:solidFill>
                  <a:schemeClr val="lt1"/>
                </a:solidFill>
              </a:rPr>
              <a:t>are tiny, yellow, and dandelion-like.</a:t>
            </a:r>
            <a:endParaRPr sz="2400">
              <a:solidFill>
                <a:schemeClr val="lt1"/>
              </a:solidFill>
            </a:endParaRPr>
          </a:p>
        </p:txBody>
      </p:sp>
      <p:pic>
        <p:nvPicPr>
          <p:cNvPr id="423" name="Google Shape;423;g3104511d016_0_13"/>
          <p:cNvPicPr preferRelativeResize="0"/>
          <p:nvPr/>
        </p:nvPicPr>
        <p:blipFill>
          <a:blip r:embed="rId3">
            <a:alphaModFix/>
          </a:blip>
          <a:stretch>
            <a:fillRect/>
          </a:stretch>
        </p:blipFill>
        <p:spPr>
          <a:xfrm>
            <a:off x="4755277" y="1417627"/>
            <a:ext cx="4255650" cy="3172375"/>
          </a:xfrm>
          <a:prstGeom prst="rect">
            <a:avLst/>
          </a:prstGeom>
          <a:noFill/>
          <a:ln>
            <a:noFill/>
          </a:ln>
        </p:spPr>
      </p:pic>
      <p:pic>
        <p:nvPicPr>
          <p:cNvPr id="424" name="Google Shape;424;g3104511d016_0_13"/>
          <p:cNvPicPr preferRelativeResize="0"/>
          <p:nvPr/>
        </p:nvPicPr>
        <p:blipFill>
          <a:blip r:embed="rId4">
            <a:alphaModFix/>
          </a:blip>
          <a:stretch>
            <a:fillRect/>
          </a:stretch>
        </p:blipFill>
        <p:spPr>
          <a:xfrm>
            <a:off x="3048099" y="4262725"/>
            <a:ext cx="2853801" cy="2595276"/>
          </a:xfrm>
          <a:prstGeom prst="rect">
            <a:avLst/>
          </a:prstGeom>
          <a:noFill/>
          <a:ln>
            <a:noFill/>
          </a:ln>
        </p:spPr>
      </p:pic>
      <p:pic>
        <p:nvPicPr>
          <p:cNvPr id="425" name="Google Shape;425;g3104511d016_0_13"/>
          <p:cNvPicPr preferRelativeResize="0"/>
          <p:nvPr/>
        </p:nvPicPr>
        <p:blipFill>
          <a:blip r:embed="rId5">
            <a:alphaModFix/>
          </a:blip>
          <a:stretch>
            <a:fillRect/>
          </a:stretch>
        </p:blipFill>
        <p:spPr>
          <a:xfrm>
            <a:off x="5901900" y="4502550"/>
            <a:ext cx="3000575" cy="23554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Hairy Bittercress</a:t>
            </a:r>
            <a:endParaRPr/>
          </a:p>
        </p:txBody>
      </p:sp>
      <p:sp>
        <p:nvSpPr>
          <p:cNvPr id="431" name="Google Shape;431;p32"/>
          <p:cNvSpPr txBox="1"/>
          <p:nvPr>
            <p:ph idx="1" type="body"/>
          </p:nvPr>
        </p:nvSpPr>
        <p:spPr>
          <a:xfrm>
            <a:off x="298450" y="1868487"/>
            <a:ext cx="4114800" cy="2068512"/>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p:txBody>
      </p:sp>
      <p:sp>
        <p:nvSpPr>
          <p:cNvPr descr="Z" id="432" name="Google Shape;432;p32"/>
          <p:cNvSpPr txBox="1"/>
          <p:nvPr/>
        </p:nvSpPr>
        <p:spPr>
          <a:xfrm>
            <a:off x="155575" y="46037"/>
            <a:ext cx="4714875" cy="3533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433" name="Google Shape;433;p32"/>
          <p:cNvSpPr txBox="1"/>
          <p:nvPr/>
        </p:nvSpPr>
        <p:spPr>
          <a:xfrm>
            <a:off x="155575" y="46037"/>
            <a:ext cx="4714875" cy="3533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434" name="Google Shape;434;p32"/>
          <p:cNvSpPr txBox="1"/>
          <p:nvPr/>
        </p:nvSpPr>
        <p:spPr>
          <a:xfrm>
            <a:off x="2214562" y="1662112"/>
            <a:ext cx="4714875" cy="3533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35" name="Google Shape;435;p32"/>
          <p:cNvSpPr txBox="1"/>
          <p:nvPr/>
        </p:nvSpPr>
        <p:spPr>
          <a:xfrm>
            <a:off x="966787" y="5086350"/>
            <a:ext cx="2495550" cy="7080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Arial"/>
              <a:buNone/>
            </a:pPr>
            <a:r>
              <a:rPr b="0" i="0" lang="en-US" sz="2000" u="none">
                <a:solidFill>
                  <a:schemeClr val="lt1"/>
                </a:solidFill>
                <a:latin typeface="Arial"/>
                <a:ea typeface="Arial"/>
                <a:cs typeface="Arial"/>
                <a:sym typeface="Arial"/>
              </a:rPr>
              <a:t>Solid green with white flowers </a:t>
            </a:r>
            <a:endParaRPr/>
          </a:p>
        </p:txBody>
      </p:sp>
      <p:pic>
        <p:nvPicPr>
          <p:cNvPr descr="About Hairy Bittercress - Organic Plant Care LLC - NJ, PA" id="436" name="Google Shape;436;p32"/>
          <p:cNvPicPr preferRelativeResize="0"/>
          <p:nvPr/>
        </p:nvPicPr>
        <p:blipFill rotWithShape="1">
          <a:blip r:embed="rId3">
            <a:alphaModFix/>
          </a:blip>
          <a:srcRect b="0" l="0" r="0" t="0"/>
          <a:stretch/>
        </p:blipFill>
        <p:spPr>
          <a:xfrm>
            <a:off x="298450" y="1239837"/>
            <a:ext cx="4572000" cy="3429000"/>
          </a:xfrm>
          <a:prstGeom prst="rect">
            <a:avLst/>
          </a:prstGeom>
          <a:noFill/>
          <a:ln>
            <a:noFill/>
          </a:ln>
        </p:spPr>
      </p:pic>
      <p:pic>
        <p:nvPicPr>
          <p:cNvPr id="437" name="Google Shape;437;p32"/>
          <p:cNvPicPr preferRelativeResize="0"/>
          <p:nvPr/>
        </p:nvPicPr>
        <p:blipFill rotWithShape="1">
          <a:blip r:embed="rId4">
            <a:alphaModFix/>
          </a:blip>
          <a:srcRect b="0" l="0" r="0" t="0"/>
          <a:stretch/>
        </p:blipFill>
        <p:spPr>
          <a:xfrm>
            <a:off x="4446587" y="2954337"/>
            <a:ext cx="4413250" cy="3429000"/>
          </a:xfrm>
          <a:prstGeom prst="rect">
            <a:avLst/>
          </a:prstGeom>
          <a:noFill/>
          <a:ln>
            <a:noFill/>
          </a:ln>
        </p:spPr>
      </p:pic>
      <p:sp>
        <p:nvSpPr>
          <p:cNvPr id="438" name="Google Shape;438;p32"/>
          <p:cNvSpPr txBox="1"/>
          <p:nvPr/>
        </p:nvSpPr>
        <p:spPr>
          <a:xfrm>
            <a:off x="6019800" y="1417637"/>
            <a:ext cx="1905000" cy="147796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1800"/>
              <a:buFont typeface="Arial"/>
              <a:buChar char="•"/>
            </a:pPr>
            <a:r>
              <a:rPr b="0" i="0" lang="en-US" sz="1800" u="none">
                <a:solidFill>
                  <a:schemeClr val="lt1"/>
                </a:solidFill>
                <a:latin typeface="Arial"/>
                <a:ea typeface="Arial"/>
                <a:cs typeface="Arial"/>
                <a:sym typeface="Arial"/>
              </a:rPr>
              <a:t>Leaves are alternate </a:t>
            </a:r>
            <a:endParaRPr/>
          </a:p>
          <a:p>
            <a:pPr indent="-285750" lvl="0" marL="285750" marR="0" rtl="0" algn="l">
              <a:lnSpc>
                <a:spcPct val="100000"/>
              </a:lnSpc>
              <a:spcBef>
                <a:spcPts val="0"/>
              </a:spcBef>
              <a:spcAft>
                <a:spcPts val="0"/>
              </a:spcAft>
              <a:buClr>
                <a:schemeClr val="lt1"/>
              </a:buClr>
              <a:buSzPts val="1800"/>
              <a:buFont typeface="Arial"/>
              <a:buChar char="•"/>
            </a:pPr>
            <a:r>
              <a:rPr b="0" i="0" lang="en-US" sz="1800" u="none">
                <a:solidFill>
                  <a:schemeClr val="lt1"/>
                </a:solidFill>
                <a:latin typeface="Arial"/>
                <a:ea typeface="Arial"/>
                <a:cs typeface="Arial"/>
                <a:sym typeface="Arial"/>
              </a:rPr>
              <a:t>Long stems </a:t>
            </a:r>
            <a:endParaRPr/>
          </a:p>
          <a:p>
            <a:pPr indent="-285750" lvl="0" marL="285750" marR="0" rtl="0" algn="l">
              <a:lnSpc>
                <a:spcPct val="100000"/>
              </a:lnSpc>
              <a:spcBef>
                <a:spcPts val="0"/>
              </a:spcBef>
              <a:spcAft>
                <a:spcPts val="0"/>
              </a:spcAft>
              <a:buClr>
                <a:schemeClr val="lt1"/>
              </a:buClr>
              <a:buSzPts val="1800"/>
              <a:buFont typeface="Arial"/>
              <a:buChar char="•"/>
            </a:pPr>
            <a:r>
              <a:rPr b="0" i="0" lang="en-US" sz="1800" u="none">
                <a:solidFill>
                  <a:schemeClr val="lt1"/>
                </a:solidFill>
                <a:latin typeface="Arial"/>
                <a:ea typeface="Arial"/>
                <a:cs typeface="Arial"/>
                <a:sym typeface="Arial"/>
              </a:rPr>
              <a:t>Round, small leaf shape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Liverwort</a:t>
            </a:r>
            <a:endParaRPr/>
          </a:p>
        </p:txBody>
      </p:sp>
      <p:pic>
        <p:nvPicPr>
          <p:cNvPr id="444" name="Google Shape;444;p33"/>
          <p:cNvPicPr preferRelativeResize="0"/>
          <p:nvPr/>
        </p:nvPicPr>
        <p:blipFill rotWithShape="1">
          <a:blip r:embed="rId3">
            <a:alphaModFix/>
          </a:blip>
          <a:srcRect b="0" l="0" r="0" t="0"/>
          <a:stretch/>
        </p:blipFill>
        <p:spPr>
          <a:xfrm>
            <a:off x="5149850" y="3694112"/>
            <a:ext cx="3810000" cy="2857500"/>
          </a:xfrm>
          <a:prstGeom prst="rect">
            <a:avLst/>
          </a:prstGeom>
          <a:noFill/>
          <a:ln>
            <a:noFill/>
          </a:ln>
        </p:spPr>
      </p:pic>
      <p:sp>
        <p:nvSpPr>
          <p:cNvPr id="445" name="Google Shape;445;p33"/>
          <p:cNvSpPr txBox="1"/>
          <p:nvPr/>
        </p:nvSpPr>
        <p:spPr>
          <a:xfrm>
            <a:off x="3509962" y="4389437"/>
            <a:ext cx="1600200" cy="17541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Grows very flat to the ground</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Likes wet areas</a:t>
            </a:r>
            <a:endParaRPr/>
          </a:p>
        </p:txBody>
      </p:sp>
      <p:pic>
        <p:nvPicPr>
          <p:cNvPr id="446" name="Google Shape;446;p33"/>
          <p:cNvPicPr preferRelativeResize="0"/>
          <p:nvPr/>
        </p:nvPicPr>
        <p:blipFill rotWithShape="1">
          <a:blip r:embed="rId4">
            <a:alphaModFix/>
          </a:blip>
          <a:srcRect b="0" l="0" r="0" t="0"/>
          <a:stretch/>
        </p:blipFill>
        <p:spPr>
          <a:xfrm>
            <a:off x="2387600" y="1203325"/>
            <a:ext cx="3690937" cy="2768600"/>
          </a:xfrm>
          <a:prstGeom prst="rect">
            <a:avLst/>
          </a:prstGeom>
          <a:noFill/>
          <a:ln>
            <a:noFill/>
          </a:ln>
        </p:spPr>
      </p:pic>
      <p:pic>
        <p:nvPicPr>
          <p:cNvPr id="447" name="Google Shape;447;p33"/>
          <p:cNvPicPr preferRelativeResize="0"/>
          <p:nvPr/>
        </p:nvPicPr>
        <p:blipFill rotWithShape="1">
          <a:blip r:embed="rId5">
            <a:alphaModFix/>
          </a:blip>
          <a:srcRect b="0" l="0" r="0" t="0"/>
          <a:stretch/>
        </p:blipFill>
        <p:spPr>
          <a:xfrm>
            <a:off x="184150" y="1230312"/>
            <a:ext cx="3287712" cy="5440362"/>
          </a:xfrm>
          <a:prstGeom prst="rect">
            <a:avLst/>
          </a:prstGeom>
          <a:noFill/>
          <a:ln>
            <a:noFill/>
          </a:ln>
        </p:spPr>
      </p:pic>
      <p:sp>
        <p:nvSpPr>
          <p:cNvPr id="448" name="Google Shape;448;p33"/>
          <p:cNvSpPr txBox="1"/>
          <p:nvPr/>
        </p:nvSpPr>
        <p:spPr>
          <a:xfrm>
            <a:off x="6400800" y="1524000"/>
            <a:ext cx="1881187" cy="19383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a:solidFill>
                  <a:schemeClr val="lt1"/>
                </a:solidFill>
                <a:latin typeface="Arial"/>
                <a:ea typeface="Arial"/>
                <a:cs typeface="Arial"/>
                <a:sym typeface="Arial"/>
              </a:rPr>
              <a:t>Rubbery leaves to the touch</a:t>
            </a:r>
            <a:endParaRPr/>
          </a:p>
          <a:p>
            <a:pPr indent="0" lvl="0" marL="0" marR="0" rtl="0" algn="l">
              <a:lnSpc>
                <a:spcPct val="100000"/>
              </a:lnSpc>
              <a:spcBef>
                <a:spcPts val="0"/>
              </a:spcBef>
              <a:spcAft>
                <a:spcPts val="0"/>
              </a:spcAft>
              <a:buClr>
                <a:schemeClr val="dk1"/>
              </a:buClr>
              <a:buSzPts val="2400"/>
              <a:buFont typeface="Arial"/>
              <a:buNone/>
            </a:pPr>
            <a:r>
              <a:t/>
            </a:r>
            <a:endParaRPr b="0" i="0" sz="2400" u="non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400"/>
              <a:buFont typeface="Arial"/>
              <a:buNone/>
            </a:pPr>
            <a:r>
              <a:rPr b="0" i="0" lang="en-US" sz="2400" u="none">
                <a:solidFill>
                  <a:schemeClr val="lt1"/>
                </a:solidFill>
                <a:latin typeface="Arial"/>
                <a:ea typeface="Arial"/>
                <a:cs typeface="Arial"/>
                <a:sym typeface="Arial"/>
              </a:rPr>
              <a:t>Solid green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3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Oxalis</a:t>
            </a:r>
            <a:r>
              <a:rPr b="0" i="0" lang="en-US" sz="4400" u="none">
                <a:solidFill>
                  <a:schemeClr val="dk2"/>
                </a:solidFill>
                <a:latin typeface="Arial"/>
                <a:ea typeface="Arial"/>
                <a:cs typeface="Arial"/>
                <a:sym typeface="Arial"/>
              </a:rPr>
              <a:t> </a:t>
            </a:r>
            <a:endParaRPr/>
          </a:p>
        </p:txBody>
      </p:sp>
      <p:sp>
        <p:nvSpPr>
          <p:cNvPr id="454" name="Google Shape;454;p35"/>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p:txBody>
      </p:sp>
      <p:sp>
        <p:nvSpPr>
          <p:cNvPr descr="2Q==" id="455" name="Google Shape;455;p35"/>
          <p:cNvSpPr txBox="1"/>
          <p:nvPr/>
        </p:nvSpPr>
        <p:spPr>
          <a:xfrm>
            <a:off x="155575" y="46037"/>
            <a:ext cx="4714875" cy="37147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oxalis1" id="456" name="Google Shape;456;p35"/>
          <p:cNvPicPr preferRelativeResize="0"/>
          <p:nvPr/>
        </p:nvPicPr>
        <p:blipFill rotWithShape="1">
          <a:blip r:embed="rId3">
            <a:alphaModFix/>
          </a:blip>
          <a:srcRect b="0" l="0" r="0" t="0"/>
          <a:stretch/>
        </p:blipFill>
        <p:spPr>
          <a:xfrm>
            <a:off x="228600" y="1295400"/>
            <a:ext cx="4714875" cy="3714750"/>
          </a:xfrm>
          <a:prstGeom prst="rect">
            <a:avLst/>
          </a:prstGeom>
          <a:noFill/>
          <a:ln>
            <a:noFill/>
          </a:ln>
        </p:spPr>
      </p:pic>
      <p:pic>
        <p:nvPicPr>
          <p:cNvPr descr="oxalis_stricta_plant1" id="457" name="Google Shape;457;p35"/>
          <p:cNvPicPr preferRelativeResize="0"/>
          <p:nvPr/>
        </p:nvPicPr>
        <p:blipFill rotWithShape="1">
          <a:blip r:embed="rId4">
            <a:alphaModFix/>
          </a:blip>
          <a:srcRect b="0" l="0" r="0" t="0"/>
          <a:stretch/>
        </p:blipFill>
        <p:spPr>
          <a:xfrm>
            <a:off x="5029200" y="1676400"/>
            <a:ext cx="3705225" cy="3743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Fungus Gnat </a:t>
            </a:r>
            <a:endParaRPr/>
          </a:p>
        </p:txBody>
      </p:sp>
      <p:sp>
        <p:nvSpPr>
          <p:cNvPr id="135" name="Google Shape;135;p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p:txBody>
      </p:sp>
      <p:pic>
        <p:nvPicPr>
          <p:cNvPr descr="fungusadult3" id="136" name="Google Shape;136;p4"/>
          <p:cNvPicPr preferRelativeResize="0"/>
          <p:nvPr/>
        </p:nvPicPr>
        <p:blipFill rotWithShape="1">
          <a:blip r:embed="rId3">
            <a:alphaModFix/>
          </a:blip>
          <a:srcRect b="0" l="0" r="0" t="0"/>
          <a:stretch/>
        </p:blipFill>
        <p:spPr>
          <a:xfrm>
            <a:off x="0" y="1219200"/>
            <a:ext cx="3124200" cy="2709862"/>
          </a:xfrm>
          <a:prstGeom prst="rect">
            <a:avLst/>
          </a:prstGeom>
          <a:noFill/>
          <a:ln>
            <a:noFill/>
          </a:ln>
        </p:spPr>
      </p:pic>
      <p:sp>
        <p:nvSpPr>
          <p:cNvPr id="137" name="Google Shape;137;p4"/>
          <p:cNvSpPr txBox="1"/>
          <p:nvPr/>
        </p:nvSpPr>
        <p:spPr>
          <a:xfrm>
            <a:off x="0" y="3962400"/>
            <a:ext cx="32766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Looks like a small fly – have very long antennae </a:t>
            </a:r>
            <a:endParaRPr/>
          </a:p>
        </p:txBody>
      </p:sp>
      <p:pic>
        <p:nvPicPr>
          <p:cNvPr descr="ANd9GcS6P6KcyZdrRvPP5Qe6yb2pG0RT2mO-8okGSS41gxD5ew4zKmn0" id="138" name="Google Shape;138;p4"/>
          <p:cNvPicPr preferRelativeResize="0"/>
          <p:nvPr/>
        </p:nvPicPr>
        <p:blipFill rotWithShape="1">
          <a:blip r:embed="rId4">
            <a:alphaModFix/>
          </a:blip>
          <a:srcRect b="0" l="0" r="0" t="0"/>
          <a:stretch/>
        </p:blipFill>
        <p:spPr>
          <a:xfrm>
            <a:off x="5838825" y="1143000"/>
            <a:ext cx="3305175" cy="2476500"/>
          </a:xfrm>
          <a:prstGeom prst="rect">
            <a:avLst/>
          </a:prstGeom>
          <a:noFill/>
          <a:ln>
            <a:noFill/>
          </a:ln>
        </p:spPr>
      </p:pic>
      <p:sp>
        <p:nvSpPr>
          <p:cNvPr id="139" name="Google Shape;139;p4"/>
          <p:cNvSpPr txBox="1"/>
          <p:nvPr/>
        </p:nvSpPr>
        <p:spPr>
          <a:xfrm>
            <a:off x="6096000" y="3581400"/>
            <a:ext cx="28194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Fungus Gnat larvae feed on the roots of the plants</a:t>
            </a:r>
            <a:endParaRPr/>
          </a:p>
        </p:txBody>
      </p:sp>
      <p:pic>
        <p:nvPicPr>
          <p:cNvPr descr="ANd9GcQ6S-PJw-xk-5PR1Xg-mPahsLW0Pysahbu-rne1d0Rk3BIdZEO4" id="140" name="Google Shape;140;p4"/>
          <p:cNvPicPr preferRelativeResize="0"/>
          <p:nvPr/>
        </p:nvPicPr>
        <p:blipFill rotWithShape="1">
          <a:blip r:embed="rId5">
            <a:alphaModFix/>
          </a:blip>
          <a:srcRect b="0" l="0" r="0" t="0"/>
          <a:stretch/>
        </p:blipFill>
        <p:spPr>
          <a:xfrm>
            <a:off x="2971800" y="3657600"/>
            <a:ext cx="3048000" cy="2824162"/>
          </a:xfrm>
          <a:prstGeom prst="rect">
            <a:avLst/>
          </a:prstGeom>
          <a:noFill/>
          <a:ln>
            <a:noFill/>
          </a:ln>
        </p:spPr>
      </p:pic>
      <p:pic>
        <p:nvPicPr>
          <p:cNvPr descr="fglarvae2" id="141" name="Google Shape;141;p4"/>
          <p:cNvPicPr preferRelativeResize="0"/>
          <p:nvPr/>
        </p:nvPicPr>
        <p:blipFill rotWithShape="1">
          <a:blip r:embed="rId6">
            <a:alphaModFix/>
          </a:blip>
          <a:srcRect b="0" l="0" r="0" t="0"/>
          <a:stretch/>
        </p:blipFill>
        <p:spPr>
          <a:xfrm>
            <a:off x="5791200" y="4799012"/>
            <a:ext cx="3117850" cy="2058987"/>
          </a:xfrm>
          <a:prstGeom prst="rect">
            <a:avLst/>
          </a:prstGeom>
          <a:noFill/>
          <a:ln>
            <a:noFill/>
          </a:ln>
        </p:spPr>
      </p:pic>
      <p:pic>
        <p:nvPicPr>
          <p:cNvPr descr="C:\Users\mriley\AppData\Local\Microsoft\Windows\Temporary Internet Files\Content.IE5\XIFZ1KII\1. Fungus Gnat.jpg" id="142" name="Google Shape;142;p4"/>
          <p:cNvPicPr preferRelativeResize="0"/>
          <p:nvPr/>
        </p:nvPicPr>
        <p:blipFill rotWithShape="1">
          <a:blip r:embed="rId7">
            <a:alphaModFix/>
          </a:blip>
          <a:srcRect b="0" l="0" r="0" t="0"/>
          <a:stretch/>
        </p:blipFill>
        <p:spPr>
          <a:xfrm>
            <a:off x="266700" y="4613275"/>
            <a:ext cx="2590800" cy="2244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Arial"/>
              <a:buNone/>
            </a:pPr>
            <a:r>
              <a:rPr b="0" i="0" lang="en-US" sz="4000" u="none">
                <a:solidFill>
                  <a:schemeClr val="lt1"/>
                </a:solidFill>
                <a:latin typeface="Arial"/>
                <a:ea typeface="Arial"/>
                <a:cs typeface="Arial"/>
                <a:sym typeface="Arial"/>
              </a:rPr>
              <a:t>Leaf Miner</a:t>
            </a:r>
            <a:br>
              <a:rPr b="0" i="0" lang="en-US" sz="4000" u="none">
                <a:solidFill>
                  <a:schemeClr val="lt1"/>
                </a:solidFill>
                <a:latin typeface="Arial"/>
                <a:ea typeface="Arial"/>
                <a:cs typeface="Arial"/>
                <a:sym typeface="Arial"/>
              </a:rPr>
            </a:br>
            <a:endParaRPr/>
          </a:p>
        </p:txBody>
      </p:sp>
      <p:sp>
        <p:nvSpPr>
          <p:cNvPr id="148" name="Google Shape;148;p5"/>
          <p:cNvSpPr txBox="1"/>
          <p:nvPr>
            <p:ph idx="1" type="body"/>
          </p:nvPr>
        </p:nvSpPr>
        <p:spPr>
          <a:xfrm>
            <a:off x="457200" y="1600200"/>
            <a:ext cx="4038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1400"/>
              <a:buFont typeface="Arial"/>
              <a:buChar char="•"/>
            </a:pPr>
            <a:r>
              <a:rPr b="0" i="0" lang="en-US" sz="1400" u="none">
                <a:solidFill>
                  <a:schemeClr val="lt1"/>
                </a:solidFill>
                <a:latin typeface="Arial"/>
                <a:ea typeface="Arial"/>
                <a:cs typeface="Arial"/>
                <a:sym typeface="Arial"/>
              </a:rPr>
              <a:t>Leafminer larvae </a:t>
            </a:r>
            <a:endParaRPr/>
          </a:p>
        </p:txBody>
      </p:sp>
      <p:pic>
        <p:nvPicPr>
          <p:cNvPr descr="ANd9GcTToW2rPb1DCX8M4YYbmjdSbQ911ksA8vtE7nK47RTb4TCNlYqJug" id="149" name="Google Shape;149;p5"/>
          <p:cNvPicPr preferRelativeResize="0"/>
          <p:nvPr/>
        </p:nvPicPr>
        <p:blipFill rotWithShape="1">
          <a:blip r:embed="rId3">
            <a:alphaModFix/>
          </a:blip>
          <a:srcRect b="0" l="0" r="0" t="0"/>
          <a:stretch/>
        </p:blipFill>
        <p:spPr>
          <a:xfrm>
            <a:off x="228600" y="1981200"/>
            <a:ext cx="2619375" cy="1743075"/>
          </a:xfrm>
          <a:prstGeom prst="rect">
            <a:avLst/>
          </a:prstGeom>
          <a:noFill/>
          <a:ln>
            <a:noFill/>
          </a:ln>
        </p:spPr>
      </p:pic>
      <p:sp>
        <p:nvSpPr>
          <p:cNvPr descr="Z" id="150" name="Google Shape;150;p5"/>
          <p:cNvSpPr txBox="1"/>
          <p:nvPr/>
        </p:nvSpPr>
        <p:spPr>
          <a:xfrm>
            <a:off x="155575" y="46037"/>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Z" id="151" name="Google Shape;151;p5"/>
          <p:cNvSpPr txBox="1"/>
          <p:nvPr/>
        </p:nvSpPr>
        <p:spPr>
          <a:xfrm>
            <a:off x="155575" y="46037"/>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Leaf_mining" id="152" name="Google Shape;152;p5"/>
          <p:cNvPicPr preferRelativeResize="0"/>
          <p:nvPr/>
        </p:nvPicPr>
        <p:blipFill rotWithShape="1">
          <a:blip r:embed="rId4">
            <a:alphaModFix/>
          </a:blip>
          <a:srcRect b="0" l="0" r="0" t="0"/>
          <a:stretch/>
        </p:blipFill>
        <p:spPr>
          <a:xfrm>
            <a:off x="4114800" y="1905000"/>
            <a:ext cx="4714875" cy="3533775"/>
          </a:xfrm>
          <a:prstGeom prst="rect">
            <a:avLst/>
          </a:prstGeom>
          <a:noFill/>
          <a:ln>
            <a:noFill/>
          </a:ln>
        </p:spPr>
      </p:pic>
      <p:sp>
        <p:nvSpPr>
          <p:cNvPr id="153" name="Google Shape;153;p5"/>
          <p:cNvSpPr txBox="1"/>
          <p:nvPr/>
        </p:nvSpPr>
        <p:spPr>
          <a:xfrm>
            <a:off x="4343400" y="5562600"/>
            <a:ext cx="4343400" cy="3667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Leafminer mining damage </a:t>
            </a:r>
            <a:endParaRPr/>
          </a:p>
        </p:txBody>
      </p:sp>
      <p:pic>
        <p:nvPicPr>
          <p:cNvPr descr="ANd9GcRKHpABpsuDibfWvUPVqtchefySbyEtGa6VubNjtuImWxzjoPJNNA" id="154" name="Google Shape;154;p5"/>
          <p:cNvPicPr preferRelativeResize="0"/>
          <p:nvPr>
            <p:ph idx="1" type="body"/>
          </p:nvPr>
        </p:nvPicPr>
        <p:blipFill rotWithShape="1">
          <a:blip r:embed="rId5">
            <a:alphaModFix/>
          </a:blip>
          <a:srcRect b="0" l="0" r="0" t="0"/>
          <a:stretch/>
        </p:blipFill>
        <p:spPr>
          <a:xfrm>
            <a:off x="457200" y="4572000"/>
            <a:ext cx="1905000" cy="1905000"/>
          </a:xfrm>
          <a:prstGeom prst="rect">
            <a:avLst/>
          </a:prstGeom>
          <a:noFill/>
          <a:ln>
            <a:noFill/>
          </a:ln>
        </p:spPr>
      </p:pic>
      <p:sp>
        <p:nvSpPr>
          <p:cNvPr id="155" name="Google Shape;155;p5"/>
          <p:cNvSpPr txBox="1"/>
          <p:nvPr/>
        </p:nvSpPr>
        <p:spPr>
          <a:xfrm>
            <a:off x="2286000" y="5867400"/>
            <a:ext cx="14478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Leafminer adult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Mealy Bugs </a:t>
            </a:r>
            <a:endParaRPr/>
          </a:p>
        </p:txBody>
      </p:sp>
      <p:sp>
        <p:nvSpPr>
          <p:cNvPr id="161" name="Google Shape;161;p6"/>
          <p:cNvSpPr txBox="1"/>
          <p:nvPr>
            <p:ph idx="1" type="body"/>
          </p:nvPr>
        </p:nvSpPr>
        <p:spPr>
          <a:xfrm>
            <a:off x="457200" y="1600200"/>
            <a:ext cx="4038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1400"/>
              <a:buFont typeface="Arial"/>
              <a:buChar char="•"/>
            </a:pPr>
            <a:r>
              <a:rPr b="0" i="0" lang="en-US" sz="1400" u="none">
                <a:solidFill>
                  <a:schemeClr val="lt1"/>
                </a:solidFill>
                <a:latin typeface="Arial"/>
                <a:ea typeface="Arial"/>
                <a:cs typeface="Arial"/>
                <a:sym typeface="Arial"/>
              </a:rPr>
              <a:t>Always white in color, start off in small groups </a:t>
            </a:r>
            <a:endParaRPr/>
          </a:p>
        </p:txBody>
      </p:sp>
      <p:pic>
        <p:nvPicPr>
          <p:cNvPr descr="ANd9GcQA_BGJcsTMqeay1T1j7rc5kEm6Cb3Z38Yu3aXa2KICiKUKHm1Orw" id="162" name="Google Shape;162;p6"/>
          <p:cNvPicPr preferRelativeResize="0"/>
          <p:nvPr/>
        </p:nvPicPr>
        <p:blipFill rotWithShape="1">
          <a:blip r:embed="rId3">
            <a:alphaModFix/>
          </a:blip>
          <a:srcRect b="0" l="0" r="0" t="0"/>
          <a:stretch/>
        </p:blipFill>
        <p:spPr>
          <a:xfrm>
            <a:off x="685800" y="2133600"/>
            <a:ext cx="3124200" cy="1939925"/>
          </a:xfrm>
          <a:prstGeom prst="rect">
            <a:avLst/>
          </a:prstGeom>
          <a:noFill/>
          <a:ln>
            <a:noFill/>
          </a:ln>
        </p:spPr>
      </p:pic>
      <p:sp>
        <p:nvSpPr>
          <p:cNvPr descr="2Q==" id="163" name="Google Shape;163;p6"/>
          <p:cNvSpPr txBox="1"/>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2Q==" id="164" name="Google Shape;164;p6"/>
          <p:cNvSpPr txBox="1"/>
          <p:nvPr/>
        </p:nvSpPr>
        <p:spPr>
          <a:xfrm>
            <a:off x="2743200" y="2052637"/>
            <a:ext cx="3657600" cy="2752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mealybug_fig1" id="165" name="Google Shape;165;p6"/>
          <p:cNvPicPr preferRelativeResize="0"/>
          <p:nvPr>
            <p:ph idx="1" type="body"/>
          </p:nvPr>
        </p:nvPicPr>
        <p:blipFill rotWithShape="1">
          <a:blip r:embed="rId4">
            <a:alphaModFix/>
          </a:blip>
          <a:srcRect b="0" l="0" r="0" t="0"/>
          <a:stretch/>
        </p:blipFill>
        <p:spPr>
          <a:xfrm>
            <a:off x="4267200" y="1371600"/>
            <a:ext cx="4876800" cy="3670300"/>
          </a:xfrm>
          <a:prstGeom prst="rect">
            <a:avLst/>
          </a:prstGeom>
          <a:noFill/>
          <a:ln>
            <a:noFill/>
          </a:ln>
        </p:spPr>
      </p:pic>
      <p:sp>
        <p:nvSpPr>
          <p:cNvPr id="166" name="Google Shape;166;p6"/>
          <p:cNvSpPr txBox="1"/>
          <p:nvPr/>
        </p:nvSpPr>
        <p:spPr>
          <a:xfrm>
            <a:off x="4495800" y="5105400"/>
            <a:ext cx="4419600" cy="915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The webbing around some is the female laying eggs or an already formed egg mass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Scale </a:t>
            </a:r>
            <a:endParaRPr/>
          </a:p>
        </p:txBody>
      </p:sp>
      <p:sp>
        <p:nvSpPr>
          <p:cNvPr id="172" name="Google Shape;172;p7"/>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1800"/>
              <a:buFont typeface="Arial"/>
              <a:buChar char="•"/>
            </a:pPr>
            <a:r>
              <a:rPr b="0" i="0" lang="en-US" sz="1800" u="none">
                <a:solidFill>
                  <a:schemeClr val="lt1"/>
                </a:solidFill>
                <a:latin typeface="Arial"/>
                <a:ea typeface="Arial"/>
                <a:cs typeface="Arial"/>
                <a:sym typeface="Arial"/>
              </a:rPr>
              <a:t>Scale can be found on the stems of the plant and the underside of the leaves.  Scale can be several different colors.  Scale can also be flat bodied and sit very close to the plant or sit more raised up on the surface.  </a:t>
            </a:r>
            <a:endParaRPr/>
          </a:p>
        </p:txBody>
      </p:sp>
      <p:pic>
        <p:nvPicPr>
          <p:cNvPr descr="scale" id="173" name="Google Shape;173;p7"/>
          <p:cNvPicPr preferRelativeResize="0"/>
          <p:nvPr/>
        </p:nvPicPr>
        <p:blipFill rotWithShape="1">
          <a:blip r:embed="rId3">
            <a:alphaModFix/>
          </a:blip>
          <a:srcRect b="0" l="0" r="0" t="0"/>
          <a:stretch/>
        </p:blipFill>
        <p:spPr>
          <a:xfrm>
            <a:off x="457200" y="3276600"/>
            <a:ext cx="4714875" cy="3124200"/>
          </a:xfrm>
          <a:prstGeom prst="rect">
            <a:avLst/>
          </a:prstGeom>
          <a:noFill/>
          <a:ln>
            <a:noFill/>
          </a:ln>
        </p:spPr>
      </p:pic>
      <p:pic>
        <p:nvPicPr>
          <p:cNvPr descr="ANd9GcQ7BPcx7M19GYavoVhFZ3nik_1Ek9QfAHrRn5t2WuM7Ro55GEKN" id="174" name="Google Shape;174;p7"/>
          <p:cNvPicPr preferRelativeResize="0"/>
          <p:nvPr/>
        </p:nvPicPr>
        <p:blipFill rotWithShape="1">
          <a:blip r:embed="rId4">
            <a:alphaModFix/>
          </a:blip>
          <a:srcRect b="0" l="0" r="0" t="0"/>
          <a:stretch/>
        </p:blipFill>
        <p:spPr>
          <a:xfrm>
            <a:off x="5181600" y="3962400"/>
            <a:ext cx="3381375" cy="2249487"/>
          </a:xfrm>
          <a:prstGeom prst="rect">
            <a:avLst/>
          </a:prstGeom>
          <a:noFill/>
          <a:ln>
            <a:noFill/>
          </a:ln>
        </p:spPr>
      </p:pic>
      <p:sp>
        <p:nvSpPr>
          <p:cNvPr id="175" name="Google Shape;175;p7"/>
          <p:cNvSpPr txBox="1"/>
          <p:nvPr/>
        </p:nvSpPr>
        <p:spPr>
          <a:xfrm>
            <a:off x="1066800" y="2895600"/>
            <a:ext cx="30480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Hard bodied scale</a:t>
            </a:r>
            <a:r>
              <a:rPr b="0" i="0" lang="en-US" sz="1800" u="none">
                <a:solidFill>
                  <a:schemeClr val="dk1"/>
                </a:solidFill>
                <a:latin typeface="Arial"/>
                <a:ea typeface="Arial"/>
                <a:cs typeface="Arial"/>
                <a:sym typeface="Arial"/>
              </a:rPr>
              <a:t> </a:t>
            </a:r>
            <a:endParaRPr/>
          </a:p>
        </p:txBody>
      </p:sp>
      <p:sp>
        <p:nvSpPr>
          <p:cNvPr id="176" name="Google Shape;176;p7"/>
          <p:cNvSpPr txBox="1"/>
          <p:nvPr/>
        </p:nvSpPr>
        <p:spPr>
          <a:xfrm>
            <a:off x="5638800" y="3581400"/>
            <a:ext cx="25908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Soft bodied scale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8"/>
          <p:cNvSpPr txBox="1"/>
          <p:nvPr>
            <p:ph type="title"/>
          </p:nvPr>
        </p:nvSpPr>
        <p:spPr>
          <a:xfrm>
            <a:off x="457200" y="2698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Arial"/>
              <a:buNone/>
            </a:pPr>
            <a:r>
              <a:rPr b="1" i="0" lang="en-US" sz="4000" u="none">
                <a:solidFill>
                  <a:schemeClr val="lt1"/>
                </a:solidFill>
                <a:latin typeface="Arial"/>
                <a:ea typeface="Arial"/>
                <a:cs typeface="Arial"/>
                <a:sym typeface="Arial"/>
              </a:rPr>
              <a:t>Thrips</a:t>
            </a:r>
            <a:br>
              <a:rPr b="1" i="0" lang="en-US" sz="4000" u="none">
                <a:solidFill>
                  <a:schemeClr val="lt1"/>
                </a:solidFill>
                <a:latin typeface="Arial"/>
                <a:ea typeface="Arial"/>
                <a:cs typeface="Arial"/>
                <a:sym typeface="Arial"/>
              </a:rPr>
            </a:br>
            <a:endParaRPr/>
          </a:p>
        </p:txBody>
      </p:sp>
      <p:sp>
        <p:nvSpPr>
          <p:cNvPr id="182" name="Google Shape;182;p8"/>
          <p:cNvSpPr txBox="1"/>
          <p:nvPr>
            <p:ph idx="1" type="body"/>
          </p:nvPr>
        </p:nvSpPr>
        <p:spPr>
          <a:xfrm>
            <a:off x="457200" y="860425"/>
            <a:ext cx="4038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Tiny, hard to see without a lens, dark bodies insect</a:t>
            </a:r>
            <a:r>
              <a:rPr b="0" i="0" lang="en-US" sz="1400" u="none">
                <a:solidFill>
                  <a:schemeClr val="lt1"/>
                </a:solidFill>
                <a:latin typeface="Arial"/>
                <a:ea typeface="Arial"/>
                <a:cs typeface="Arial"/>
                <a:sym typeface="Arial"/>
              </a:rPr>
              <a:t> </a:t>
            </a:r>
            <a:endParaRPr/>
          </a:p>
        </p:txBody>
      </p:sp>
      <p:pic>
        <p:nvPicPr>
          <p:cNvPr descr="THRIPS%7E1" id="183" name="Google Shape;183;p8"/>
          <p:cNvPicPr preferRelativeResize="0"/>
          <p:nvPr>
            <p:ph idx="1" type="body"/>
          </p:nvPr>
        </p:nvPicPr>
        <p:blipFill rotWithShape="1">
          <a:blip r:embed="rId3">
            <a:alphaModFix/>
          </a:blip>
          <a:srcRect b="0" l="0" r="0" t="0"/>
          <a:stretch/>
        </p:blipFill>
        <p:spPr>
          <a:xfrm>
            <a:off x="5715000" y="914400"/>
            <a:ext cx="2797175" cy="2185987"/>
          </a:xfrm>
          <a:prstGeom prst="rect">
            <a:avLst/>
          </a:prstGeom>
          <a:noFill/>
          <a:ln>
            <a:noFill/>
          </a:ln>
        </p:spPr>
      </p:pic>
      <p:pic>
        <p:nvPicPr>
          <p:cNvPr descr="ANd9GcS4emDAmM154a0M1fk3ce5Z3sVdnTLHMupf_wvjjwINi3NPrVbWqw" id="184" name="Google Shape;184;p8"/>
          <p:cNvPicPr preferRelativeResize="0"/>
          <p:nvPr/>
        </p:nvPicPr>
        <p:blipFill rotWithShape="1">
          <a:blip r:embed="rId4">
            <a:alphaModFix/>
          </a:blip>
          <a:srcRect b="0" l="0" r="0" t="0"/>
          <a:stretch/>
        </p:blipFill>
        <p:spPr>
          <a:xfrm>
            <a:off x="2771775" y="1298575"/>
            <a:ext cx="2438400" cy="1825625"/>
          </a:xfrm>
          <a:prstGeom prst="rect">
            <a:avLst/>
          </a:prstGeom>
          <a:noFill/>
          <a:ln>
            <a:noFill/>
          </a:ln>
        </p:spPr>
      </p:pic>
      <p:sp>
        <p:nvSpPr>
          <p:cNvPr id="185" name="Google Shape;185;p8"/>
          <p:cNvSpPr txBox="1"/>
          <p:nvPr/>
        </p:nvSpPr>
        <p:spPr>
          <a:xfrm>
            <a:off x="5638800" y="3124200"/>
            <a:ext cx="35052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Feeding damage on the petals of a flower </a:t>
            </a:r>
            <a:endParaRPr/>
          </a:p>
        </p:txBody>
      </p:sp>
      <p:pic>
        <p:nvPicPr>
          <p:cNvPr descr="ANd9GcShK9ecoakk6pldyfM-NesUcaWyYqbpSpsxwPwfcG0NfFTv8BOU2A" id="186" name="Google Shape;186;p8"/>
          <p:cNvPicPr preferRelativeResize="0"/>
          <p:nvPr>
            <p:ph idx="2" type="body"/>
          </p:nvPr>
        </p:nvPicPr>
        <p:blipFill rotWithShape="1">
          <a:blip r:embed="rId5">
            <a:alphaModFix/>
          </a:blip>
          <a:srcRect b="0" l="0" r="0" t="0"/>
          <a:stretch/>
        </p:blipFill>
        <p:spPr>
          <a:xfrm>
            <a:off x="214312" y="2022475"/>
            <a:ext cx="2619375" cy="1743075"/>
          </a:xfrm>
          <a:prstGeom prst="rect">
            <a:avLst/>
          </a:prstGeom>
          <a:noFill/>
          <a:ln>
            <a:noFill/>
          </a:ln>
        </p:spPr>
      </p:pic>
      <p:sp>
        <p:nvSpPr>
          <p:cNvPr id="187" name="Google Shape;187;p8"/>
          <p:cNvSpPr txBox="1"/>
          <p:nvPr/>
        </p:nvSpPr>
        <p:spPr>
          <a:xfrm>
            <a:off x="1801812" y="3765550"/>
            <a:ext cx="2133600" cy="915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Often can be found inside flowers of the plant</a:t>
            </a:r>
            <a:endParaRPr/>
          </a:p>
        </p:txBody>
      </p:sp>
      <p:pic>
        <p:nvPicPr>
          <p:cNvPr descr="Thrips-Damage-on-chrsyanthemum-leaf-262x300" id="188" name="Google Shape;188;p8"/>
          <p:cNvPicPr preferRelativeResize="0"/>
          <p:nvPr/>
        </p:nvPicPr>
        <p:blipFill rotWithShape="1">
          <a:blip r:embed="rId6">
            <a:alphaModFix/>
          </a:blip>
          <a:srcRect b="0" l="0" r="0" t="0"/>
          <a:stretch/>
        </p:blipFill>
        <p:spPr>
          <a:xfrm>
            <a:off x="4362450" y="4000500"/>
            <a:ext cx="2495550" cy="2857500"/>
          </a:xfrm>
          <a:prstGeom prst="rect">
            <a:avLst/>
          </a:prstGeom>
          <a:noFill/>
          <a:ln>
            <a:noFill/>
          </a:ln>
        </p:spPr>
      </p:pic>
      <p:sp>
        <p:nvSpPr>
          <p:cNvPr id="189" name="Google Shape;189;p8"/>
          <p:cNvSpPr txBox="1"/>
          <p:nvPr/>
        </p:nvSpPr>
        <p:spPr>
          <a:xfrm>
            <a:off x="6858000" y="5486400"/>
            <a:ext cx="22860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Damage to a florist chrysanthemum leaf</a:t>
            </a:r>
            <a:r>
              <a:rPr b="0" i="0" lang="en-US" sz="1800" u="none">
                <a:solidFill>
                  <a:schemeClr val="dk1"/>
                </a:solidFill>
                <a:latin typeface="Arial"/>
                <a:ea typeface="Arial"/>
                <a:cs typeface="Arial"/>
                <a:sym typeface="Arial"/>
              </a:rPr>
              <a:t> </a:t>
            </a:r>
            <a:endParaRPr/>
          </a:p>
        </p:txBody>
      </p:sp>
      <p:pic>
        <p:nvPicPr>
          <p:cNvPr descr="C:\Users\mriley\AppData\Local\Microsoft\Windows\Temporary Internet Files\Content.IE5\FVO9U55P\2. Thrip damage on Blueberry.JPG" id="190" name="Google Shape;190;p8"/>
          <p:cNvPicPr preferRelativeResize="0"/>
          <p:nvPr/>
        </p:nvPicPr>
        <p:blipFill rotWithShape="1">
          <a:blip r:embed="rId7">
            <a:alphaModFix/>
          </a:blip>
          <a:srcRect b="0" l="0" r="0" t="0"/>
          <a:stretch/>
        </p:blipFill>
        <p:spPr>
          <a:xfrm>
            <a:off x="0" y="4757737"/>
            <a:ext cx="2901950" cy="2176462"/>
          </a:xfrm>
          <a:prstGeom prst="rect">
            <a:avLst/>
          </a:prstGeom>
          <a:noFill/>
          <a:ln>
            <a:noFill/>
          </a:ln>
        </p:spPr>
      </p:pic>
      <p:sp>
        <p:nvSpPr>
          <p:cNvPr id="191" name="Google Shape;191;p8"/>
          <p:cNvSpPr txBox="1"/>
          <p:nvPr/>
        </p:nvSpPr>
        <p:spPr>
          <a:xfrm>
            <a:off x="2901950" y="5429250"/>
            <a:ext cx="14605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Damage on blueberries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Whitefly</a:t>
            </a:r>
            <a:endParaRPr/>
          </a:p>
        </p:txBody>
      </p:sp>
      <p:sp>
        <p:nvSpPr>
          <p:cNvPr id="197" name="Google Shape;197;p9"/>
          <p:cNvSpPr txBox="1"/>
          <p:nvPr>
            <p:ph idx="1" type="body"/>
          </p:nvPr>
        </p:nvSpPr>
        <p:spPr>
          <a:xfrm>
            <a:off x="457200" y="1600200"/>
            <a:ext cx="4800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Whiteflies are small, white, winged insects. </a:t>
            </a:r>
            <a:endParaRPr/>
          </a:p>
        </p:txBody>
      </p:sp>
      <p:pic>
        <p:nvPicPr>
          <p:cNvPr descr="whiteflies" id="198" name="Google Shape;198;p9"/>
          <p:cNvPicPr preferRelativeResize="0"/>
          <p:nvPr>
            <p:ph idx="1" type="body"/>
          </p:nvPr>
        </p:nvPicPr>
        <p:blipFill rotWithShape="1">
          <a:blip r:embed="rId3">
            <a:alphaModFix/>
          </a:blip>
          <a:srcRect b="0" l="0" r="0" t="0"/>
          <a:stretch/>
        </p:blipFill>
        <p:spPr>
          <a:xfrm>
            <a:off x="5791200" y="1371600"/>
            <a:ext cx="3135312" cy="2559050"/>
          </a:xfrm>
          <a:prstGeom prst="rect">
            <a:avLst/>
          </a:prstGeom>
          <a:noFill/>
          <a:ln>
            <a:noFill/>
          </a:ln>
        </p:spPr>
      </p:pic>
      <p:pic>
        <p:nvPicPr>
          <p:cNvPr descr="whitefly-adult1" id="199" name="Google Shape;199;p9"/>
          <p:cNvPicPr preferRelativeResize="0"/>
          <p:nvPr/>
        </p:nvPicPr>
        <p:blipFill rotWithShape="1">
          <a:blip r:embed="rId4">
            <a:alphaModFix/>
          </a:blip>
          <a:srcRect b="0" l="0" r="0" t="0"/>
          <a:stretch/>
        </p:blipFill>
        <p:spPr>
          <a:xfrm>
            <a:off x="228600" y="1905000"/>
            <a:ext cx="2743200" cy="2057400"/>
          </a:xfrm>
          <a:prstGeom prst="rect">
            <a:avLst/>
          </a:prstGeom>
          <a:noFill/>
          <a:ln>
            <a:noFill/>
          </a:ln>
        </p:spPr>
      </p:pic>
      <p:sp>
        <p:nvSpPr>
          <p:cNvPr id="200" name="Google Shape;200;p9"/>
          <p:cNvSpPr txBox="1"/>
          <p:nvPr/>
        </p:nvSpPr>
        <p:spPr>
          <a:xfrm>
            <a:off x="5791200" y="3962400"/>
            <a:ext cx="3124200" cy="6413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Are normally found on the underside of the leaf</a:t>
            </a:r>
            <a:endParaRPr/>
          </a:p>
        </p:txBody>
      </p:sp>
      <p:pic>
        <p:nvPicPr>
          <p:cNvPr descr="48whitefly-nymphs-large" id="201" name="Google Shape;201;p9"/>
          <p:cNvPicPr preferRelativeResize="0"/>
          <p:nvPr>
            <p:ph idx="2" type="body"/>
          </p:nvPr>
        </p:nvPicPr>
        <p:blipFill rotWithShape="1">
          <a:blip r:embed="rId5">
            <a:alphaModFix/>
          </a:blip>
          <a:srcRect b="0" l="0" r="0" t="0"/>
          <a:stretch/>
        </p:blipFill>
        <p:spPr>
          <a:xfrm>
            <a:off x="1371600" y="3976687"/>
            <a:ext cx="4267200" cy="2881312"/>
          </a:xfrm>
          <a:prstGeom prst="rect">
            <a:avLst/>
          </a:prstGeom>
          <a:noFill/>
          <a:ln>
            <a:noFill/>
          </a:ln>
        </p:spPr>
      </p:pic>
      <p:sp>
        <p:nvSpPr>
          <p:cNvPr id="202" name="Google Shape;202;p9"/>
          <p:cNvSpPr txBox="1"/>
          <p:nvPr/>
        </p:nvSpPr>
        <p:spPr>
          <a:xfrm>
            <a:off x="5638800" y="5392737"/>
            <a:ext cx="2819400" cy="1465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a:solidFill>
                  <a:schemeClr val="lt1"/>
                </a:solidFill>
                <a:latin typeface="Arial"/>
                <a:ea typeface="Arial"/>
                <a:cs typeface="Arial"/>
                <a:sym typeface="Arial"/>
              </a:rPr>
              <a:t>Lay eggs on the bottom of leaves, often egg castings( remains) are still visible even after they have hatched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2013-11-21T15:57:03Z</dcterms:created>
  <dc:creator>Melissa Riley</dc:creator>
</cp:coreProperties>
</file>