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embeddedFontLst>
    <p:embeddedFont>
      <p:font typeface="Georgia" panose="02040502050405020303" pitchFamily="18"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cKxuxzJvhpwK+z5TH9s1Qy/mZ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38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104511d016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104511d01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104511d016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104511d01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104511d016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104511d01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3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4" name="Google Shape;14;p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74" name="Google Shape;74;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5" name="Google Shape;75;p4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4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85" name="Google Shape;85;p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6" name="Google Shape;86;p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87" name="Google Shape;87;p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8" name="Google Shape;88;p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1"/>
        <p:cNvGrpSpPr/>
        <p:nvPr/>
      </p:nvGrpSpPr>
      <p:grpSpPr>
        <a:xfrm>
          <a:off x="0" y="0"/>
          <a:ext cx="0" cy="0"/>
          <a:chOff x="0" y="0"/>
          <a:chExt cx="0" cy="0"/>
        </a:xfrm>
      </p:grpSpPr>
      <p:sp>
        <p:nvSpPr>
          <p:cNvPr id="92" name="Google Shape;92;p4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4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94" name="Google Shape;94;p4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95" name="Google Shape;95;p4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p5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 name="Google Shape;100;p5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01" name="Google Shape;101;p5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7"/>
        <p:cNvGrpSpPr/>
        <p:nvPr/>
      </p:nvGrpSpPr>
      <p:grpSpPr>
        <a:xfrm>
          <a:off x="0" y="0"/>
          <a:ext cx="0" cy="0"/>
          <a:chOff x="0" y="0"/>
          <a:chExt cx="0" cy="0"/>
        </a:xfrm>
      </p:grpSpPr>
      <p:sp>
        <p:nvSpPr>
          <p:cNvPr id="18" name="Google Shape;18;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 name="Google Shape;19;p3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8"/>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38"/>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4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4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43"/>
        <p:cNvGrpSpPr/>
        <p:nvPr/>
      </p:nvGrpSpPr>
      <p:grpSpPr>
        <a:xfrm>
          <a:off x="0" y="0"/>
          <a:ext cx="0" cy="0"/>
          <a:chOff x="0" y="0"/>
          <a:chExt cx="0" cy="0"/>
        </a:xfrm>
      </p:grpSpPr>
      <p:sp>
        <p:nvSpPr>
          <p:cNvPr id="44" name="Google Shape;44;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42"/>
          <p:cNvSpPr txBox="1">
            <a:spLocks noGrp="1"/>
          </p:cNvSpPr>
          <p:nvPr>
            <p:ph type="body" idx="1"/>
          </p:nvPr>
        </p:nvSpPr>
        <p:spPr>
          <a:xfrm>
            <a:off x="457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42"/>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42"/>
          <p:cNvSpPr txBox="1">
            <a:spLocks noGrp="1"/>
          </p:cNvSpPr>
          <p:nvPr>
            <p:ph type="body" idx="3"/>
          </p:nvPr>
        </p:nvSpPr>
        <p:spPr>
          <a:xfrm>
            <a:off x="457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42"/>
          <p:cNvSpPr txBox="1">
            <a:spLocks noGrp="1"/>
          </p:cNvSpPr>
          <p:nvPr>
            <p:ph type="body" idx="4"/>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 name="Google Shape;49;p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
        <p:cNvGrpSpPr/>
        <p:nvPr/>
      </p:nvGrpSpPr>
      <p:grpSpPr>
        <a:xfrm>
          <a:off x="0" y="0"/>
          <a:ext cx="0" cy="0"/>
          <a:chOff x="0" y="0"/>
          <a:chExt cx="0" cy="0"/>
        </a:xfrm>
      </p:grpSpPr>
      <p:sp>
        <p:nvSpPr>
          <p:cNvPr id="53" name="Google Shape;53;p4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4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 name="Google Shape;55;p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44"/>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4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45"/>
          <p:cNvSpPr>
            <a:spLocks noGrp="1"/>
          </p:cNvSpPr>
          <p:nvPr>
            <p:ph type="pic" idx="2"/>
          </p:nvPr>
        </p:nvSpPr>
        <p:spPr>
          <a:xfrm>
            <a:off x="1792288" y="612775"/>
            <a:ext cx="5486400" cy="4114800"/>
          </a:xfrm>
          <a:prstGeom prst="rect">
            <a:avLst/>
          </a:prstGeom>
          <a:noFill/>
          <a:ln>
            <a:noFill/>
          </a:ln>
        </p:spPr>
      </p:sp>
      <p:sp>
        <p:nvSpPr>
          <p:cNvPr id="67" name="Google Shape;67;p4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8" name="Google Shape;68;p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3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 name="Google Shape;7;p3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4.jpg"/><Relationship Id="rId4" Type="http://schemas.openxmlformats.org/officeDocument/2006/relationships/image" Target="../media/image73.jp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4.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685800" y="2615650"/>
            <a:ext cx="7772400" cy="2161200"/>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rgbClr val="004C97"/>
              </a:buClr>
              <a:buSzPts val="5400"/>
              <a:buFont typeface="Arial"/>
              <a:buNone/>
            </a:pPr>
            <a:endParaRPr sz="5400" b="1">
              <a:solidFill>
                <a:srgbClr val="004C97"/>
              </a:solidFill>
              <a:latin typeface="Georgia"/>
              <a:ea typeface="Georgia"/>
              <a:cs typeface="Georgia"/>
              <a:sym typeface="Georgia"/>
            </a:endParaRPr>
          </a:p>
          <a:p>
            <a:pPr marL="0" lvl="0" indent="0" algn="ctr" rtl="0">
              <a:lnSpc>
                <a:spcPct val="70000"/>
              </a:lnSpc>
              <a:spcBef>
                <a:spcPts val="0"/>
              </a:spcBef>
              <a:spcAft>
                <a:spcPts val="0"/>
              </a:spcAft>
              <a:buClr>
                <a:srgbClr val="004C97"/>
              </a:buClr>
              <a:buSzPts val="5400"/>
              <a:buFont typeface="Arial"/>
              <a:buNone/>
            </a:pPr>
            <a:r>
              <a:rPr lang="en-US" sz="5400" b="1">
                <a:solidFill>
                  <a:srgbClr val="004C97"/>
                </a:solidFill>
                <a:latin typeface="Georgia"/>
                <a:ea typeface="Georgia"/>
                <a:cs typeface="Georgia"/>
                <a:sym typeface="Georgia"/>
              </a:rPr>
              <a:t>Georgia FFA </a:t>
            </a:r>
            <a:endParaRPr sz="5400" b="1">
              <a:solidFill>
                <a:srgbClr val="004C97"/>
              </a:solidFill>
              <a:latin typeface="Georgia"/>
              <a:ea typeface="Georgia"/>
              <a:cs typeface="Georgia"/>
              <a:sym typeface="Georgia"/>
            </a:endParaRPr>
          </a:p>
          <a:p>
            <a:pPr marL="0" lvl="0" indent="0" algn="ctr" rtl="0">
              <a:lnSpc>
                <a:spcPct val="70000"/>
              </a:lnSpc>
              <a:spcBef>
                <a:spcPts val="0"/>
              </a:spcBef>
              <a:spcAft>
                <a:spcPts val="0"/>
              </a:spcAft>
              <a:buClr>
                <a:srgbClr val="004C97"/>
              </a:buClr>
              <a:buSzPts val="5400"/>
              <a:buFont typeface="Arial"/>
              <a:buNone/>
            </a:pPr>
            <a:r>
              <a:rPr lang="en-US" sz="5400" b="1">
                <a:solidFill>
                  <a:srgbClr val="004C97"/>
                </a:solidFill>
                <a:latin typeface="Georgia"/>
                <a:ea typeface="Georgia"/>
                <a:cs typeface="Georgia"/>
                <a:sym typeface="Georgia"/>
              </a:rPr>
              <a:t>Floriculture </a:t>
            </a:r>
            <a:endParaRPr sz="5400" b="1">
              <a:solidFill>
                <a:srgbClr val="004C97"/>
              </a:solidFill>
              <a:latin typeface="Georgia"/>
              <a:ea typeface="Georgia"/>
              <a:cs typeface="Georgia"/>
              <a:sym typeface="Georgia"/>
            </a:endParaRPr>
          </a:p>
          <a:p>
            <a:pPr marL="0" lvl="0" indent="0" algn="ctr" rtl="0">
              <a:lnSpc>
                <a:spcPct val="70000"/>
              </a:lnSpc>
              <a:spcBef>
                <a:spcPts val="0"/>
              </a:spcBef>
              <a:spcAft>
                <a:spcPts val="0"/>
              </a:spcAft>
              <a:buClr>
                <a:srgbClr val="004C97"/>
              </a:buClr>
              <a:buSzPts val="5400"/>
              <a:buFont typeface="Arial"/>
              <a:buNone/>
            </a:pPr>
            <a:r>
              <a:rPr lang="en-US" sz="5400" b="1">
                <a:solidFill>
                  <a:srgbClr val="004C97"/>
                </a:solidFill>
                <a:latin typeface="Georgia"/>
                <a:ea typeface="Georgia"/>
                <a:cs typeface="Georgia"/>
                <a:sym typeface="Georgia"/>
              </a:rPr>
              <a:t>Disorder</a:t>
            </a:r>
            <a:endParaRPr sz="5400" b="1">
              <a:solidFill>
                <a:srgbClr val="004C97"/>
              </a:solidFill>
              <a:latin typeface="Georgia"/>
              <a:ea typeface="Georgia"/>
              <a:cs typeface="Georgia"/>
              <a:sym typeface="Georgia"/>
            </a:endParaRPr>
          </a:p>
          <a:p>
            <a:pPr marL="0" lvl="0" indent="0" algn="ctr" rtl="0">
              <a:lnSpc>
                <a:spcPct val="70000"/>
              </a:lnSpc>
              <a:spcBef>
                <a:spcPts val="0"/>
              </a:spcBef>
              <a:spcAft>
                <a:spcPts val="0"/>
              </a:spcAft>
              <a:buClr>
                <a:srgbClr val="004C97"/>
              </a:buClr>
              <a:buSzPts val="5400"/>
              <a:buFont typeface="Arial"/>
              <a:buNone/>
            </a:pPr>
            <a:r>
              <a:rPr lang="en-US" sz="5400" b="1">
                <a:solidFill>
                  <a:srgbClr val="004C97"/>
                </a:solidFill>
                <a:latin typeface="Georgia"/>
                <a:ea typeface="Georgia"/>
                <a:cs typeface="Georgia"/>
                <a:sym typeface="Georgia"/>
              </a:rPr>
              <a:t> Tips and Tricks</a:t>
            </a:r>
            <a:endParaRPr>
              <a:solidFill>
                <a:schemeClr val="lt1"/>
              </a:solidFill>
            </a:endParaRPr>
          </a:p>
        </p:txBody>
      </p:sp>
      <p:pic>
        <p:nvPicPr>
          <p:cNvPr id="109" name="Google Shape;109;p1" descr="FFA%20crest%2520logo%2520color"/>
          <p:cNvPicPr preferRelativeResize="0"/>
          <p:nvPr/>
        </p:nvPicPr>
        <p:blipFill rotWithShape="1">
          <a:blip r:embed="rId3">
            <a:alphaModFix/>
          </a:blip>
          <a:srcRect/>
          <a:stretch/>
        </p:blipFill>
        <p:spPr>
          <a:xfrm>
            <a:off x="3603500" y="195250"/>
            <a:ext cx="1937000" cy="2420400"/>
          </a:xfrm>
          <a:prstGeom prst="rect">
            <a:avLst/>
          </a:prstGeom>
          <a:noFill/>
          <a:ln>
            <a:noFill/>
          </a:ln>
        </p:spPr>
      </p:pic>
      <p:sp>
        <p:nvSpPr>
          <p:cNvPr id="110" name="Google Shape;110;p1"/>
          <p:cNvSpPr txBox="1"/>
          <p:nvPr/>
        </p:nvSpPr>
        <p:spPr>
          <a:xfrm>
            <a:off x="369800" y="5789550"/>
            <a:ext cx="74952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chemeClr val="dk1"/>
                </a:solidFill>
              </a:rPr>
              <a:t>This is a free resource provided by Georgia Agricultural Education </a:t>
            </a:r>
            <a:endParaRPr>
              <a:solidFill>
                <a:schemeClr val="dk1"/>
              </a:solidFill>
            </a:endParaRPr>
          </a:p>
          <a:p>
            <a:pPr marL="0" lvl="0" indent="0" algn="r" rtl="0">
              <a:spcBef>
                <a:spcPts val="0"/>
              </a:spcBef>
              <a:spcAft>
                <a:spcPts val="0"/>
              </a:spcAft>
              <a:buNone/>
            </a:pPr>
            <a:r>
              <a:rPr lang="en-US">
                <a:solidFill>
                  <a:schemeClr val="dk1"/>
                </a:solidFill>
              </a:rPr>
              <a:t>Original creator: Melissa Riley, Central Region Horticulture Teacher</a:t>
            </a:r>
            <a:endParaRPr>
              <a:solidFill>
                <a:schemeClr val="dk1"/>
              </a:solidFill>
            </a:endParaRPr>
          </a:p>
        </p:txBody>
      </p:sp>
      <p:pic>
        <p:nvPicPr>
          <p:cNvPr id="111" name="Google Shape;111;p1"/>
          <p:cNvPicPr preferRelativeResize="0"/>
          <p:nvPr/>
        </p:nvPicPr>
        <p:blipFill rotWithShape="1">
          <a:blip r:embed="rId4">
            <a:alphaModFix/>
          </a:blip>
          <a:srcRect/>
          <a:stretch/>
        </p:blipFill>
        <p:spPr>
          <a:xfrm>
            <a:off x="7864900" y="4941425"/>
            <a:ext cx="1279100" cy="1463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Mites </a:t>
            </a:r>
            <a:endParaRPr/>
          </a:p>
        </p:txBody>
      </p:sp>
      <p:sp>
        <p:nvSpPr>
          <p:cNvPr id="208" name="Google Shape;208;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All of the following insects should be treated by an miticide</a:t>
            </a:r>
            <a:endParaRPr sz="3200" b="0" i="0" u="none">
              <a:solidFill>
                <a:schemeClr val="lt1"/>
              </a:solidFill>
              <a:latin typeface="Arial"/>
              <a:ea typeface="Arial"/>
              <a:cs typeface="Arial"/>
              <a:sym typeface="Arial"/>
            </a:endParaRPr>
          </a:p>
          <a:p>
            <a:pPr marL="0" lvl="0" indent="0" algn="ctr" rtl="0">
              <a:lnSpc>
                <a:spcPct val="100000"/>
              </a:lnSpc>
              <a:spcBef>
                <a:spcPts val="0"/>
              </a:spcBef>
              <a:spcAft>
                <a:spcPts val="0"/>
              </a:spcAft>
              <a:buClr>
                <a:schemeClr val="lt1"/>
              </a:buClr>
              <a:buSzPts val="3200"/>
              <a:buFont typeface="Arial"/>
              <a:buNone/>
            </a:pPr>
            <a:r>
              <a:rPr lang="en-US">
                <a:solidFill>
                  <a:schemeClr val="lt1"/>
                </a:solidFill>
              </a:rPr>
              <a:t>Or “Apply Miticide/Acaricide”</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Spider Mites</a:t>
            </a:r>
            <a:br>
              <a:rPr lang="en-US" sz="4000" b="1" i="0" u="none">
                <a:solidFill>
                  <a:schemeClr val="lt1"/>
                </a:solidFill>
                <a:latin typeface="Arial"/>
                <a:ea typeface="Arial"/>
                <a:cs typeface="Arial"/>
                <a:sym typeface="Arial"/>
              </a:rPr>
            </a:br>
            <a:endParaRPr/>
          </a:p>
        </p:txBody>
      </p:sp>
      <p:sp>
        <p:nvSpPr>
          <p:cNvPr id="214" name="Google Shape;214;p11"/>
          <p:cNvSpPr txBox="1">
            <a:spLocks noGrp="1"/>
          </p:cNvSpPr>
          <p:nvPr>
            <p:ph type="body" idx="1"/>
          </p:nvPr>
        </p:nvSpPr>
        <p:spPr>
          <a:xfrm>
            <a:off x="457200" y="1600200"/>
            <a:ext cx="4038600" cy="4525962"/>
          </a:xfrm>
          <a:prstGeom prst="rect">
            <a:avLst/>
          </a:prstGeom>
          <a:noFill/>
          <a:ln>
            <a:noFill/>
          </a:ln>
        </p:spPr>
        <p:txBody>
          <a:bodyPr spcFirstLastPara="1" wrap="square" lIns="91425" tIns="45700" rIns="91425" bIns="45700" anchor="t" anchorCtr="0">
            <a:noAutofit/>
          </a:bodyPr>
          <a:lstStyle/>
          <a:p>
            <a:pPr marL="342900" lvl="0" indent="-215900" algn="l" rtl="0">
              <a:lnSpc>
                <a:spcPct val="100000"/>
              </a:lnSpc>
              <a:spcBef>
                <a:spcPts val="0"/>
              </a:spcBef>
              <a:spcAft>
                <a:spcPts val="0"/>
              </a:spcAft>
              <a:buClr>
                <a:schemeClr val="dk1"/>
              </a:buClr>
              <a:buSzPts val="2000"/>
              <a:buFont typeface="Arial"/>
              <a:buNone/>
            </a:pPr>
            <a:endParaRPr sz="2000" b="0" i="0" u="none">
              <a:solidFill>
                <a:schemeClr val="dk1"/>
              </a:solidFill>
              <a:latin typeface="Arial"/>
              <a:ea typeface="Arial"/>
              <a:cs typeface="Arial"/>
              <a:sym typeface="Arial"/>
            </a:endParaRPr>
          </a:p>
          <a:p>
            <a:pPr marL="342900" lvl="0" indent="-215900" algn="l" rtl="0">
              <a:lnSpc>
                <a:spcPct val="100000"/>
              </a:lnSpc>
              <a:spcBef>
                <a:spcPts val="400"/>
              </a:spcBef>
              <a:spcAft>
                <a:spcPts val="0"/>
              </a:spcAft>
              <a:buClr>
                <a:schemeClr val="dk1"/>
              </a:buClr>
              <a:buSzPts val="2000"/>
              <a:buFont typeface="Arial"/>
              <a:buNone/>
            </a:pPr>
            <a:endParaRPr sz="2000" b="0" i="0" u="none">
              <a:solidFill>
                <a:schemeClr val="dk1"/>
              </a:solidFill>
              <a:latin typeface="Arial"/>
              <a:ea typeface="Arial"/>
              <a:cs typeface="Arial"/>
              <a:sym typeface="Arial"/>
            </a:endParaRPr>
          </a:p>
          <a:p>
            <a:pPr marL="342900" lvl="0" indent="-215900" algn="l" rtl="0">
              <a:lnSpc>
                <a:spcPct val="100000"/>
              </a:lnSpc>
              <a:spcBef>
                <a:spcPts val="400"/>
              </a:spcBef>
              <a:spcAft>
                <a:spcPts val="0"/>
              </a:spcAft>
              <a:buClr>
                <a:schemeClr val="dk1"/>
              </a:buClr>
              <a:buSzPts val="2000"/>
              <a:buFont typeface="Arial"/>
              <a:buNone/>
            </a:pPr>
            <a:endParaRPr sz="2000" b="0" i="0" u="none">
              <a:solidFill>
                <a:schemeClr val="dk1"/>
              </a:solidFill>
              <a:latin typeface="Arial"/>
              <a:ea typeface="Arial"/>
              <a:cs typeface="Arial"/>
              <a:sym typeface="Arial"/>
            </a:endParaRPr>
          </a:p>
          <a:p>
            <a:pPr marL="342900" lvl="0" indent="-215900" algn="l" rtl="0">
              <a:lnSpc>
                <a:spcPct val="100000"/>
              </a:lnSpc>
              <a:spcBef>
                <a:spcPts val="400"/>
              </a:spcBef>
              <a:spcAft>
                <a:spcPts val="0"/>
              </a:spcAft>
              <a:buClr>
                <a:schemeClr val="dk1"/>
              </a:buClr>
              <a:buSzPts val="2000"/>
              <a:buFont typeface="Arial"/>
              <a:buNone/>
            </a:pPr>
            <a:endParaRPr sz="2000" b="0" i="0" u="none">
              <a:solidFill>
                <a:schemeClr val="dk1"/>
              </a:solidFill>
              <a:latin typeface="Arial"/>
              <a:ea typeface="Arial"/>
              <a:cs typeface="Arial"/>
              <a:sym typeface="Arial"/>
            </a:endParaRPr>
          </a:p>
          <a:p>
            <a:pPr marL="342900" lvl="0" indent="-215900" algn="l" rtl="0">
              <a:lnSpc>
                <a:spcPct val="100000"/>
              </a:lnSpc>
              <a:spcBef>
                <a:spcPts val="400"/>
              </a:spcBef>
              <a:spcAft>
                <a:spcPts val="0"/>
              </a:spcAft>
              <a:buClr>
                <a:schemeClr val="dk1"/>
              </a:buClr>
              <a:buSzPts val="2000"/>
              <a:buFont typeface="Arial"/>
              <a:buNone/>
            </a:pPr>
            <a:endParaRPr sz="2000" b="0" i="0" u="none">
              <a:solidFill>
                <a:schemeClr val="dk1"/>
              </a:solidFill>
              <a:latin typeface="Arial"/>
              <a:ea typeface="Arial"/>
              <a:cs typeface="Arial"/>
              <a:sym typeface="Arial"/>
            </a:endParaRPr>
          </a:p>
          <a:p>
            <a:pPr marL="342900" lvl="0" indent="-342900" algn="l" rtl="0">
              <a:lnSpc>
                <a:spcPct val="100000"/>
              </a:lnSpc>
              <a:spcBef>
                <a:spcPts val="400"/>
              </a:spcBef>
              <a:spcAft>
                <a:spcPts val="0"/>
              </a:spcAft>
              <a:buClr>
                <a:schemeClr val="lt1"/>
              </a:buClr>
              <a:buSzPts val="2000"/>
              <a:buFont typeface="Arial"/>
              <a:buChar char="•"/>
            </a:pPr>
            <a:r>
              <a:rPr lang="en-US" sz="2000" b="0" i="0" u="none">
                <a:solidFill>
                  <a:schemeClr val="lt1"/>
                </a:solidFill>
                <a:latin typeface="Arial"/>
                <a:ea typeface="Arial"/>
                <a:cs typeface="Arial"/>
                <a:sym typeface="Arial"/>
              </a:rPr>
              <a:t>appear in large groups and adults have 8 legs</a:t>
            </a:r>
            <a:r>
              <a:rPr lang="en-US" sz="2000" b="0" i="0" u="none">
                <a:solidFill>
                  <a:schemeClr val="dk1"/>
                </a:solidFill>
                <a:latin typeface="Arial"/>
                <a:ea typeface="Arial"/>
                <a:cs typeface="Arial"/>
                <a:sym typeface="Arial"/>
              </a:rPr>
              <a:t> </a:t>
            </a:r>
            <a:endParaRPr/>
          </a:p>
        </p:txBody>
      </p:sp>
      <p:pic>
        <p:nvPicPr>
          <p:cNvPr id="215" name="Google Shape;215;p11" descr="Spider_mite_damage2"/>
          <p:cNvPicPr preferRelativeResize="0">
            <a:picLocks noGrp="1"/>
          </p:cNvPicPr>
          <p:nvPr>
            <p:ph type="body" idx="1"/>
          </p:nvPr>
        </p:nvPicPr>
        <p:blipFill rotWithShape="1">
          <a:blip r:embed="rId3">
            <a:alphaModFix/>
          </a:blip>
          <a:srcRect/>
          <a:stretch/>
        </p:blipFill>
        <p:spPr>
          <a:xfrm>
            <a:off x="5029200" y="1447800"/>
            <a:ext cx="3771900" cy="2874962"/>
          </a:xfrm>
          <a:prstGeom prst="rect">
            <a:avLst/>
          </a:prstGeom>
          <a:noFill/>
          <a:ln>
            <a:noFill/>
          </a:ln>
        </p:spPr>
      </p:pic>
      <p:sp>
        <p:nvSpPr>
          <p:cNvPr id="216" name="Google Shape;216;p11"/>
          <p:cNvSpPr txBox="1"/>
          <p:nvPr/>
        </p:nvSpPr>
        <p:spPr>
          <a:xfrm>
            <a:off x="5867400" y="4267200"/>
            <a:ext cx="3048000" cy="91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Notice speckling on the leaves from spider mite damage</a:t>
            </a:r>
            <a:endParaRPr/>
          </a:p>
        </p:txBody>
      </p:sp>
      <p:pic>
        <p:nvPicPr>
          <p:cNvPr id="217" name="Google Shape;217;p11" descr="spider_mite_2"/>
          <p:cNvPicPr preferRelativeResize="0">
            <a:picLocks noGrp="1"/>
          </p:cNvPicPr>
          <p:nvPr>
            <p:ph type="body" idx="2"/>
          </p:nvPr>
        </p:nvPicPr>
        <p:blipFill rotWithShape="1">
          <a:blip r:embed="rId4">
            <a:alphaModFix/>
          </a:blip>
          <a:srcRect/>
          <a:stretch/>
        </p:blipFill>
        <p:spPr>
          <a:xfrm>
            <a:off x="762000" y="1295400"/>
            <a:ext cx="2733675" cy="2187575"/>
          </a:xfrm>
          <a:prstGeom prst="rect">
            <a:avLst/>
          </a:prstGeom>
          <a:noFill/>
          <a:ln>
            <a:noFill/>
          </a:ln>
        </p:spPr>
      </p:pic>
      <p:pic>
        <p:nvPicPr>
          <p:cNvPr id="218" name="Google Shape;218;p11" descr="ANd9GcSn2Og_9hFSkX5cPJKex5Zv6Wtr06Z8JoaKbmNNeX4-gpBrY4nh"/>
          <p:cNvPicPr preferRelativeResize="0"/>
          <p:nvPr/>
        </p:nvPicPr>
        <p:blipFill rotWithShape="1">
          <a:blip r:embed="rId5">
            <a:alphaModFix/>
          </a:blip>
          <a:srcRect/>
          <a:stretch/>
        </p:blipFill>
        <p:spPr>
          <a:xfrm>
            <a:off x="1676400" y="4410075"/>
            <a:ext cx="3267075" cy="2447925"/>
          </a:xfrm>
          <a:prstGeom prst="rect">
            <a:avLst/>
          </a:prstGeom>
          <a:noFill/>
          <a:ln>
            <a:noFill/>
          </a:ln>
        </p:spPr>
      </p:pic>
      <p:sp>
        <p:nvSpPr>
          <p:cNvPr id="219" name="Google Shape;219;p11"/>
          <p:cNvSpPr txBox="1"/>
          <p:nvPr/>
        </p:nvSpPr>
        <p:spPr>
          <a:xfrm>
            <a:off x="5029200" y="6096000"/>
            <a:ext cx="32004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Also produce webbing         in-between leaves of plant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Mollusc</a:t>
            </a:r>
            <a:endParaRPr/>
          </a:p>
        </p:txBody>
      </p:sp>
      <p:sp>
        <p:nvSpPr>
          <p:cNvPr id="225" name="Google Shape;225;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All of the following pests should be treated by an </a:t>
            </a:r>
            <a:r>
              <a:rPr lang="en-US">
                <a:solidFill>
                  <a:schemeClr val="lt1"/>
                </a:solidFill>
              </a:rPr>
              <a:t>molluscicide</a:t>
            </a:r>
            <a:r>
              <a:rPr lang="en-US" sz="3200" b="0" i="0" u="none">
                <a:solidFill>
                  <a:schemeClr val="lt1"/>
                </a:solidFill>
                <a:latin typeface="Arial"/>
                <a:ea typeface="Arial"/>
                <a:cs typeface="Arial"/>
                <a:sym typeface="Arial"/>
              </a:rPr>
              <a:t> bait</a:t>
            </a:r>
            <a:endParaRPr sz="3200" b="0" i="0" u="none">
              <a:solidFill>
                <a:schemeClr val="lt1"/>
              </a:solidFill>
              <a:latin typeface="Arial"/>
              <a:ea typeface="Arial"/>
              <a:cs typeface="Arial"/>
              <a:sym typeface="Arial"/>
            </a:endParaRPr>
          </a:p>
          <a:p>
            <a:pPr marL="0" lvl="0" indent="0" algn="ctr" rtl="0">
              <a:lnSpc>
                <a:spcPct val="100000"/>
              </a:lnSpc>
              <a:spcBef>
                <a:spcPts val="0"/>
              </a:spcBef>
              <a:spcAft>
                <a:spcPts val="0"/>
              </a:spcAft>
              <a:buClr>
                <a:schemeClr val="lt1"/>
              </a:buClr>
              <a:buSzPts val="3200"/>
              <a:buFont typeface="Arial"/>
              <a:buNone/>
            </a:pPr>
            <a:r>
              <a:rPr lang="en-US">
                <a:solidFill>
                  <a:schemeClr val="lt1"/>
                </a:solidFill>
              </a:rPr>
              <a:t>Or “Apply Molluscicide Bait”</a:t>
            </a:r>
            <a:endParaRPr/>
          </a:p>
          <a:p>
            <a:pPr marL="0" lvl="0" indent="0" algn="ctr" rtl="0">
              <a:lnSpc>
                <a:spcPct val="10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Slug</a:t>
            </a:r>
            <a:endParaRPr/>
          </a:p>
        </p:txBody>
      </p:sp>
      <p:sp>
        <p:nvSpPr>
          <p:cNvPr id="231" name="Google Shape;231;p1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232" name="Google Shape;232;p13" descr="slug3"/>
          <p:cNvPicPr preferRelativeResize="0"/>
          <p:nvPr/>
        </p:nvPicPr>
        <p:blipFill rotWithShape="1">
          <a:blip r:embed="rId3">
            <a:alphaModFix/>
          </a:blip>
          <a:srcRect/>
          <a:stretch/>
        </p:blipFill>
        <p:spPr>
          <a:xfrm>
            <a:off x="228600" y="1447800"/>
            <a:ext cx="4714875" cy="3143250"/>
          </a:xfrm>
          <a:prstGeom prst="rect">
            <a:avLst/>
          </a:prstGeom>
          <a:noFill/>
          <a:ln>
            <a:noFill/>
          </a:ln>
        </p:spPr>
      </p:pic>
      <p:sp>
        <p:nvSpPr>
          <p:cNvPr id="233" name="Google Shape;233;p13"/>
          <p:cNvSpPr txBox="1"/>
          <p:nvPr/>
        </p:nvSpPr>
        <p:spPr>
          <a:xfrm>
            <a:off x="533400" y="4724400"/>
            <a:ext cx="38862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Unsegmented, soft, and slimy body – does not have a shell  </a:t>
            </a:r>
            <a:endParaRPr/>
          </a:p>
        </p:txBody>
      </p:sp>
      <p:pic>
        <p:nvPicPr>
          <p:cNvPr id="234" name="Google Shape;234;p13" descr="Slugs_and_Snails1383"/>
          <p:cNvPicPr preferRelativeResize="0"/>
          <p:nvPr/>
        </p:nvPicPr>
        <p:blipFill rotWithShape="1">
          <a:blip r:embed="rId4">
            <a:alphaModFix/>
          </a:blip>
          <a:srcRect/>
          <a:stretch/>
        </p:blipFill>
        <p:spPr>
          <a:xfrm>
            <a:off x="5257800" y="3944937"/>
            <a:ext cx="3886200" cy="2913062"/>
          </a:xfrm>
          <a:prstGeom prst="rect">
            <a:avLst/>
          </a:prstGeom>
          <a:noFill/>
          <a:ln>
            <a:noFill/>
          </a:ln>
        </p:spPr>
      </p:pic>
      <p:sp>
        <p:nvSpPr>
          <p:cNvPr id="235" name="Google Shape;235;p13"/>
          <p:cNvSpPr txBox="1"/>
          <p:nvPr/>
        </p:nvSpPr>
        <p:spPr>
          <a:xfrm>
            <a:off x="3505200" y="6172200"/>
            <a:ext cx="1752600" cy="36671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Slug damage </a:t>
            </a:r>
            <a:endParaRPr/>
          </a:p>
        </p:txBody>
      </p:sp>
      <p:pic>
        <p:nvPicPr>
          <p:cNvPr id="236" name="Google Shape;236;p13" descr="Eating-slug-with-text-Bite-Marks"/>
          <p:cNvPicPr preferRelativeResize="0"/>
          <p:nvPr/>
        </p:nvPicPr>
        <p:blipFill rotWithShape="1">
          <a:blip r:embed="rId5">
            <a:alphaModFix/>
          </a:blip>
          <a:srcRect/>
          <a:stretch/>
        </p:blipFill>
        <p:spPr>
          <a:xfrm>
            <a:off x="5334000" y="912812"/>
            <a:ext cx="3810000" cy="2994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Fungus/ Molds</a:t>
            </a:r>
            <a:endParaRPr/>
          </a:p>
        </p:txBody>
      </p:sp>
      <p:sp>
        <p:nvSpPr>
          <p:cNvPr id="242" name="Google Shape;242;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All of the following pests should be treated by an fungicide</a:t>
            </a:r>
            <a:endParaRPr sz="3200" b="0" i="0" u="none">
              <a:solidFill>
                <a:schemeClr val="lt1"/>
              </a:solidFill>
              <a:latin typeface="Arial"/>
              <a:ea typeface="Arial"/>
              <a:cs typeface="Arial"/>
              <a:sym typeface="Arial"/>
            </a:endParaRPr>
          </a:p>
          <a:p>
            <a:pPr marL="0" lvl="0" indent="0" algn="ctr" rtl="0">
              <a:lnSpc>
                <a:spcPct val="100000"/>
              </a:lnSpc>
              <a:spcBef>
                <a:spcPts val="0"/>
              </a:spcBef>
              <a:spcAft>
                <a:spcPts val="0"/>
              </a:spcAft>
              <a:buClr>
                <a:schemeClr val="lt1"/>
              </a:buClr>
              <a:buSzPts val="3200"/>
              <a:buFont typeface="Arial"/>
              <a:buNone/>
            </a:pPr>
            <a:r>
              <a:rPr lang="en-US">
                <a:solidFill>
                  <a:schemeClr val="lt1"/>
                </a:solidFill>
              </a:rPr>
              <a:t>Or “Apply Fungicide”</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Black Spot</a:t>
            </a:r>
            <a:r>
              <a:rPr lang="en-US" sz="4400" b="0" i="0" u="none">
                <a:solidFill>
                  <a:schemeClr val="dk2"/>
                </a:solidFill>
                <a:latin typeface="Arial"/>
                <a:ea typeface="Arial"/>
                <a:cs typeface="Arial"/>
                <a:sym typeface="Arial"/>
              </a:rPr>
              <a:t> </a:t>
            </a:r>
            <a:endParaRPr/>
          </a:p>
        </p:txBody>
      </p:sp>
      <p:sp>
        <p:nvSpPr>
          <p:cNvPr id="248" name="Google Shape;248;p1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249" name="Google Shape;249;p15" descr="black%20spot"/>
          <p:cNvPicPr preferRelativeResize="0"/>
          <p:nvPr/>
        </p:nvPicPr>
        <p:blipFill rotWithShape="1">
          <a:blip r:embed="rId3">
            <a:alphaModFix/>
          </a:blip>
          <a:srcRect/>
          <a:stretch/>
        </p:blipFill>
        <p:spPr>
          <a:xfrm>
            <a:off x="381000" y="1600200"/>
            <a:ext cx="4419600" cy="3743325"/>
          </a:xfrm>
          <a:prstGeom prst="rect">
            <a:avLst/>
          </a:prstGeom>
          <a:noFill/>
          <a:ln>
            <a:noFill/>
          </a:ln>
        </p:spPr>
      </p:pic>
      <p:sp>
        <p:nvSpPr>
          <p:cNvPr id="250" name="Google Shape;250;p15"/>
          <p:cNvSpPr txBox="1"/>
          <p:nvPr/>
        </p:nvSpPr>
        <p:spPr>
          <a:xfrm>
            <a:off x="5181600" y="1981200"/>
            <a:ext cx="3276600" cy="91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Brown or black circular or angular areas of dead tissue.  Often dry</a:t>
            </a:r>
            <a:endParaRPr/>
          </a:p>
        </p:txBody>
      </p:sp>
      <p:pic>
        <p:nvPicPr>
          <p:cNvPr id="251" name="Google Shape;251;p15" descr="C:\Users\mriley\AppData\Local\Microsoft\Windows\Temporary Internet Files\Content.IE5\XIFZ1KII\5. Black Spot of Rose.JPG"/>
          <p:cNvPicPr preferRelativeResize="0"/>
          <p:nvPr/>
        </p:nvPicPr>
        <p:blipFill rotWithShape="1">
          <a:blip r:embed="rId4">
            <a:alphaModFix/>
          </a:blip>
          <a:srcRect/>
          <a:stretch/>
        </p:blipFill>
        <p:spPr>
          <a:xfrm>
            <a:off x="4951412" y="3444875"/>
            <a:ext cx="4165600" cy="3124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Botrytis</a:t>
            </a:r>
            <a:endParaRPr/>
          </a:p>
        </p:txBody>
      </p:sp>
      <p:pic>
        <p:nvPicPr>
          <p:cNvPr id="257" name="Google Shape;257;p16" descr="ANd9GcSgKDtHL7oLM8XoR_MbJ0EJbn4JtXGJG0dWmy49dwaU2sQ_L9aF"/>
          <p:cNvPicPr preferRelativeResize="0"/>
          <p:nvPr/>
        </p:nvPicPr>
        <p:blipFill rotWithShape="1">
          <a:blip r:embed="rId3">
            <a:alphaModFix/>
          </a:blip>
          <a:srcRect/>
          <a:stretch/>
        </p:blipFill>
        <p:spPr>
          <a:xfrm>
            <a:off x="2971800" y="3505200"/>
            <a:ext cx="2516187" cy="3352800"/>
          </a:xfrm>
          <a:prstGeom prst="rect">
            <a:avLst/>
          </a:prstGeom>
          <a:noFill/>
          <a:ln>
            <a:noFill/>
          </a:ln>
        </p:spPr>
      </p:pic>
      <p:pic>
        <p:nvPicPr>
          <p:cNvPr id="258" name="Google Shape;258;p16" descr="botrytis_blight_geranium"/>
          <p:cNvPicPr preferRelativeResize="0"/>
          <p:nvPr/>
        </p:nvPicPr>
        <p:blipFill rotWithShape="1">
          <a:blip r:embed="rId4">
            <a:alphaModFix/>
          </a:blip>
          <a:srcRect/>
          <a:stretch/>
        </p:blipFill>
        <p:spPr>
          <a:xfrm>
            <a:off x="0" y="3581400"/>
            <a:ext cx="2838450" cy="2668587"/>
          </a:xfrm>
          <a:prstGeom prst="rect">
            <a:avLst/>
          </a:prstGeom>
          <a:noFill/>
          <a:ln>
            <a:noFill/>
          </a:ln>
        </p:spPr>
      </p:pic>
      <p:pic>
        <p:nvPicPr>
          <p:cNvPr id="259" name="Google Shape;259;p16" descr="tomatoes1"/>
          <p:cNvPicPr preferRelativeResize="0"/>
          <p:nvPr/>
        </p:nvPicPr>
        <p:blipFill rotWithShape="1">
          <a:blip r:embed="rId5">
            <a:alphaModFix/>
          </a:blip>
          <a:srcRect/>
          <a:stretch/>
        </p:blipFill>
        <p:spPr>
          <a:xfrm>
            <a:off x="5486400" y="1143000"/>
            <a:ext cx="3657600" cy="3406775"/>
          </a:xfrm>
          <a:prstGeom prst="rect">
            <a:avLst/>
          </a:prstGeom>
          <a:noFill/>
          <a:ln>
            <a:noFill/>
          </a:ln>
        </p:spPr>
      </p:pic>
      <p:sp>
        <p:nvSpPr>
          <p:cNvPr id="260" name="Google Shape;260;p16"/>
          <p:cNvSpPr txBox="1"/>
          <p:nvPr/>
        </p:nvSpPr>
        <p:spPr>
          <a:xfrm>
            <a:off x="304800" y="1371600"/>
            <a:ext cx="4572000" cy="173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Symptoms of Botrytis diseases vary greatly depending on the host and plant part attacked. Generalized</a:t>
            </a:r>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symptoms include a gray to brown discoloration and a fuzzy whitish gray to tan mold growing on the surface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Powdery Mildew</a:t>
            </a:r>
            <a:r>
              <a:rPr lang="en-US" sz="4400" b="0" i="0" u="none">
                <a:solidFill>
                  <a:schemeClr val="dk2"/>
                </a:solidFill>
                <a:latin typeface="Arial"/>
                <a:ea typeface="Arial"/>
                <a:cs typeface="Arial"/>
                <a:sym typeface="Arial"/>
              </a:rPr>
              <a:t> </a:t>
            </a:r>
            <a:endParaRPr/>
          </a:p>
        </p:txBody>
      </p:sp>
      <p:sp>
        <p:nvSpPr>
          <p:cNvPr id="266" name="Google Shape;266;p19"/>
          <p:cNvSpPr txBox="1">
            <a:spLocks noGrp="1"/>
          </p:cNvSpPr>
          <p:nvPr>
            <p:ph type="body" idx="1"/>
          </p:nvPr>
        </p:nvSpPr>
        <p:spPr>
          <a:xfrm>
            <a:off x="457200" y="1600200"/>
            <a:ext cx="4038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2800"/>
              <a:buFont typeface="Arial"/>
              <a:buChar char="•"/>
            </a:pPr>
            <a:r>
              <a:rPr lang="en-US" sz="2800" b="0" i="0" u="none">
                <a:solidFill>
                  <a:schemeClr val="lt1"/>
                </a:solidFill>
                <a:latin typeface="Arial"/>
                <a:ea typeface="Arial"/>
                <a:cs typeface="Arial"/>
                <a:sym typeface="Arial"/>
              </a:rPr>
              <a:t>Mold that is white/gray in color </a:t>
            </a:r>
            <a:endParaRPr/>
          </a:p>
          <a:p>
            <a:pPr marL="342900" lvl="0" indent="-342900" algn="l" rtl="0">
              <a:lnSpc>
                <a:spcPct val="100000"/>
              </a:lnSpc>
              <a:spcBef>
                <a:spcPts val="560"/>
              </a:spcBef>
              <a:spcAft>
                <a:spcPts val="0"/>
              </a:spcAft>
              <a:buClr>
                <a:schemeClr val="lt1"/>
              </a:buClr>
              <a:buSzPts val="2800"/>
              <a:buFont typeface="Arial"/>
              <a:buChar char="•"/>
            </a:pPr>
            <a:r>
              <a:rPr lang="en-US" sz="2800" b="0" i="0" u="none">
                <a:solidFill>
                  <a:schemeClr val="lt1"/>
                </a:solidFill>
                <a:latin typeface="Arial"/>
                <a:ea typeface="Arial"/>
                <a:cs typeface="Arial"/>
                <a:sym typeface="Arial"/>
              </a:rPr>
              <a:t>Flat mold that grows along the top surface of the leaf </a:t>
            </a:r>
            <a:endParaRPr/>
          </a:p>
        </p:txBody>
      </p:sp>
      <p:pic>
        <p:nvPicPr>
          <p:cNvPr id="267" name="Google Shape;267;p19" descr="Powdery-Mildew-cornell"/>
          <p:cNvPicPr preferRelativeResize="0"/>
          <p:nvPr/>
        </p:nvPicPr>
        <p:blipFill rotWithShape="1">
          <a:blip r:embed="rId3">
            <a:alphaModFix/>
          </a:blip>
          <a:srcRect/>
          <a:stretch/>
        </p:blipFill>
        <p:spPr>
          <a:xfrm>
            <a:off x="0" y="3848100"/>
            <a:ext cx="4714875" cy="3009900"/>
          </a:xfrm>
          <a:prstGeom prst="rect">
            <a:avLst/>
          </a:prstGeom>
          <a:noFill/>
          <a:ln>
            <a:noFill/>
          </a:ln>
        </p:spPr>
      </p:pic>
      <p:pic>
        <p:nvPicPr>
          <p:cNvPr id="268" name="Google Shape;268;p19" descr="pow%20mild%204"/>
          <p:cNvPicPr preferRelativeResize="0">
            <a:picLocks noGrp="1"/>
          </p:cNvPicPr>
          <p:nvPr>
            <p:ph type="body" idx="1"/>
          </p:nvPr>
        </p:nvPicPr>
        <p:blipFill rotWithShape="1">
          <a:blip r:embed="rId4">
            <a:alphaModFix/>
          </a:blip>
          <a:srcRect/>
          <a:stretch/>
        </p:blipFill>
        <p:spPr>
          <a:xfrm>
            <a:off x="4687887" y="1154112"/>
            <a:ext cx="4038600" cy="2700337"/>
          </a:xfrm>
          <a:prstGeom prst="rect">
            <a:avLst/>
          </a:prstGeom>
          <a:noFill/>
          <a:ln>
            <a:noFill/>
          </a:ln>
        </p:spPr>
      </p:pic>
      <p:pic>
        <p:nvPicPr>
          <p:cNvPr id="269" name="Google Shape;269;p19" descr="C:\Users\mriley\AppData\Local\Microsoft\Windows\Temporary Internet Files\Content.IE5\RN2Z0XFK\5. Powdery Mildew on Phlox.JPG"/>
          <p:cNvPicPr preferRelativeResize="0"/>
          <p:nvPr/>
        </p:nvPicPr>
        <p:blipFill rotWithShape="1">
          <a:blip r:embed="rId5">
            <a:alphaModFix/>
          </a:blip>
          <a:srcRect/>
          <a:stretch/>
        </p:blipFill>
        <p:spPr>
          <a:xfrm>
            <a:off x="5105400" y="3829050"/>
            <a:ext cx="4038600" cy="3028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Rust</a:t>
            </a:r>
            <a:endParaRPr/>
          </a:p>
        </p:txBody>
      </p:sp>
      <p:sp>
        <p:nvSpPr>
          <p:cNvPr id="275" name="Google Shape;275;p28" descr="9k="/>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6" name="Google Shape;276;p28"/>
          <p:cNvSpPr txBox="1"/>
          <p:nvPr/>
        </p:nvSpPr>
        <p:spPr>
          <a:xfrm>
            <a:off x="6553200" y="1879600"/>
            <a:ext cx="2403475" cy="3416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400"/>
              <a:buFont typeface="Arial"/>
              <a:buChar char="•"/>
            </a:pPr>
            <a:r>
              <a:rPr lang="en-US" sz="2400" b="0" i="0" u="none">
                <a:solidFill>
                  <a:schemeClr val="lt1"/>
                </a:solidFill>
                <a:latin typeface="Arial"/>
                <a:ea typeface="Arial"/>
                <a:cs typeface="Arial"/>
                <a:sym typeface="Arial"/>
              </a:rPr>
              <a:t>Red rings or spots on surface of the leaf </a:t>
            </a:r>
            <a:endParaRPr/>
          </a:p>
          <a:p>
            <a:pPr marL="285750" marR="0" lvl="0" indent="-285750" algn="l" rtl="0">
              <a:lnSpc>
                <a:spcPct val="100000"/>
              </a:lnSpc>
              <a:spcBef>
                <a:spcPts val="0"/>
              </a:spcBef>
              <a:spcAft>
                <a:spcPts val="0"/>
              </a:spcAft>
              <a:buClr>
                <a:schemeClr val="dk1"/>
              </a:buClr>
              <a:buSzPts val="2400"/>
              <a:buFont typeface="Arial"/>
              <a:buNone/>
            </a:pPr>
            <a:endParaRPr sz="2400" b="0" i="0" u="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400"/>
              <a:buFont typeface="Arial"/>
              <a:buChar char="•"/>
            </a:pPr>
            <a:r>
              <a:rPr lang="en-US" sz="2400" b="0" i="0" u="none">
                <a:solidFill>
                  <a:schemeClr val="lt1"/>
                </a:solidFill>
                <a:latin typeface="Arial"/>
                <a:ea typeface="Arial"/>
                <a:cs typeface="Arial"/>
                <a:sym typeface="Arial"/>
              </a:rPr>
              <a:t>Can appear on top and underside of the leaf </a:t>
            </a:r>
            <a:endParaRPr/>
          </a:p>
        </p:txBody>
      </p:sp>
      <p:pic>
        <p:nvPicPr>
          <p:cNvPr id="277" name="Google Shape;277;p28"/>
          <p:cNvPicPr preferRelativeResize="0">
            <a:picLocks noGrp="1"/>
          </p:cNvPicPr>
          <p:nvPr>
            <p:ph type="body" idx="1"/>
          </p:nvPr>
        </p:nvPicPr>
        <p:blipFill rotWithShape="1">
          <a:blip r:embed="rId3">
            <a:alphaModFix/>
          </a:blip>
          <a:srcRect/>
          <a:stretch/>
        </p:blipFill>
        <p:spPr>
          <a:xfrm>
            <a:off x="160337" y="1417637"/>
            <a:ext cx="3298825" cy="5292725"/>
          </a:xfrm>
          <a:prstGeom prst="rect">
            <a:avLst/>
          </a:prstGeom>
          <a:noFill/>
          <a:ln>
            <a:noFill/>
          </a:ln>
        </p:spPr>
      </p:pic>
      <p:pic>
        <p:nvPicPr>
          <p:cNvPr id="278" name="Google Shape;278;p28"/>
          <p:cNvPicPr preferRelativeResize="0"/>
          <p:nvPr/>
        </p:nvPicPr>
        <p:blipFill rotWithShape="1">
          <a:blip r:embed="rId4">
            <a:alphaModFix/>
          </a:blip>
          <a:srcRect/>
          <a:stretch/>
        </p:blipFill>
        <p:spPr>
          <a:xfrm>
            <a:off x="3238500" y="1417637"/>
            <a:ext cx="3314700" cy="3314700"/>
          </a:xfrm>
          <a:prstGeom prst="rect">
            <a:avLst/>
          </a:prstGeom>
          <a:noFill/>
          <a:ln>
            <a:noFill/>
          </a:ln>
        </p:spPr>
      </p:pic>
      <p:pic>
        <p:nvPicPr>
          <p:cNvPr id="279" name="Google Shape;279;p28"/>
          <p:cNvPicPr preferRelativeResize="0"/>
          <p:nvPr/>
        </p:nvPicPr>
        <p:blipFill rotWithShape="1">
          <a:blip r:embed="rId5">
            <a:alphaModFix/>
          </a:blip>
          <a:srcRect/>
          <a:stretch/>
        </p:blipFill>
        <p:spPr>
          <a:xfrm>
            <a:off x="2990850" y="4064000"/>
            <a:ext cx="3810000" cy="2647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a:solidFill>
                  <a:schemeClr val="lt1"/>
                </a:solidFill>
              </a:rPr>
              <a:t>Insufficient Plant Nutrients </a:t>
            </a:r>
            <a:endParaRPr/>
          </a:p>
        </p:txBody>
      </p:sp>
      <p:sp>
        <p:nvSpPr>
          <p:cNvPr id="285" name="Google Shape;285;p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400"/>
              <a:buFont typeface="Arial"/>
              <a:buNone/>
            </a:pPr>
            <a:r>
              <a:rPr lang="en-US" sz="2400">
                <a:solidFill>
                  <a:schemeClr val="lt1"/>
                </a:solidFill>
              </a:rPr>
              <a:t>The following disorders can be treated by applying a fertilizer solution </a:t>
            </a:r>
            <a:endParaRPr sz="2400">
              <a:solidFill>
                <a:schemeClr val="lt1"/>
              </a:solidFill>
            </a:endParaRPr>
          </a:p>
          <a:p>
            <a:pPr marL="0" lvl="0" indent="0" algn="ctr" rtl="0">
              <a:spcBef>
                <a:spcPts val="0"/>
              </a:spcBef>
              <a:spcAft>
                <a:spcPts val="0"/>
              </a:spcAft>
              <a:buClr>
                <a:schemeClr val="lt1"/>
              </a:buClr>
              <a:buSzPts val="4400"/>
              <a:buFont typeface="Arial"/>
              <a:buNone/>
            </a:pPr>
            <a:r>
              <a:rPr lang="en-US" sz="2400">
                <a:solidFill>
                  <a:schemeClr val="lt1"/>
                </a:solidFill>
              </a:rPr>
              <a:t>OR “Apply Complete Fertilizer”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1" i="0" u="none">
                <a:solidFill>
                  <a:schemeClr val="lt1"/>
                </a:solidFill>
                <a:latin typeface="Arial"/>
                <a:ea typeface="Arial"/>
                <a:cs typeface="Arial"/>
                <a:sym typeface="Arial"/>
              </a:rPr>
              <a:t>INSECTS</a:t>
            </a:r>
            <a:r>
              <a:rPr lang="en-US" sz="4400" b="1" i="0" u="none">
                <a:solidFill>
                  <a:schemeClr val="dk2"/>
                </a:solidFill>
                <a:latin typeface="Arial"/>
                <a:ea typeface="Arial"/>
                <a:cs typeface="Arial"/>
                <a:sym typeface="Arial"/>
              </a:rPr>
              <a:t> </a:t>
            </a:r>
            <a:endParaRPr/>
          </a:p>
        </p:txBody>
      </p:sp>
      <p:sp>
        <p:nvSpPr>
          <p:cNvPr id="117" name="Google Shape;1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All of the following insects should be treated by an insecticide</a:t>
            </a:r>
            <a:endParaRPr sz="3200" b="0" i="0" u="none">
              <a:solidFill>
                <a:schemeClr val="lt1"/>
              </a:solidFill>
              <a:latin typeface="Arial"/>
              <a:ea typeface="Arial"/>
              <a:cs typeface="Arial"/>
              <a:sym typeface="Arial"/>
            </a:endParaRPr>
          </a:p>
          <a:p>
            <a:pPr marL="0" lvl="0" indent="0" algn="ctr" rtl="0">
              <a:lnSpc>
                <a:spcPct val="100000"/>
              </a:lnSpc>
              <a:spcBef>
                <a:spcPts val="0"/>
              </a:spcBef>
              <a:spcAft>
                <a:spcPts val="0"/>
              </a:spcAft>
              <a:buClr>
                <a:schemeClr val="lt1"/>
              </a:buClr>
              <a:buSzPts val="3200"/>
              <a:buFont typeface="Arial"/>
              <a:buNone/>
            </a:pPr>
            <a:r>
              <a:rPr lang="en-US">
                <a:solidFill>
                  <a:schemeClr val="lt1"/>
                </a:solidFill>
              </a:rPr>
              <a:t>Or “Apply Insecticide” </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Iron Chlorosis / Deficiency</a:t>
            </a:r>
            <a:endParaRPr/>
          </a:p>
        </p:txBody>
      </p:sp>
      <p:pic>
        <p:nvPicPr>
          <p:cNvPr id="291" name="Google Shape;291;p21" descr="iron_chlorosis"/>
          <p:cNvPicPr preferRelativeResize="0">
            <a:picLocks noGrp="1"/>
          </p:cNvPicPr>
          <p:nvPr>
            <p:ph type="body" idx="1"/>
          </p:nvPr>
        </p:nvPicPr>
        <p:blipFill rotWithShape="1">
          <a:blip r:embed="rId3">
            <a:alphaModFix/>
          </a:blip>
          <a:srcRect/>
          <a:stretch/>
        </p:blipFill>
        <p:spPr>
          <a:xfrm>
            <a:off x="0" y="1524000"/>
            <a:ext cx="4117975" cy="2741612"/>
          </a:xfrm>
          <a:prstGeom prst="rect">
            <a:avLst/>
          </a:prstGeom>
          <a:noFill/>
          <a:ln>
            <a:noFill/>
          </a:ln>
        </p:spPr>
      </p:pic>
      <p:pic>
        <p:nvPicPr>
          <p:cNvPr id="292" name="Google Shape;292;p21" descr="iron-chl"/>
          <p:cNvPicPr preferRelativeResize="0">
            <a:picLocks noGrp="1"/>
          </p:cNvPicPr>
          <p:nvPr>
            <p:ph type="body" idx="2"/>
          </p:nvPr>
        </p:nvPicPr>
        <p:blipFill rotWithShape="1">
          <a:blip r:embed="rId4">
            <a:alphaModFix/>
          </a:blip>
          <a:srcRect/>
          <a:stretch/>
        </p:blipFill>
        <p:spPr>
          <a:xfrm>
            <a:off x="2590800" y="3827462"/>
            <a:ext cx="3517900" cy="3030537"/>
          </a:xfrm>
          <a:prstGeom prst="rect">
            <a:avLst/>
          </a:prstGeom>
          <a:noFill/>
          <a:ln>
            <a:noFill/>
          </a:ln>
        </p:spPr>
      </p:pic>
      <p:sp>
        <p:nvSpPr>
          <p:cNvPr id="293" name="Google Shape;293;p21" descr="Z"/>
          <p:cNvSpPr txBox="1"/>
          <p:nvPr/>
        </p:nvSpPr>
        <p:spPr>
          <a:xfrm>
            <a:off x="155575" y="46037"/>
            <a:ext cx="4714875" cy="3143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4" name="Google Shape;294;p21" descr="Z"/>
          <p:cNvSpPr txBox="1"/>
          <p:nvPr/>
        </p:nvSpPr>
        <p:spPr>
          <a:xfrm>
            <a:off x="2214562" y="1857375"/>
            <a:ext cx="4714875" cy="3143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295" name="Google Shape;295;p21" descr="iron+chlorosis"/>
          <p:cNvPicPr preferRelativeResize="0">
            <a:picLocks noGrp="1"/>
          </p:cNvPicPr>
          <p:nvPr>
            <p:ph type="body" idx="3"/>
          </p:nvPr>
        </p:nvPicPr>
        <p:blipFill rotWithShape="1">
          <a:blip r:embed="rId5">
            <a:alphaModFix/>
          </a:blip>
          <a:srcRect/>
          <a:stretch/>
        </p:blipFill>
        <p:spPr>
          <a:xfrm>
            <a:off x="6021387" y="2208212"/>
            <a:ext cx="3087687" cy="4114800"/>
          </a:xfrm>
          <a:prstGeom prst="rect">
            <a:avLst/>
          </a:prstGeom>
          <a:noFill/>
          <a:ln>
            <a:noFill/>
          </a:ln>
        </p:spPr>
      </p:pic>
      <p:sp>
        <p:nvSpPr>
          <p:cNvPr id="296" name="Google Shape;296;p21"/>
          <p:cNvSpPr txBox="1"/>
          <p:nvPr/>
        </p:nvSpPr>
        <p:spPr>
          <a:xfrm>
            <a:off x="609600" y="4667250"/>
            <a:ext cx="15748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a:solidFill>
                  <a:schemeClr val="lt1"/>
                </a:solidFill>
                <a:latin typeface="Arial"/>
                <a:ea typeface="Arial"/>
                <a:cs typeface="Arial"/>
                <a:sym typeface="Arial"/>
              </a:rPr>
              <a:t>Leaf veins remain green</a:t>
            </a:r>
            <a:endParaRPr/>
          </a:p>
        </p:txBody>
      </p:sp>
      <p:pic>
        <p:nvPicPr>
          <p:cNvPr id="297" name="Google Shape;297;p21"/>
          <p:cNvPicPr preferRelativeResize="0"/>
          <p:nvPr/>
        </p:nvPicPr>
        <p:blipFill rotWithShape="1">
          <a:blip r:embed="rId6">
            <a:alphaModFix/>
          </a:blip>
          <a:srcRect/>
          <a:stretch/>
        </p:blipFill>
        <p:spPr>
          <a:xfrm>
            <a:off x="4216400" y="1276350"/>
            <a:ext cx="4921250" cy="14906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2"/>
          <p:cNvSpPr txBox="1">
            <a:spLocks noGrp="1"/>
          </p:cNvSpPr>
          <p:nvPr>
            <p:ph type="title"/>
          </p:nvPr>
        </p:nvSpPr>
        <p:spPr>
          <a:xfrm>
            <a:off x="457200" y="274637"/>
            <a:ext cx="6043612"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Nitrogen Deficiency</a:t>
            </a:r>
            <a:endParaRPr/>
          </a:p>
        </p:txBody>
      </p:sp>
      <p:sp>
        <p:nvSpPr>
          <p:cNvPr id="303" name="Google Shape;303;p22" descr="Z"/>
          <p:cNvSpPr txBox="1"/>
          <p:nvPr/>
        </p:nvSpPr>
        <p:spPr>
          <a:xfrm>
            <a:off x="155575" y="46037"/>
            <a:ext cx="4714875" cy="3143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4" name="Google Shape;304;p22" descr="Z"/>
          <p:cNvSpPr txBox="1"/>
          <p:nvPr/>
        </p:nvSpPr>
        <p:spPr>
          <a:xfrm>
            <a:off x="2214562" y="1857375"/>
            <a:ext cx="4714875" cy="3143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305" name="Google Shape;305;p22" descr="Nitrogen Deficiency | Pests &amp; Diseases"/>
          <p:cNvPicPr preferRelativeResize="0">
            <a:picLocks noGrp="1"/>
          </p:cNvPicPr>
          <p:nvPr>
            <p:ph type="body" idx="1"/>
          </p:nvPr>
        </p:nvPicPr>
        <p:blipFill rotWithShape="1">
          <a:blip r:embed="rId3">
            <a:alphaModFix/>
          </a:blip>
          <a:srcRect/>
          <a:stretch/>
        </p:blipFill>
        <p:spPr>
          <a:xfrm>
            <a:off x="190500" y="1212850"/>
            <a:ext cx="4191000" cy="3143250"/>
          </a:xfrm>
          <a:prstGeom prst="rect">
            <a:avLst/>
          </a:prstGeom>
          <a:noFill/>
          <a:ln>
            <a:noFill/>
          </a:ln>
        </p:spPr>
      </p:pic>
      <p:pic>
        <p:nvPicPr>
          <p:cNvPr id="306" name="Google Shape;306;p22" descr="Saillog | Nitrogen Deficiency"/>
          <p:cNvPicPr preferRelativeResize="0">
            <a:picLocks noGrp="1"/>
          </p:cNvPicPr>
          <p:nvPr>
            <p:ph type="body" idx="2"/>
          </p:nvPr>
        </p:nvPicPr>
        <p:blipFill rotWithShape="1">
          <a:blip r:embed="rId4">
            <a:alphaModFix/>
          </a:blip>
          <a:srcRect/>
          <a:stretch/>
        </p:blipFill>
        <p:spPr>
          <a:xfrm>
            <a:off x="6191250" y="274637"/>
            <a:ext cx="2687637" cy="3582987"/>
          </a:xfrm>
          <a:prstGeom prst="rect">
            <a:avLst/>
          </a:prstGeom>
          <a:noFill/>
          <a:ln>
            <a:noFill/>
          </a:ln>
        </p:spPr>
      </p:pic>
      <p:pic>
        <p:nvPicPr>
          <p:cNvPr id="307" name="Google Shape;307;p22" descr="How To Identify &amp; Treat Nitrogen Deficiencies | What's On The Grow... |  Holland Horticulture"/>
          <p:cNvPicPr preferRelativeResize="0"/>
          <p:nvPr/>
        </p:nvPicPr>
        <p:blipFill rotWithShape="1">
          <a:blip r:embed="rId5">
            <a:alphaModFix/>
          </a:blip>
          <a:srcRect/>
          <a:stretch/>
        </p:blipFill>
        <p:spPr>
          <a:xfrm>
            <a:off x="4670425" y="3671887"/>
            <a:ext cx="4095750" cy="3071812"/>
          </a:xfrm>
          <a:prstGeom prst="rect">
            <a:avLst/>
          </a:prstGeom>
          <a:noFill/>
          <a:ln>
            <a:noFill/>
          </a:ln>
        </p:spPr>
      </p:pic>
      <p:pic>
        <p:nvPicPr>
          <p:cNvPr id="308" name="Google Shape;308;p22"/>
          <p:cNvPicPr preferRelativeResize="0"/>
          <p:nvPr/>
        </p:nvPicPr>
        <p:blipFill rotWithShape="1">
          <a:blip r:embed="rId6">
            <a:alphaModFix/>
          </a:blip>
          <a:srcRect/>
          <a:stretch/>
        </p:blipFill>
        <p:spPr>
          <a:xfrm>
            <a:off x="128587" y="4198937"/>
            <a:ext cx="4430712" cy="25447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Phosphorus Deficiency</a:t>
            </a:r>
            <a:endParaRPr/>
          </a:p>
        </p:txBody>
      </p:sp>
      <p:sp>
        <p:nvSpPr>
          <p:cNvPr id="314" name="Google Shape;314;p23" descr="Z"/>
          <p:cNvSpPr txBox="1"/>
          <p:nvPr/>
        </p:nvSpPr>
        <p:spPr>
          <a:xfrm>
            <a:off x="155575" y="46037"/>
            <a:ext cx="4714875" cy="3143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5" name="Google Shape;315;p23" descr="Z"/>
          <p:cNvSpPr txBox="1"/>
          <p:nvPr/>
        </p:nvSpPr>
        <p:spPr>
          <a:xfrm>
            <a:off x="2214562" y="1857375"/>
            <a:ext cx="4714875" cy="3143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6" name="Google Shape;316;p23"/>
          <p:cNvSpPr txBox="1"/>
          <p:nvPr/>
        </p:nvSpPr>
        <p:spPr>
          <a:xfrm>
            <a:off x="3124200" y="4056062"/>
            <a:ext cx="1371600" cy="2678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a:solidFill>
                  <a:schemeClr val="lt1"/>
                </a:solidFill>
                <a:latin typeface="Arial"/>
                <a:ea typeface="Arial"/>
                <a:cs typeface="Arial"/>
                <a:sym typeface="Arial"/>
              </a:rPr>
              <a:t>Leaf edges begin turning a purple/ brown hue </a:t>
            </a:r>
            <a:endParaRPr/>
          </a:p>
        </p:txBody>
      </p:sp>
      <p:pic>
        <p:nvPicPr>
          <p:cNvPr id="317" name="Google Shape;317;p23" descr="Phosphorus Deficiency in Tomatoes: how to identify and treat it"/>
          <p:cNvPicPr preferRelativeResize="0">
            <a:picLocks noGrp="1"/>
          </p:cNvPicPr>
          <p:nvPr>
            <p:ph type="body" idx="1"/>
          </p:nvPr>
        </p:nvPicPr>
        <p:blipFill rotWithShape="1">
          <a:blip r:embed="rId3">
            <a:alphaModFix/>
          </a:blip>
          <a:srcRect/>
          <a:stretch/>
        </p:blipFill>
        <p:spPr>
          <a:xfrm>
            <a:off x="771525" y="1228725"/>
            <a:ext cx="3481387" cy="2608262"/>
          </a:xfrm>
          <a:prstGeom prst="rect">
            <a:avLst/>
          </a:prstGeom>
          <a:noFill/>
          <a:ln>
            <a:noFill/>
          </a:ln>
        </p:spPr>
      </p:pic>
      <p:pic>
        <p:nvPicPr>
          <p:cNvPr id="318" name="Google Shape;318;p23" descr="Phosphorus Deficiency in Plants | Trifecta Natural"/>
          <p:cNvPicPr preferRelativeResize="0">
            <a:picLocks noGrp="1"/>
          </p:cNvPicPr>
          <p:nvPr>
            <p:ph type="body" idx="2"/>
          </p:nvPr>
        </p:nvPicPr>
        <p:blipFill rotWithShape="1">
          <a:blip r:embed="rId4">
            <a:alphaModFix/>
          </a:blip>
          <a:srcRect/>
          <a:stretch/>
        </p:blipFill>
        <p:spPr>
          <a:xfrm>
            <a:off x="125412" y="3792537"/>
            <a:ext cx="3003550" cy="3001962"/>
          </a:xfrm>
          <a:prstGeom prst="rect">
            <a:avLst/>
          </a:prstGeom>
          <a:noFill/>
          <a:ln>
            <a:noFill/>
          </a:ln>
        </p:spPr>
      </p:pic>
      <p:pic>
        <p:nvPicPr>
          <p:cNvPr id="319" name="Google Shape;319;p23"/>
          <p:cNvPicPr preferRelativeResize="0">
            <a:picLocks noGrp="1"/>
          </p:cNvPicPr>
          <p:nvPr>
            <p:ph type="body" idx="3"/>
          </p:nvPr>
        </p:nvPicPr>
        <p:blipFill rotWithShape="1">
          <a:blip r:embed="rId5">
            <a:alphaModFix/>
          </a:blip>
          <a:srcRect/>
          <a:stretch/>
        </p:blipFill>
        <p:spPr>
          <a:xfrm>
            <a:off x="4522787" y="4000500"/>
            <a:ext cx="4495800" cy="2635250"/>
          </a:xfrm>
          <a:prstGeom prst="rect">
            <a:avLst/>
          </a:prstGeom>
          <a:noFill/>
          <a:ln>
            <a:noFill/>
          </a:ln>
        </p:spPr>
      </p:pic>
      <p:pic>
        <p:nvPicPr>
          <p:cNvPr id="320" name="Google Shape;320;p23"/>
          <p:cNvPicPr preferRelativeResize="0"/>
          <p:nvPr/>
        </p:nvPicPr>
        <p:blipFill rotWithShape="1">
          <a:blip r:embed="rId6">
            <a:alphaModFix/>
          </a:blip>
          <a:srcRect/>
          <a:stretch/>
        </p:blipFill>
        <p:spPr>
          <a:xfrm>
            <a:off x="4325937" y="2360612"/>
            <a:ext cx="4714875" cy="13541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Other Disorders</a:t>
            </a:r>
            <a:endParaRPr/>
          </a:p>
        </p:txBody>
      </p:sp>
      <p:sp>
        <p:nvSpPr>
          <p:cNvPr id="326" name="Google Shape;326;p24"/>
          <p:cNvSpPr txBox="1">
            <a:spLocks noGrp="1"/>
          </p:cNvSpPr>
          <p:nvPr>
            <p:ph type="subTitle" idx="1"/>
          </p:nvPr>
        </p:nvSpPr>
        <p:spPr>
          <a:xfrm>
            <a:off x="1371600" y="3429000"/>
            <a:ext cx="6400800" cy="2209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Arial"/>
              <a:buNone/>
            </a:pPr>
            <a:r>
              <a:rPr lang="en-US"/>
              <a:t>These disorders can usually be treated by correcting watering issues and recover under favorable growing conditions </a:t>
            </a:r>
            <a:endParaRPr/>
          </a:p>
          <a:p>
            <a:pPr marL="0" lvl="0" indent="0" algn="ctr" rtl="0">
              <a:spcBef>
                <a:spcPts val="0"/>
              </a:spcBef>
              <a:spcAft>
                <a:spcPts val="0"/>
              </a:spcAft>
              <a:buClr>
                <a:schemeClr val="dk1"/>
              </a:buClr>
              <a:buSzPts val="3200"/>
              <a:buFont typeface="Arial"/>
              <a:buNone/>
            </a:pPr>
            <a:r>
              <a:rPr lang="en-US" b="1"/>
              <a:t>There is no treatment listed for these disorder. </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Cold Temperature / Freeze</a:t>
            </a:r>
            <a:br>
              <a:rPr lang="en-US" sz="4400" b="0" i="0" u="none">
                <a:solidFill>
                  <a:schemeClr val="dk2"/>
                </a:solidFill>
                <a:latin typeface="Arial"/>
                <a:ea typeface="Arial"/>
                <a:cs typeface="Arial"/>
                <a:sym typeface="Arial"/>
              </a:rPr>
            </a:br>
            <a:endParaRPr/>
          </a:p>
        </p:txBody>
      </p:sp>
      <p:sp>
        <p:nvSpPr>
          <p:cNvPr id="332" name="Google Shape;332;p25" descr="9k="/>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33" name="Google Shape;333;p25"/>
          <p:cNvSpPr txBox="1"/>
          <p:nvPr/>
        </p:nvSpPr>
        <p:spPr>
          <a:xfrm>
            <a:off x="6764337" y="1225498"/>
            <a:ext cx="2125662" cy="526293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400"/>
              <a:buFont typeface="Arial"/>
              <a:buChar char="•"/>
            </a:pPr>
            <a:r>
              <a:rPr lang="en-US" sz="2400" b="0" i="0" u="none" dirty="0">
                <a:solidFill>
                  <a:schemeClr val="lt1"/>
                </a:solidFill>
                <a:latin typeface="Arial"/>
                <a:ea typeface="Arial"/>
                <a:cs typeface="Arial"/>
                <a:sym typeface="Arial"/>
              </a:rPr>
              <a:t>Typically affects new growth the most</a:t>
            </a:r>
            <a:endParaRPr dirty="0"/>
          </a:p>
          <a:p>
            <a:pPr marL="285750" marR="0" lvl="0" indent="-285750" algn="l" rtl="0">
              <a:lnSpc>
                <a:spcPct val="100000"/>
              </a:lnSpc>
              <a:spcBef>
                <a:spcPts val="0"/>
              </a:spcBef>
              <a:spcAft>
                <a:spcPts val="0"/>
              </a:spcAft>
              <a:buClr>
                <a:schemeClr val="dk1"/>
              </a:buClr>
              <a:buSzPts val="2400"/>
              <a:buFont typeface="Arial"/>
              <a:buNone/>
            </a:pPr>
            <a:endParaRPr sz="2400" b="0" i="0" u="none" dirty="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400"/>
              <a:buFont typeface="Arial"/>
              <a:buChar char="•"/>
            </a:pPr>
            <a:r>
              <a:rPr lang="en-US" sz="2400" b="0" i="0" u="none" dirty="0">
                <a:solidFill>
                  <a:schemeClr val="lt1"/>
                </a:solidFill>
                <a:latin typeface="Arial"/>
                <a:ea typeface="Arial"/>
                <a:cs typeface="Arial"/>
                <a:sym typeface="Arial"/>
              </a:rPr>
              <a:t>Leaves and flowers are soft and wilted to the touch</a:t>
            </a:r>
          </a:p>
          <a:p>
            <a:pPr marL="285750" marR="0" lvl="0" indent="-285750" algn="l" rtl="0">
              <a:lnSpc>
                <a:spcPct val="100000"/>
              </a:lnSpc>
              <a:spcBef>
                <a:spcPts val="0"/>
              </a:spcBef>
              <a:spcAft>
                <a:spcPts val="0"/>
              </a:spcAft>
              <a:buClr>
                <a:schemeClr val="lt1"/>
              </a:buClr>
              <a:buSzPts val="2400"/>
              <a:buFont typeface="Arial"/>
              <a:buChar char="•"/>
            </a:pPr>
            <a:endParaRPr lang="en-US" sz="2400" dirty="0">
              <a:solidFill>
                <a:schemeClr val="lt1"/>
              </a:solidFill>
            </a:endParaRPr>
          </a:p>
          <a:p>
            <a:pPr marL="285750" marR="0" lvl="0" indent="-285750" algn="l" rtl="0">
              <a:lnSpc>
                <a:spcPct val="100000"/>
              </a:lnSpc>
              <a:spcBef>
                <a:spcPts val="0"/>
              </a:spcBef>
              <a:spcAft>
                <a:spcPts val="0"/>
              </a:spcAft>
              <a:buClr>
                <a:schemeClr val="lt1"/>
              </a:buClr>
              <a:buSzPts val="2400"/>
              <a:buFont typeface="Arial"/>
              <a:buChar char="•"/>
            </a:pPr>
            <a:r>
              <a:rPr lang="en-US" sz="2400" dirty="0">
                <a:solidFill>
                  <a:schemeClr val="lt1"/>
                </a:solidFill>
              </a:rPr>
              <a:t>Soil doesn’t appear to be dry</a:t>
            </a:r>
            <a:endParaRPr dirty="0"/>
          </a:p>
        </p:txBody>
      </p:sp>
      <p:pic>
        <p:nvPicPr>
          <p:cNvPr id="334" name="Google Shape;334;p25"/>
          <p:cNvPicPr preferRelativeResize="0"/>
          <p:nvPr/>
        </p:nvPicPr>
        <p:blipFill rotWithShape="1">
          <a:blip r:embed="rId3">
            <a:alphaModFix/>
          </a:blip>
          <a:srcRect/>
          <a:stretch/>
        </p:blipFill>
        <p:spPr>
          <a:xfrm>
            <a:off x="4038600" y="3195637"/>
            <a:ext cx="2725737" cy="3632200"/>
          </a:xfrm>
          <a:prstGeom prst="rect">
            <a:avLst/>
          </a:prstGeom>
          <a:noFill/>
          <a:ln>
            <a:noFill/>
          </a:ln>
        </p:spPr>
      </p:pic>
      <p:pic>
        <p:nvPicPr>
          <p:cNvPr id="335" name="Google Shape;335;p25"/>
          <p:cNvPicPr preferRelativeResize="0">
            <a:picLocks noGrp="1"/>
          </p:cNvPicPr>
          <p:nvPr>
            <p:ph type="body" idx="1"/>
          </p:nvPr>
        </p:nvPicPr>
        <p:blipFill rotWithShape="1">
          <a:blip r:embed="rId4">
            <a:alphaModFix/>
          </a:blip>
          <a:srcRect/>
          <a:stretch/>
        </p:blipFill>
        <p:spPr>
          <a:xfrm>
            <a:off x="441325" y="950912"/>
            <a:ext cx="4959350" cy="3306762"/>
          </a:xfrm>
          <a:prstGeom prst="rect">
            <a:avLst/>
          </a:prstGeom>
          <a:noFill/>
          <a:ln>
            <a:noFill/>
          </a:ln>
        </p:spPr>
      </p:pic>
      <p:pic>
        <p:nvPicPr>
          <p:cNvPr id="336" name="Google Shape;336;p25"/>
          <p:cNvPicPr preferRelativeResize="0"/>
          <p:nvPr/>
        </p:nvPicPr>
        <p:blipFill rotWithShape="1">
          <a:blip r:embed="rId5">
            <a:alphaModFix/>
          </a:blip>
          <a:srcRect/>
          <a:stretch/>
        </p:blipFill>
        <p:spPr>
          <a:xfrm>
            <a:off x="152400" y="3757612"/>
            <a:ext cx="2725737" cy="3038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Cold Water Damage</a:t>
            </a:r>
            <a:r>
              <a:rPr lang="en-US" sz="4400" b="0" i="0" u="none">
                <a:solidFill>
                  <a:schemeClr val="dk2"/>
                </a:solidFill>
                <a:latin typeface="Arial"/>
                <a:ea typeface="Arial"/>
                <a:cs typeface="Arial"/>
                <a:sym typeface="Arial"/>
              </a:rPr>
              <a:t> </a:t>
            </a:r>
            <a:br>
              <a:rPr lang="en-US" sz="4400" b="0" i="0" u="none">
                <a:solidFill>
                  <a:schemeClr val="dk2"/>
                </a:solidFill>
                <a:latin typeface="Arial"/>
                <a:ea typeface="Arial"/>
                <a:cs typeface="Arial"/>
                <a:sym typeface="Arial"/>
              </a:rPr>
            </a:br>
            <a:endParaRPr/>
          </a:p>
        </p:txBody>
      </p:sp>
      <p:sp>
        <p:nvSpPr>
          <p:cNvPr id="342" name="Google Shape;342;p26" descr="9k="/>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343" name="Google Shape;343;p26" descr="HouseplantsWater_Fig04"/>
          <p:cNvPicPr preferRelativeResize="0">
            <a:picLocks noGrp="1"/>
          </p:cNvPicPr>
          <p:nvPr>
            <p:ph type="body" idx="1"/>
          </p:nvPr>
        </p:nvPicPr>
        <p:blipFill rotWithShape="1">
          <a:blip r:embed="rId3">
            <a:alphaModFix/>
          </a:blip>
          <a:srcRect/>
          <a:stretch/>
        </p:blipFill>
        <p:spPr>
          <a:xfrm>
            <a:off x="762000" y="1600200"/>
            <a:ext cx="5799137" cy="4525962"/>
          </a:xfrm>
          <a:prstGeom prst="rect">
            <a:avLst/>
          </a:prstGeom>
          <a:noFill/>
          <a:ln>
            <a:noFill/>
          </a:ln>
        </p:spPr>
      </p:pic>
      <p:sp>
        <p:nvSpPr>
          <p:cNvPr id="344" name="Google Shape;344;p26"/>
          <p:cNvSpPr txBox="1"/>
          <p:nvPr/>
        </p:nvSpPr>
        <p:spPr>
          <a:xfrm>
            <a:off x="6588125" y="1785937"/>
            <a:ext cx="2125662" cy="41544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400"/>
              <a:buFont typeface="Arial"/>
              <a:buChar char="•"/>
            </a:pPr>
            <a:r>
              <a:rPr lang="en-US" sz="2400" b="0" i="0" u="none">
                <a:solidFill>
                  <a:schemeClr val="lt1"/>
                </a:solidFill>
                <a:latin typeface="Arial"/>
                <a:ea typeface="Arial"/>
                <a:cs typeface="Arial"/>
                <a:sym typeface="Arial"/>
              </a:rPr>
              <a:t>Typically occurs on plants with hairy leaf surfaces</a:t>
            </a:r>
            <a:endParaRPr/>
          </a:p>
          <a:p>
            <a:pPr marL="285750" marR="0" lvl="0" indent="-285750" algn="l" rtl="0">
              <a:lnSpc>
                <a:spcPct val="100000"/>
              </a:lnSpc>
              <a:spcBef>
                <a:spcPts val="0"/>
              </a:spcBef>
              <a:spcAft>
                <a:spcPts val="0"/>
              </a:spcAft>
              <a:buClr>
                <a:schemeClr val="dk1"/>
              </a:buClr>
              <a:buSzPts val="2400"/>
              <a:buFont typeface="Arial"/>
              <a:buNone/>
            </a:pPr>
            <a:endParaRPr sz="2400" b="0" i="0" u="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400"/>
              <a:buFont typeface="Arial"/>
              <a:buChar char="•"/>
            </a:pPr>
            <a:r>
              <a:rPr lang="en-US" sz="2400" b="0" i="0" u="none">
                <a:solidFill>
                  <a:schemeClr val="lt1"/>
                </a:solidFill>
                <a:latin typeface="Arial"/>
                <a:ea typeface="Arial"/>
                <a:cs typeface="Arial"/>
                <a:sym typeface="Arial"/>
              </a:rPr>
              <a:t>White water spots appear on the leaf surface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Edema </a:t>
            </a:r>
            <a:endParaRPr/>
          </a:p>
        </p:txBody>
      </p:sp>
      <p:sp>
        <p:nvSpPr>
          <p:cNvPr id="350" name="Google Shape;350;p18"/>
          <p:cNvSpPr txBox="1">
            <a:spLocks noGrp="1"/>
          </p:cNvSpPr>
          <p:nvPr>
            <p:ph type="body" idx="1"/>
          </p:nvPr>
        </p:nvSpPr>
        <p:spPr>
          <a:xfrm>
            <a:off x="304800" y="1600200"/>
            <a:ext cx="4800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2000"/>
              <a:buFont typeface="Arial"/>
              <a:buNone/>
            </a:pPr>
            <a:r>
              <a:rPr lang="en-US" sz="2000" b="0" i="0" u="none">
                <a:solidFill>
                  <a:schemeClr val="lt1"/>
                </a:solidFill>
                <a:latin typeface="Arial"/>
                <a:ea typeface="Arial"/>
                <a:cs typeface="Arial"/>
                <a:sym typeface="Arial"/>
              </a:rPr>
              <a:t>Bumps appear on the upper or lower side of plant leaves</a:t>
            </a:r>
            <a:r>
              <a:rPr lang="en-US" sz="3200" b="0" i="0" u="none">
                <a:solidFill>
                  <a:schemeClr val="lt1"/>
                </a:solidFill>
                <a:latin typeface="Arial"/>
                <a:ea typeface="Arial"/>
                <a:cs typeface="Arial"/>
                <a:sym typeface="Arial"/>
              </a:rPr>
              <a:t> </a:t>
            </a:r>
            <a:endParaRPr/>
          </a:p>
          <a:p>
            <a:pPr marL="342900" lvl="0" indent="-342900" algn="l" rtl="0">
              <a:lnSpc>
                <a:spcPct val="100000"/>
              </a:lnSpc>
              <a:spcBef>
                <a:spcPts val="1600"/>
              </a:spcBef>
              <a:spcAft>
                <a:spcPts val="0"/>
              </a:spcAft>
              <a:buClr>
                <a:schemeClr val="lt1"/>
              </a:buClr>
              <a:buSzPts val="2000"/>
              <a:buFont typeface="Arial"/>
              <a:buNone/>
            </a:pPr>
            <a:r>
              <a:rPr lang="en-US" sz="2000" b="0" i="0" u="none">
                <a:solidFill>
                  <a:schemeClr val="lt1"/>
                </a:solidFill>
                <a:latin typeface="Arial"/>
                <a:ea typeface="Arial"/>
                <a:cs typeface="Arial"/>
                <a:sym typeface="Arial"/>
              </a:rPr>
              <a:t>Can distort leaf shape</a:t>
            </a:r>
            <a:r>
              <a:rPr lang="en-US" sz="3200" b="0" i="0" u="none">
                <a:solidFill>
                  <a:schemeClr val="lt1"/>
                </a:solidFill>
                <a:latin typeface="Arial"/>
                <a:ea typeface="Arial"/>
                <a:cs typeface="Arial"/>
                <a:sym typeface="Arial"/>
              </a:rPr>
              <a:t> </a:t>
            </a:r>
            <a:endParaRPr/>
          </a:p>
          <a:p>
            <a:pPr marL="342900" lvl="0" indent="-139700" algn="l" rtl="0">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p:txBody>
      </p:sp>
      <p:sp>
        <p:nvSpPr>
          <p:cNvPr id="351" name="Google Shape;351;p18" descr="Z"/>
          <p:cNvSpPr txBox="1"/>
          <p:nvPr/>
        </p:nvSpPr>
        <p:spPr>
          <a:xfrm>
            <a:off x="155575" y="46037"/>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2" name="Google Shape;352;p18" descr="Z"/>
          <p:cNvSpPr txBox="1"/>
          <p:nvPr/>
        </p:nvSpPr>
        <p:spPr>
          <a:xfrm>
            <a:off x="155575" y="46037"/>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3" name="Google Shape;353;p18" descr="Z"/>
          <p:cNvSpPr txBox="1"/>
          <p:nvPr/>
        </p:nvSpPr>
        <p:spPr>
          <a:xfrm>
            <a:off x="2214562" y="1662112"/>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4" name="Google Shape;354;p18" descr="Z"/>
          <p:cNvSpPr txBox="1"/>
          <p:nvPr/>
        </p:nvSpPr>
        <p:spPr>
          <a:xfrm>
            <a:off x="155575" y="46037"/>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5" name="Google Shape;355;p18" descr="Z"/>
          <p:cNvSpPr txBox="1"/>
          <p:nvPr/>
        </p:nvSpPr>
        <p:spPr>
          <a:xfrm>
            <a:off x="2214562" y="1662112"/>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356" name="Google Shape;356;p18" descr="edema3"/>
          <p:cNvPicPr preferRelativeResize="0"/>
          <p:nvPr/>
        </p:nvPicPr>
        <p:blipFill rotWithShape="1">
          <a:blip r:embed="rId3">
            <a:alphaModFix/>
          </a:blip>
          <a:srcRect/>
          <a:stretch/>
        </p:blipFill>
        <p:spPr>
          <a:xfrm>
            <a:off x="0" y="3324225"/>
            <a:ext cx="4714875" cy="3533775"/>
          </a:xfrm>
          <a:prstGeom prst="rect">
            <a:avLst/>
          </a:prstGeom>
          <a:noFill/>
          <a:ln>
            <a:noFill/>
          </a:ln>
        </p:spPr>
      </p:pic>
      <p:pic>
        <p:nvPicPr>
          <p:cNvPr id="357" name="Google Shape;357;p18" descr="Tomato%20greenhouse%20leaf%20edema%20and%20distortion2F"/>
          <p:cNvPicPr preferRelativeResize="0"/>
          <p:nvPr/>
        </p:nvPicPr>
        <p:blipFill rotWithShape="1">
          <a:blip r:embed="rId4">
            <a:alphaModFix/>
          </a:blip>
          <a:srcRect/>
          <a:stretch/>
        </p:blipFill>
        <p:spPr>
          <a:xfrm>
            <a:off x="4933950" y="1371600"/>
            <a:ext cx="4210050" cy="530383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Insufficient Water Damage (Wilt)</a:t>
            </a:r>
            <a:br>
              <a:rPr lang="en-US" sz="4400" b="0" i="0" u="none">
                <a:solidFill>
                  <a:schemeClr val="dk2"/>
                </a:solidFill>
                <a:latin typeface="Arial"/>
                <a:ea typeface="Arial"/>
                <a:cs typeface="Arial"/>
                <a:sym typeface="Arial"/>
              </a:rPr>
            </a:br>
            <a:endParaRPr/>
          </a:p>
        </p:txBody>
      </p:sp>
      <p:sp>
        <p:nvSpPr>
          <p:cNvPr id="363" name="Google Shape;363;p27" descr="9k="/>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64" name="Google Shape;364;p27"/>
          <p:cNvSpPr txBox="1"/>
          <p:nvPr/>
        </p:nvSpPr>
        <p:spPr>
          <a:xfrm>
            <a:off x="6553200" y="2728912"/>
            <a:ext cx="2403475" cy="378561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400"/>
              <a:buFont typeface="Arial"/>
              <a:buChar char="•"/>
            </a:pPr>
            <a:r>
              <a:rPr lang="en-US" sz="2400" b="0" i="0" u="none" dirty="0">
                <a:solidFill>
                  <a:schemeClr val="lt1"/>
                </a:solidFill>
                <a:latin typeface="Arial"/>
                <a:ea typeface="Arial"/>
                <a:cs typeface="Arial"/>
                <a:sym typeface="Arial"/>
              </a:rPr>
              <a:t>Leaves and stems droop from lack of water</a:t>
            </a:r>
            <a:endParaRPr dirty="0"/>
          </a:p>
          <a:p>
            <a:pPr marL="285750" marR="0" lvl="0" indent="-285750" algn="l" rtl="0">
              <a:lnSpc>
                <a:spcPct val="100000"/>
              </a:lnSpc>
              <a:spcBef>
                <a:spcPts val="0"/>
              </a:spcBef>
              <a:spcAft>
                <a:spcPts val="0"/>
              </a:spcAft>
              <a:buClr>
                <a:schemeClr val="dk1"/>
              </a:buClr>
              <a:buSzPts val="2400"/>
              <a:buFont typeface="Arial"/>
              <a:buNone/>
            </a:pPr>
            <a:endParaRPr sz="2400" b="0" i="0" u="none" dirty="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400"/>
              <a:buFont typeface="Arial"/>
              <a:buChar char="•"/>
            </a:pPr>
            <a:r>
              <a:rPr lang="en-US" sz="2400" b="0" i="0" u="none" dirty="0">
                <a:solidFill>
                  <a:schemeClr val="lt1"/>
                </a:solidFill>
                <a:latin typeface="Arial"/>
                <a:ea typeface="Arial"/>
                <a:cs typeface="Arial"/>
                <a:sym typeface="Arial"/>
              </a:rPr>
              <a:t>No discoloration appears </a:t>
            </a:r>
          </a:p>
          <a:p>
            <a:pPr marR="0" lvl="0" algn="l" rtl="0">
              <a:lnSpc>
                <a:spcPct val="100000"/>
              </a:lnSpc>
              <a:spcBef>
                <a:spcPts val="0"/>
              </a:spcBef>
              <a:spcAft>
                <a:spcPts val="0"/>
              </a:spcAft>
              <a:buClr>
                <a:schemeClr val="lt1"/>
              </a:buClr>
              <a:buSzPts val="2400"/>
            </a:pPr>
            <a:endParaRPr lang="en-US" sz="2400" b="0" i="0" u="none" dirty="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400"/>
              <a:buFont typeface="Arial"/>
              <a:buChar char="•"/>
            </a:pPr>
            <a:r>
              <a:rPr lang="en-US" sz="2400" dirty="0">
                <a:solidFill>
                  <a:schemeClr val="lt1"/>
                </a:solidFill>
              </a:rPr>
              <a:t>Soil is DRY</a:t>
            </a:r>
            <a:endParaRPr dirty="0"/>
          </a:p>
        </p:txBody>
      </p:sp>
      <p:pic>
        <p:nvPicPr>
          <p:cNvPr id="365" name="Google Shape;365;p27" descr="Water When Plant Leaves Wilt - Garden Myths"/>
          <p:cNvPicPr preferRelativeResize="0">
            <a:picLocks noGrp="1"/>
          </p:cNvPicPr>
          <p:nvPr>
            <p:ph type="body" idx="1"/>
          </p:nvPr>
        </p:nvPicPr>
        <p:blipFill rotWithShape="1">
          <a:blip r:embed="rId3">
            <a:alphaModFix/>
          </a:blip>
          <a:srcRect/>
          <a:stretch/>
        </p:blipFill>
        <p:spPr>
          <a:xfrm>
            <a:off x="534987" y="3959225"/>
            <a:ext cx="3390900" cy="2543175"/>
          </a:xfrm>
          <a:prstGeom prst="rect">
            <a:avLst/>
          </a:prstGeom>
          <a:noFill/>
          <a:ln>
            <a:noFill/>
          </a:ln>
        </p:spPr>
      </p:pic>
      <p:pic>
        <p:nvPicPr>
          <p:cNvPr id="366" name="Google Shape;366;p27"/>
          <p:cNvPicPr preferRelativeResize="0"/>
          <p:nvPr/>
        </p:nvPicPr>
        <p:blipFill rotWithShape="1">
          <a:blip r:embed="rId4">
            <a:alphaModFix/>
          </a:blip>
          <a:srcRect/>
          <a:stretch/>
        </p:blipFill>
        <p:spPr>
          <a:xfrm>
            <a:off x="1600200" y="1193800"/>
            <a:ext cx="4841875" cy="3086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Weeds</a:t>
            </a:r>
            <a:endParaRPr/>
          </a:p>
        </p:txBody>
      </p:sp>
      <p:sp>
        <p:nvSpPr>
          <p:cNvPr id="372" name="Google Shape;372;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All of the following pests should be treated by an herbicides</a:t>
            </a:r>
            <a:endParaRPr sz="3200" b="0" i="0" u="none">
              <a:solidFill>
                <a:schemeClr val="lt1"/>
              </a:solidFill>
              <a:latin typeface="Arial"/>
              <a:ea typeface="Arial"/>
              <a:cs typeface="Arial"/>
              <a:sym typeface="Arial"/>
            </a:endParaRPr>
          </a:p>
          <a:p>
            <a:pPr marL="0" lvl="0" indent="0" algn="ctr" rtl="0">
              <a:lnSpc>
                <a:spcPct val="100000"/>
              </a:lnSpc>
              <a:spcBef>
                <a:spcPts val="0"/>
              </a:spcBef>
              <a:spcAft>
                <a:spcPts val="0"/>
              </a:spcAft>
              <a:buClr>
                <a:schemeClr val="lt1"/>
              </a:buClr>
              <a:buSzPts val="3200"/>
              <a:buFont typeface="Arial"/>
              <a:buNone/>
            </a:pPr>
            <a:r>
              <a:rPr lang="en-US">
                <a:solidFill>
                  <a:schemeClr val="lt1"/>
                </a:solidFill>
              </a:rPr>
              <a:t>Or “Apply Herbicide”</a:t>
            </a:r>
            <a:endParaRPr>
              <a:solidFill>
                <a:schemeClr val="lt1"/>
              </a:solidFill>
            </a:endParaRPr>
          </a:p>
          <a:p>
            <a:pPr marL="0" lvl="0" indent="0" algn="ctr" rtl="0">
              <a:spcBef>
                <a:spcPts val="64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Bermuda Grass </a:t>
            </a:r>
            <a:endParaRPr/>
          </a:p>
        </p:txBody>
      </p:sp>
      <p:sp>
        <p:nvSpPr>
          <p:cNvPr id="378" name="Google Shape;378;p3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379" name="Google Shape;379;p30" descr="bermuda_grass"/>
          <p:cNvPicPr preferRelativeResize="0"/>
          <p:nvPr/>
        </p:nvPicPr>
        <p:blipFill rotWithShape="1">
          <a:blip r:embed="rId3">
            <a:alphaModFix/>
          </a:blip>
          <a:srcRect/>
          <a:stretch/>
        </p:blipFill>
        <p:spPr>
          <a:xfrm>
            <a:off x="0" y="1447800"/>
            <a:ext cx="3251200" cy="4572000"/>
          </a:xfrm>
          <a:prstGeom prst="rect">
            <a:avLst/>
          </a:prstGeom>
          <a:noFill/>
          <a:ln>
            <a:noFill/>
          </a:ln>
        </p:spPr>
      </p:pic>
      <p:pic>
        <p:nvPicPr>
          <p:cNvPr id="380" name="Google Shape;380;p30" descr="ANd9GcSh7aJad0yEcOpUAV6sfdHTo3AZz6plbq5bOrsaEdhjvdm1r2BV"/>
          <p:cNvPicPr preferRelativeResize="0"/>
          <p:nvPr/>
        </p:nvPicPr>
        <p:blipFill rotWithShape="1">
          <a:blip r:embed="rId4">
            <a:alphaModFix/>
          </a:blip>
          <a:srcRect/>
          <a:stretch/>
        </p:blipFill>
        <p:spPr>
          <a:xfrm>
            <a:off x="5724525" y="4295775"/>
            <a:ext cx="3419475" cy="2562225"/>
          </a:xfrm>
          <a:prstGeom prst="rect">
            <a:avLst/>
          </a:prstGeom>
          <a:noFill/>
          <a:ln>
            <a:noFill/>
          </a:ln>
        </p:spPr>
      </p:pic>
      <p:pic>
        <p:nvPicPr>
          <p:cNvPr id="381" name="Google Shape;381;p30" descr="info_bermudagrass2"/>
          <p:cNvPicPr preferRelativeResize="0"/>
          <p:nvPr/>
        </p:nvPicPr>
        <p:blipFill rotWithShape="1">
          <a:blip r:embed="rId5">
            <a:alphaModFix/>
          </a:blip>
          <a:srcRect/>
          <a:stretch/>
        </p:blipFill>
        <p:spPr>
          <a:xfrm>
            <a:off x="5638800" y="1752600"/>
            <a:ext cx="3505200" cy="2627312"/>
          </a:xfrm>
          <a:prstGeom prst="rect">
            <a:avLst/>
          </a:prstGeom>
          <a:noFill/>
          <a:ln>
            <a:noFill/>
          </a:ln>
        </p:spPr>
      </p:pic>
      <p:pic>
        <p:nvPicPr>
          <p:cNvPr id="382" name="Google Shape;382;p30" descr="bermuda-grass-info0"/>
          <p:cNvPicPr preferRelativeResize="0"/>
          <p:nvPr/>
        </p:nvPicPr>
        <p:blipFill rotWithShape="1">
          <a:blip r:embed="rId6">
            <a:alphaModFix/>
          </a:blip>
          <a:srcRect/>
          <a:stretch/>
        </p:blipFill>
        <p:spPr>
          <a:xfrm>
            <a:off x="3200400" y="3238500"/>
            <a:ext cx="2276475" cy="3619500"/>
          </a:xfrm>
          <a:prstGeom prst="rect">
            <a:avLst/>
          </a:prstGeom>
          <a:noFill/>
          <a:ln>
            <a:noFill/>
          </a:ln>
        </p:spPr>
      </p:pic>
      <p:sp>
        <p:nvSpPr>
          <p:cNvPr id="383" name="Google Shape;383;p30"/>
          <p:cNvSpPr txBox="1"/>
          <p:nvPr/>
        </p:nvSpPr>
        <p:spPr>
          <a:xfrm>
            <a:off x="3538537" y="1276350"/>
            <a:ext cx="1600200" cy="203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very fine blades and have more of a thinner, horizontal growth pattern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Aphids</a:t>
            </a:r>
            <a:br>
              <a:rPr lang="en-US" sz="4400" b="0" i="0" u="none">
                <a:solidFill>
                  <a:schemeClr val="lt1"/>
                </a:solidFill>
                <a:latin typeface="Arial"/>
                <a:ea typeface="Arial"/>
                <a:cs typeface="Arial"/>
                <a:sym typeface="Arial"/>
              </a:rPr>
            </a:br>
            <a:endParaRPr/>
          </a:p>
        </p:txBody>
      </p:sp>
      <p:sp>
        <p:nvSpPr>
          <p:cNvPr id="123" name="Google Shape;123;p3"/>
          <p:cNvSpPr txBox="1">
            <a:spLocks noGrp="1"/>
          </p:cNvSpPr>
          <p:nvPr>
            <p:ph type="body" idx="1"/>
          </p:nvPr>
        </p:nvSpPr>
        <p:spPr>
          <a:xfrm>
            <a:off x="457200" y="1600200"/>
            <a:ext cx="4038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Always appear in large groups, can be many different colors and sizes</a:t>
            </a:r>
            <a:endParaRPr/>
          </a:p>
        </p:txBody>
      </p:sp>
      <p:pic>
        <p:nvPicPr>
          <p:cNvPr id="124" name="Google Shape;124;p3" descr="soybean_aphid_leaves"/>
          <p:cNvPicPr preferRelativeResize="0">
            <a:picLocks noGrp="1"/>
          </p:cNvPicPr>
          <p:nvPr>
            <p:ph type="body" idx="1"/>
          </p:nvPr>
        </p:nvPicPr>
        <p:blipFill rotWithShape="1">
          <a:blip r:embed="rId3">
            <a:alphaModFix/>
          </a:blip>
          <a:srcRect/>
          <a:stretch/>
        </p:blipFill>
        <p:spPr>
          <a:xfrm>
            <a:off x="5522912" y="858837"/>
            <a:ext cx="3609975" cy="2606675"/>
          </a:xfrm>
          <a:prstGeom prst="rect">
            <a:avLst/>
          </a:prstGeom>
          <a:noFill/>
          <a:ln>
            <a:noFill/>
          </a:ln>
        </p:spPr>
      </p:pic>
      <p:pic>
        <p:nvPicPr>
          <p:cNvPr id="125" name="Google Shape;125;p3" descr="aphids"/>
          <p:cNvPicPr preferRelativeResize="0"/>
          <p:nvPr/>
        </p:nvPicPr>
        <p:blipFill rotWithShape="1">
          <a:blip r:embed="rId4">
            <a:alphaModFix/>
          </a:blip>
          <a:srcRect/>
          <a:stretch/>
        </p:blipFill>
        <p:spPr>
          <a:xfrm>
            <a:off x="914400" y="2209800"/>
            <a:ext cx="3352800" cy="2513012"/>
          </a:xfrm>
          <a:prstGeom prst="rect">
            <a:avLst/>
          </a:prstGeom>
          <a:noFill/>
          <a:ln>
            <a:noFill/>
          </a:ln>
        </p:spPr>
      </p:pic>
      <p:sp>
        <p:nvSpPr>
          <p:cNvPr id="126" name="Google Shape;126;p3"/>
          <p:cNvSpPr txBox="1"/>
          <p:nvPr/>
        </p:nvSpPr>
        <p:spPr>
          <a:xfrm>
            <a:off x="5715000" y="3465512"/>
            <a:ext cx="3429000" cy="9175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Produces a sap (honeydew) that promote the growth of sooty mold (seen above)</a:t>
            </a:r>
            <a:endParaRPr/>
          </a:p>
        </p:txBody>
      </p:sp>
      <p:pic>
        <p:nvPicPr>
          <p:cNvPr id="127" name="Google Shape;127;p3" descr="ANd9GcQFC2iXqwaZM3ndzk35ECwwX1w700d09wigP6Ub7jy82balTFFyTw"/>
          <p:cNvPicPr preferRelativeResize="0">
            <a:picLocks noGrp="1"/>
          </p:cNvPicPr>
          <p:nvPr>
            <p:ph type="body" idx="2"/>
          </p:nvPr>
        </p:nvPicPr>
        <p:blipFill rotWithShape="1">
          <a:blip r:embed="rId5">
            <a:alphaModFix/>
          </a:blip>
          <a:srcRect/>
          <a:stretch/>
        </p:blipFill>
        <p:spPr>
          <a:xfrm>
            <a:off x="3265487" y="4410075"/>
            <a:ext cx="3505200" cy="2354262"/>
          </a:xfrm>
          <a:prstGeom prst="rect">
            <a:avLst/>
          </a:prstGeom>
          <a:noFill/>
          <a:ln>
            <a:noFill/>
          </a:ln>
        </p:spPr>
      </p:pic>
      <p:sp>
        <p:nvSpPr>
          <p:cNvPr id="128" name="Google Shape;128;p3"/>
          <p:cNvSpPr txBox="1"/>
          <p:nvPr/>
        </p:nvSpPr>
        <p:spPr>
          <a:xfrm>
            <a:off x="6770687" y="5710237"/>
            <a:ext cx="2362200" cy="9239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Can also cause leaf curling/ distortion on new growth</a:t>
            </a:r>
            <a:endParaRPr/>
          </a:p>
        </p:txBody>
      </p:sp>
      <p:pic>
        <p:nvPicPr>
          <p:cNvPr id="129" name="Google Shape;129;p3" descr="C:\Users\mriley\AppData\Local\Microsoft\Windows\Temporary Internet Files\Content.IE5\RN2Z0XFK\1. Winged Aphid.jpg"/>
          <p:cNvPicPr preferRelativeResize="0"/>
          <p:nvPr/>
        </p:nvPicPr>
        <p:blipFill rotWithShape="1">
          <a:blip r:embed="rId6">
            <a:alphaModFix/>
          </a:blip>
          <a:srcRect/>
          <a:stretch/>
        </p:blipFill>
        <p:spPr>
          <a:xfrm>
            <a:off x="152400" y="4584700"/>
            <a:ext cx="3429000" cy="225266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3104511d016_0_3"/>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Carolina Geranium </a:t>
            </a:r>
            <a:endParaRPr>
              <a:solidFill>
                <a:schemeClr val="lt1"/>
              </a:solidFill>
            </a:endParaRPr>
          </a:p>
        </p:txBody>
      </p:sp>
      <p:sp>
        <p:nvSpPr>
          <p:cNvPr id="389" name="Google Shape;389;g3104511d016_0_3"/>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390" name="Google Shape;390;g3104511d016_0_3"/>
          <p:cNvPicPr preferRelativeResize="0"/>
          <p:nvPr/>
        </p:nvPicPr>
        <p:blipFill>
          <a:blip r:embed="rId3">
            <a:alphaModFix/>
          </a:blip>
          <a:stretch>
            <a:fillRect/>
          </a:stretch>
        </p:blipFill>
        <p:spPr>
          <a:xfrm>
            <a:off x="269825" y="1417628"/>
            <a:ext cx="6268800" cy="3191850"/>
          </a:xfrm>
          <a:prstGeom prst="rect">
            <a:avLst/>
          </a:prstGeom>
          <a:noFill/>
          <a:ln>
            <a:noFill/>
          </a:ln>
        </p:spPr>
      </p:pic>
      <p:pic>
        <p:nvPicPr>
          <p:cNvPr id="391" name="Google Shape;391;g3104511d016_0_3"/>
          <p:cNvPicPr preferRelativeResize="0"/>
          <p:nvPr/>
        </p:nvPicPr>
        <p:blipFill>
          <a:blip r:embed="rId4">
            <a:alphaModFix/>
          </a:blip>
          <a:stretch>
            <a:fillRect/>
          </a:stretch>
        </p:blipFill>
        <p:spPr>
          <a:xfrm>
            <a:off x="4872350" y="4010575"/>
            <a:ext cx="4113099" cy="2742075"/>
          </a:xfrm>
          <a:prstGeom prst="rect">
            <a:avLst/>
          </a:prstGeom>
          <a:noFill/>
          <a:ln>
            <a:noFill/>
          </a:ln>
        </p:spPr>
      </p:pic>
      <p:sp>
        <p:nvSpPr>
          <p:cNvPr id="392" name="Google Shape;392;g3104511d016_0_3"/>
          <p:cNvSpPr txBox="1"/>
          <p:nvPr/>
        </p:nvSpPr>
        <p:spPr>
          <a:xfrm>
            <a:off x="351350" y="5943600"/>
            <a:ext cx="4113000" cy="80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001D35"/>
                </a:solidFill>
                <a:highlight>
                  <a:srgbClr val="FFFFFF"/>
                </a:highlight>
                <a:latin typeface="Roboto"/>
                <a:ea typeface="Roboto"/>
                <a:cs typeface="Roboto"/>
                <a:sym typeface="Roboto"/>
              </a:rPr>
              <a:t> Deeply lobed, hairy on both surfaces</a:t>
            </a:r>
            <a:endParaRPr sz="2000">
              <a:solidFill>
                <a:schemeClr val="dk1"/>
              </a:solidFill>
            </a:endParaRPr>
          </a:p>
        </p:txBody>
      </p:sp>
      <p:sp>
        <p:nvSpPr>
          <p:cNvPr id="393" name="Google Shape;393;g3104511d016_0_3"/>
          <p:cNvSpPr txBox="1"/>
          <p:nvPr/>
        </p:nvSpPr>
        <p:spPr>
          <a:xfrm>
            <a:off x="351350" y="4918275"/>
            <a:ext cx="4220700" cy="11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001D35"/>
                </a:solidFill>
                <a:highlight>
                  <a:srgbClr val="FFFFFF"/>
                </a:highlight>
                <a:latin typeface="Roboto"/>
                <a:ea typeface="Roboto"/>
                <a:cs typeface="Roboto"/>
                <a:sym typeface="Roboto"/>
              </a:rPr>
              <a:t>Stems are long, hairy, and range from green to red. </a:t>
            </a:r>
            <a:endParaRPr sz="2400">
              <a:solidFill>
                <a:schemeClr val="dk1"/>
              </a:solidFill>
            </a:endParaRPr>
          </a:p>
        </p:txBody>
      </p:sp>
      <p:sp>
        <p:nvSpPr>
          <p:cNvPr id="394" name="Google Shape;394;g3104511d016_0_3"/>
          <p:cNvSpPr txBox="1"/>
          <p:nvPr/>
        </p:nvSpPr>
        <p:spPr>
          <a:xfrm>
            <a:off x="6822750" y="1417625"/>
            <a:ext cx="2246700" cy="22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001D35"/>
                </a:solidFill>
                <a:highlight>
                  <a:srgbClr val="FFFFFF"/>
                </a:highlight>
                <a:latin typeface="Roboto"/>
                <a:ea typeface="Roboto"/>
                <a:cs typeface="Roboto"/>
                <a:sym typeface="Roboto"/>
              </a:rPr>
              <a:t>Flowers are white to lavender with five petals, and found in two or more clusters</a:t>
            </a:r>
            <a:endParaRPr sz="24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104511d016_0_8"/>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Chamber Bitter</a:t>
            </a:r>
            <a:endParaRPr>
              <a:solidFill>
                <a:schemeClr val="lt1"/>
              </a:solidFill>
            </a:endParaRPr>
          </a:p>
        </p:txBody>
      </p:sp>
      <p:sp>
        <p:nvSpPr>
          <p:cNvPr id="400" name="Google Shape;400;g3104511d016_0_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401" name="Google Shape;401;g3104511d016_0_8"/>
          <p:cNvPicPr preferRelativeResize="0"/>
          <p:nvPr/>
        </p:nvPicPr>
        <p:blipFill>
          <a:blip r:embed="rId3">
            <a:alphaModFix/>
          </a:blip>
          <a:stretch>
            <a:fillRect/>
          </a:stretch>
        </p:blipFill>
        <p:spPr>
          <a:xfrm>
            <a:off x="315900" y="1417625"/>
            <a:ext cx="4426974" cy="3564575"/>
          </a:xfrm>
          <a:prstGeom prst="rect">
            <a:avLst/>
          </a:prstGeom>
          <a:noFill/>
          <a:ln>
            <a:noFill/>
          </a:ln>
        </p:spPr>
      </p:pic>
      <p:pic>
        <p:nvPicPr>
          <p:cNvPr id="402" name="Google Shape;402;g3104511d016_0_8"/>
          <p:cNvPicPr preferRelativeResize="0"/>
          <p:nvPr/>
        </p:nvPicPr>
        <p:blipFill>
          <a:blip r:embed="rId4">
            <a:alphaModFix/>
          </a:blip>
          <a:stretch>
            <a:fillRect/>
          </a:stretch>
        </p:blipFill>
        <p:spPr>
          <a:xfrm>
            <a:off x="4742875" y="2574550"/>
            <a:ext cx="4200526" cy="4200526"/>
          </a:xfrm>
          <a:prstGeom prst="rect">
            <a:avLst/>
          </a:prstGeom>
          <a:noFill/>
          <a:ln>
            <a:noFill/>
          </a:ln>
        </p:spPr>
      </p:pic>
      <p:sp>
        <p:nvSpPr>
          <p:cNvPr id="403" name="Google Shape;403;g3104511d016_0_8"/>
          <p:cNvSpPr txBox="1"/>
          <p:nvPr/>
        </p:nvSpPr>
        <p:spPr>
          <a:xfrm>
            <a:off x="5178100" y="1287575"/>
            <a:ext cx="3765300" cy="10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545D7E"/>
                </a:solidFill>
                <a:highlight>
                  <a:srgbClr val="FFFFFF"/>
                </a:highlight>
                <a:latin typeface="Roboto"/>
                <a:ea typeface="Roboto"/>
                <a:cs typeface="Roboto"/>
                <a:sym typeface="Roboto"/>
              </a:rPr>
              <a:t>Leaves are thin, oblong, and smooth, with rounded leaflets </a:t>
            </a:r>
            <a:endParaRPr sz="24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Crab Grass</a:t>
            </a:r>
            <a:r>
              <a:rPr lang="en-US" sz="4400" b="0" i="0" u="none">
                <a:solidFill>
                  <a:schemeClr val="dk2"/>
                </a:solidFill>
                <a:latin typeface="Arial"/>
                <a:ea typeface="Arial"/>
                <a:cs typeface="Arial"/>
                <a:sym typeface="Arial"/>
              </a:rPr>
              <a:t> </a:t>
            </a:r>
            <a:endParaRPr/>
          </a:p>
        </p:txBody>
      </p:sp>
      <p:sp>
        <p:nvSpPr>
          <p:cNvPr id="409" name="Google Shape;409;p3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410" name="Google Shape;410;p31" descr="Z"/>
          <p:cNvSpPr txBox="1"/>
          <p:nvPr/>
        </p:nvSpPr>
        <p:spPr>
          <a:xfrm>
            <a:off x="155575" y="46037"/>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1" name="Google Shape;411;p31" descr="Z"/>
          <p:cNvSpPr txBox="1"/>
          <p:nvPr/>
        </p:nvSpPr>
        <p:spPr>
          <a:xfrm>
            <a:off x="155575" y="46037"/>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2" name="Google Shape;412;p31" descr="Z"/>
          <p:cNvSpPr txBox="1"/>
          <p:nvPr/>
        </p:nvSpPr>
        <p:spPr>
          <a:xfrm>
            <a:off x="2214562" y="1662112"/>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413" name="Google Shape;413;p31" descr="ANd9GcQrtLW2sIGX2r0JiFqS5uwtaXBMdjfWV7m0A47vdPdHiu1EUMu0VA"/>
          <p:cNvPicPr preferRelativeResize="0"/>
          <p:nvPr/>
        </p:nvPicPr>
        <p:blipFill rotWithShape="1">
          <a:blip r:embed="rId3">
            <a:alphaModFix/>
          </a:blip>
          <a:srcRect/>
          <a:stretch/>
        </p:blipFill>
        <p:spPr>
          <a:xfrm>
            <a:off x="381000" y="1447800"/>
            <a:ext cx="3743325" cy="3743325"/>
          </a:xfrm>
          <a:prstGeom prst="rect">
            <a:avLst/>
          </a:prstGeom>
          <a:noFill/>
          <a:ln>
            <a:noFill/>
          </a:ln>
        </p:spPr>
      </p:pic>
      <p:pic>
        <p:nvPicPr>
          <p:cNvPr id="414" name="Google Shape;414;p31" descr="ANd9GcQeSsWGbaF9gPyRRAuq_zXQccXO7J1nk9lHRDvJPLPcHluArvrAhw"/>
          <p:cNvPicPr preferRelativeResize="0"/>
          <p:nvPr/>
        </p:nvPicPr>
        <p:blipFill rotWithShape="1">
          <a:blip r:embed="rId4">
            <a:alphaModFix/>
          </a:blip>
          <a:srcRect/>
          <a:stretch/>
        </p:blipFill>
        <p:spPr>
          <a:xfrm>
            <a:off x="4429125" y="1600200"/>
            <a:ext cx="4714875" cy="3133725"/>
          </a:xfrm>
          <a:prstGeom prst="rect">
            <a:avLst/>
          </a:prstGeom>
          <a:noFill/>
          <a:ln>
            <a:noFill/>
          </a:ln>
        </p:spPr>
      </p:pic>
      <p:pic>
        <p:nvPicPr>
          <p:cNvPr id="415" name="Google Shape;415;p31" descr="crabgrass2"/>
          <p:cNvPicPr preferRelativeResize="0"/>
          <p:nvPr/>
        </p:nvPicPr>
        <p:blipFill rotWithShape="1">
          <a:blip r:embed="rId5">
            <a:alphaModFix/>
          </a:blip>
          <a:srcRect/>
          <a:stretch/>
        </p:blipFill>
        <p:spPr>
          <a:xfrm>
            <a:off x="3581400" y="3609975"/>
            <a:ext cx="2152650" cy="3248025"/>
          </a:xfrm>
          <a:prstGeom prst="rect">
            <a:avLst/>
          </a:prstGeom>
          <a:noFill/>
          <a:ln>
            <a:noFill/>
          </a:ln>
        </p:spPr>
      </p:pic>
      <p:sp>
        <p:nvSpPr>
          <p:cNvPr id="416" name="Google Shape;416;p31"/>
          <p:cNvSpPr txBox="1"/>
          <p:nvPr/>
        </p:nvSpPr>
        <p:spPr>
          <a:xfrm>
            <a:off x="6096000" y="5191125"/>
            <a:ext cx="2495550"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a:solidFill>
                  <a:schemeClr val="lt1"/>
                </a:solidFill>
                <a:latin typeface="Arial"/>
                <a:ea typeface="Arial"/>
                <a:cs typeface="Arial"/>
                <a:sym typeface="Arial"/>
              </a:rPr>
              <a:t>Thicker blade, clump like growth</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3104511d016_0_13"/>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False Hawksbeard </a:t>
            </a:r>
            <a:endParaRPr>
              <a:solidFill>
                <a:schemeClr val="lt1"/>
              </a:solidFill>
            </a:endParaRPr>
          </a:p>
        </p:txBody>
      </p:sp>
      <p:sp>
        <p:nvSpPr>
          <p:cNvPr id="422" name="Google Shape;422;g3104511d016_0_13"/>
          <p:cNvSpPr txBox="1">
            <a:spLocks noGrp="1"/>
          </p:cNvSpPr>
          <p:nvPr>
            <p:ph type="body" idx="1"/>
          </p:nvPr>
        </p:nvSpPr>
        <p:spPr>
          <a:xfrm>
            <a:off x="457200" y="1600200"/>
            <a:ext cx="4255800" cy="45261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Clr>
                <a:schemeClr val="lt1"/>
              </a:buClr>
              <a:buSzPts val="2400"/>
              <a:buChar char="•"/>
            </a:pPr>
            <a:r>
              <a:rPr lang="en-US" sz="2400">
                <a:solidFill>
                  <a:schemeClr val="lt1"/>
                </a:solidFill>
              </a:rPr>
              <a:t>Leaves are different sizes with leaves on upper portion being smaller &amp; hairless. </a:t>
            </a:r>
            <a:endParaRPr sz="2400">
              <a:solidFill>
                <a:schemeClr val="lt1"/>
              </a:solidFill>
            </a:endParaRPr>
          </a:p>
          <a:p>
            <a:pPr marL="457200" lvl="0" indent="-381000" algn="l" rtl="0">
              <a:spcBef>
                <a:spcPts val="0"/>
              </a:spcBef>
              <a:spcAft>
                <a:spcPts val="0"/>
              </a:spcAft>
              <a:buClr>
                <a:schemeClr val="lt1"/>
              </a:buClr>
              <a:buSzPts val="2400"/>
              <a:buChar char="•"/>
            </a:pPr>
            <a:r>
              <a:rPr lang="en-US" sz="2400">
                <a:solidFill>
                  <a:schemeClr val="lt1"/>
                </a:solidFill>
              </a:rPr>
              <a:t>Older leaves are often crinkly and have prominent veins. </a:t>
            </a:r>
            <a:endParaRPr sz="2400">
              <a:solidFill>
                <a:schemeClr val="lt1"/>
              </a:solidFill>
            </a:endParaRPr>
          </a:p>
          <a:p>
            <a:pPr marL="457200" lvl="0" indent="-381000" algn="l" rtl="0">
              <a:spcBef>
                <a:spcPts val="0"/>
              </a:spcBef>
              <a:spcAft>
                <a:spcPts val="0"/>
              </a:spcAft>
              <a:buClr>
                <a:schemeClr val="lt1"/>
              </a:buClr>
              <a:buSzPts val="2400"/>
              <a:buChar char="•"/>
            </a:pPr>
            <a:r>
              <a:rPr lang="en-US" sz="2400">
                <a:solidFill>
                  <a:schemeClr val="lt1"/>
                </a:solidFill>
              </a:rPr>
              <a:t>The flowers </a:t>
            </a:r>
            <a:endParaRPr sz="2400">
              <a:solidFill>
                <a:schemeClr val="lt1"/>
              </a:solidFill>
            </a:endParaRPr>
          </a:p>
          <a:p>
            <a:pPr marL="457200" lvl="0" indent="-381000" algn="l" rtl="0">
              <a:spcBef>
                <a:spcPts val="0"/>
              </a:spcBef>
              <a:spcAft>
                <a:spcPts val="0"/>
              </a:spcAft>
              <a:buClr>
                <a:schemeClr val="lt1"/>
              </a:buClr>
              <a:buSzPts val="2400"/>
              <a:buChar char="•"/>
            </a:pPr>
            <a:r>
              <a:rPr lang="en-US" sz="2400">
                <a:solidFill>
                  <a:schemeClr val="lt1"/>
                </a:solidFill>
              </a:rPr>
              <a:t>are tiny, yellow, and dandelion-like.</a:t>
            </a:r>
            <a:endParaRPr sz="2400">
              <a:solidFill>
                <a:schemeClr val="lt1"/>
              </a:solidFill>
            </a:endParaRPr>
          </a:p>
        </p:txBody>
      </p:sp>
      <p:pic>
        <p:nvPicPr>
          <p:cNvPr id="423" name="Google Shape;423;g3104511d016_0_13"/>
          <p:cNvPicPr preferRelativeResize="0"/>
          <p:nvPr/>
        </p:nvPicPr>
        <p:blipFill>
          <a:blip r:embed="rId3">
            <a:alphaModFix/>
          </a:blip>
          <a:stretch>
            <a:fillRect/>
          </a:stretch>
        </p:blipFill>
        <p:spPr>
          <a:xfrm>
            <a:off x="4755277" y="1417627"/>
            <a:ext cx="4255650" cy="3172375"/>
          </a:xfrm>
          <a:prstGeom prst="rect">
            <a:avLst/>
          </a:prstGeom>
          <a:noFill/>
          <a:ln>
            <a:noFill/>
          </a:ln>
        </p:spPr>
      </p:pic>
      <p:pic>
        <p:nvPicPr>
          <p:cNvPr id="424" name="Google Shape;424;g3104511d016_0_13"/>
          <p:cNvPicPr preferRelativeResize="0"/>
          <p:nvPr/>
        </p:nvPicPr>
        <p:blipFill>
          <a:blip r:embed="rId4">
            <a:alphaModFix/>
          </a:blip>
          <a:stretch>
            <a:fillRect/>
          </a:stretch>
        </p:blipFill>
        <p:spPr>
          <a:xfrm>
            <a:off x="3048099" y="4262725"/>
            <a:ext cx="2853801" cy="2595276"/>
          </a:xfrm>
          <a:prstGeom prst="rect">
            <a:avLst/>
          </a:prstGeom>
          <a:noFill/>
          <a:ln>
            <a:noFill/>
          </a:ln>
        </p:spPr>
      </p:pic>
      <p:pic>
        <p:nvPicPr>
          <p:cNvPr id="425" name="Google Shape;425;g3104511d016_0_13"/>
          <p:cNvPicPr preferRelativeResize="0"/>
          <p:nvPr/>
        </p:nvPicPr>
        <p:blipFill>
          <a:blip r:embed="rId5">
            <a:alphaModFix/>
          </a:blip>
          <a:stretch>
            <a:fillRect/>
          </a:stretch>
        </p:blipFill>
        <p:spPr>
          <a:xfrm>
            <a:off x="5901900" y="4502550"/>
            <a:ext cx="3000575" cy="23554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Hairy Bittercress</a:t>
            </a:r>
            <a:endParaRPr/>
          </a:p>
        </p:txBody>
      </p:sp>
      <p:sp>
        <p:nvSpPr>
          <p:cNvPr id="431" name="Google Shape;431;p32"/>
          <p:cNvSpPr txBox="1">
            <a:spLocks noGrp="1"/>
          </p:cNvSpPr>
          <p:nvPr>
            <p:ph type="body" idx="1"/>
          </p:nvPr>
        </p:nvSpPr>
        <p:spPr>
          <a:xfrm>
            <a:off x="298450" y="1868487"/>
            <a:ext cx="4114800" cy="206851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432" name="Google Shape;432;p32" descr="Z"/>
          <p:cNvSpPr txBox="1"/>
          <p:nvPr/>
        </p:nvSpPr>
        <p:spPr>
          <a:xfrm>
            <a:off x="155575" y="46037"/>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3" name="Google Shape;433;p32" descr="Z"/>
          <p:cNvSpPr txBox="1"/>
          <p:nvPr/>
        </p:nvSpPr>
        <p:spPr>
          <a:xfrm>
            <a:off x="155575" y="46037"/>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4" name="Google Shape;434;p32" descr="Z"/>
          <p:cNvSpPr txBox="1"/>
          <p:nvPr/>
        </p:nvSpPr>
        <p:spPr>
          <a:xfrm>
            <a:off x="2214562" y="1662112"/>
            <a:ext cx="4714875" cy="3533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5" name="Google Shape;435;p32"/>
          <p:cNvSpPr txBox="1"/>
          <p:nvPr/>
        </p:nvSpPr>
        <p:spPr>
          <a:xfrm>
            <a:off x="966787" y="5086350"/>
            <a:ext cx="2495550"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Arial"/>
              <a:buNone/>
            </a:pPr>
            <a:r>
              <a:rPr lang="en-US" sz="2000" b="0" i="0" u="none">
                <a:solidFill>
                  <a:schemeClr val="lt1"/>
                </a:solidFill>
                <a:latin typeface="Arial"/>
                <a:ea typeface="Arial"/>
                <a:cs typeface="Arial"/>
                <a:sym typeface="Arial"/>
              </a:rPr>
              <a:t>Solid green with white flowers </a:t>
            </a:r>
            <a:endParaRPr/>
          </a:p>
        </p:txBody>
      </p:sp>
      <p:pic>
        <p:nvPicPr>
          <p:cNvPr id="436" name="Google Shape;436;p32" descr="About Hairy Bittercress - Organic Plant Care LLC - NJ, PA"/>
          <p:cNvPicPr preferRelativeResize="0"/>
          <p:nvPr/>
        </p:nvPicPr>
        <p:blipFill rotWithShape="1">
          <a:blip r:embed="rId3">
            <a:alphaModFix/>
          </a:blip>
          <a:srcRect/>
          <a:stretch/>
        </p:blipFill>
        <p:spPr>
          <a:xfrm>
            <a:off x="298450" y="1239837"/>
            <a:ext cx="4572000" cy="3429000"/>
          </a:xfrm>
          <a:prstGeom prst="rect">
            <a:avLst/>
          </a:prstGeom>
          <a:noFill/>
          <a:ln>
            <a:noFill/>
          </a:ln>
        </p:spPr>
      </p:pic>
      <p:pic>
        <p:nvPicPr>
          <p:cNvPr id="437" name="Google Shape;437;p32"/>
          <p:cNvPicPr preferRelativeResize="0"/>
          <p:nvPr/>
        </p:nvPicPr>
        <p:blipFill rotWithShape="1">
          <a:blip r:embed="rId4">
            <a:alphaModFix/>
          </a:blip>
          <a:srcRect/>
          <a:stretch/>
        </p:blipFill>
        <p:spPr>
          <a:xfrm>
            <a:off x="4446587" y="2954337"/>
            <a:ext cx="4413250" cy="3429000"/>
          </a:xfrm>
          <a:prstGeom prst="rect">
            <a:avLst/>
          </a:prstGeom>
          <a:noFill/>
          <a:ln>
            <a:noFill/>
          </a:ln>
        </p:spPr>
      </p:pic>
      <p:sp>
        <p:nvSpPr>
          <p:cNvPr id="438" name="Google Shape;438;p32"/>
          <p:cNvSpPr txBox="1"/>
          <p:nvPr/>
        </p:nvSpPr>
        <p:spPr>
          <a:xfrm>
            <a:off x="6019800" y="1417637"/>
            <a:ext cx="1905000" cy="147796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0" i="0" u="none">
                <a:solidFill>
                  <a:schemeClr val="lt1"/>
                </a:solidFill>
                <a:latin typeface="Arial"/>
                <a:ea typeface="Arial"/>
                <a:cs typeface="Arial"/>
                <a:sym typeface="Arial"/>
              </a:rPr>
              <a:t>Leaves are alternate </a:t>
            </a:r>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a:solidFill>
                  <a:schemeClr val="lt1"/>
                </a:solidFill>
                <a:latin typeface="Arial"/>
                <a:ea typeface="Arial"/>
                <a:cs typeface="Arial"/>
                <a:sym typeface="Arial"/>
              </a:rPr>
              <a:t>Long stems </a:t>
            </a:r>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a:solidFill>
                  <a:schemeClr val="lt1"/>
                </a:solidFill>
                <a:latin typeface="Arial"/>
                <a:ea typeface="Arial"/>
                <a:cs typeface="Arial"/>
                <a:sym typeface="Arial"/>
              </a:rPr>
              <a:t>Round, small leaf shape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Liverwort</a:t>
            </a:r>
            <a:endParaRPr/>
          </a:p>
        </p:txBody>
      </p:sp>
      <p:pic>
        <p:nvPicPr>
          <p:cNvPr id="444" name="Google Shape;444;p33"/>
          <p:cNvPicPr preferRelativeResize="0"/>
          <p:nvPr/>
        </p:nvPicPr>
        <p:blipFill rotWithShape="1">
          <a:blip r:embed="rId3">
            <a:alphaModFix/>
          </a:blip>
          <a:srcRect/>
          <a:stretch/>
        </p:blipFill>
        <p:spPr>
          <a:xfrm>
            <a:off x="5149850" y="3694112"/>
            <a:ext cx="3810000" cy="2857500"/>
          </a:xfrm>
          <a:prstGeom prst="rect">
            <a:avLst/>
          </a:prstGeom>
          <a:noFill/>
          <a:ln>
            <a:noFill/>
          </a:ln>
        </p:spPr>
      </p:pic>
      <p:sp>
        <p:nvSpPr>
          <p:cNvPr id="445" name="Google Shape;445;p33"/>
          <p:cNvSpPr txBox="1"/>
          <p:nvPr/>
        </p:nvSpPr>
        <p:spPr>
          <a:xfrm>
            <a:off x="3509962" y="4389437"/>
            <a:ext cx="1600200" cy="1754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Grows very flat to the ground</a:t>
            </a:r>
            <a:endParaRPr/>
          </a:p>
          <a:p>
            <a:pPr marL="0" marR="0" lvl="0" indent="0" algn="l" rtl="0">
              <a:lnSpc>
                <a:spcPct val="100000"/>
              </a:lnSpc>
              <a:spcBef>
                <a:spcPts val="0"/>
              </a:spcBef>
              <a:spcAft>
                <a:spcPts val="0"/>
              </a:spcAft>
              <a:buClr>
                <a:schemeClr val="dk1"/>
              </a:buClr>
              <a:buSzPts val="1800"/>
              <a:buFont typeface="Arial"/>
              <a:buNone/>
            </a:pPr>
            <a:endParaRPr sz="18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Likes wet areas</a:t>
            </a:r>
            <a:endParaRPr/>
          </a:p>
        </p:txBody>
      </p:sp>
      <p:pic>
        <p:nvPicPr>
          <p:cNvPr id="446" name="Google Shape;446;p33"/>
          <p:cNvPicPr preferRelativeResize="0"/>
          <p:nvPr/>
        </p:nvPicPr>
        <p:blipFill rotWithShape="1">
          <a:blip r:embed="rId4">
            <a:alphaModFix/>
          </a:blip>
          <a:srcRect/>
          <a:stretch/>
        </p:blipFill>
        <p:spPr>
          <a:xfrm>
            <a:off x="2387600" y="1203325"/>
            <a:ext cx="3690937" cy="2768600"/>
          </a:xfrm>
          <a:prstGeom prst="rect">
            <a:avLst/>
          </a:prstGeom>
          <a:noFill/>
          <a:ln>
            <a:noFill/>
          </a:ln>
        </p:spPr>
      </p:pic>
      <p:pic>
        <p:nvPicPr>
          <p:cNvPr id="447" name="Google Shape;447;p33"/>
          <p:cNvPicPr preferRelativeResize="0"/>
          <p:nvPr/>
        </p:nvPicPr>
        <p:blipFill rotWithShape="1">
          <a:blip r:embed="rId5">
            <a:alphaModFix/>
          </a:blip>
          <a:srcRect/>
          <a:stretch/>
        </p:blipFill>
        <p:spPr>
          <a:xfrm>
            <a:off x="184150" y="1230312"/>
            <a:ext cx="3287712" cy="5440362"/>
          </a:xfrm>
          <a:prstGeom prst="rect">
            <a:avLst/>
          </a:prstGeom>
          <a:noFill/>
          <a:ln>
            <a:noFill/>
          </a:ln>
        </p:spPr>
      </p:pic>
      <p:sp>
        <p:nvSpPr>
          <p:cNvPr id="448" name="Google Shape;448;p33"/>
          <p:cNvSpPr txBox="1"/>
          <p:nvPr/>
        </p:nvSpPr>
        <p:spPr>
          <a:xfrm>
            <a:off x="6400800" y="1524000"/>
            <a:ext cx="1881187" cy="19383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a:solidFill>
                  <a:schemeClr val="lt1"/>
                </a:solidFill>
                <a:latin typeface="Arial"/>
                <a:ea typeface="Arial"/>
                <a:cs typeface="Arial"/>
                <a:sym typeface="Arial"/>
              </a:rPr>
              <a:t>Rubbery leaves to the touch</a:t>
            </a:r>
            <a:endParaRPr/>
          </a:p>
          <a:p>
            <a:pPr marL="0" marR="0" lvl="0" indent="0" algn="l" rtl="0">
              <a:lnSpc>
                <a:spcPct val="100000"/>
              </a:lnSpc>
              <a:spcBef>
                <a:spcPts val="0"/>
              </a:spcBef>
              <a:spcAft>
                <a:spcPts val="0"/>
              </a:spcAft>
              <a:buClr>
                <a:schemeClr val="dk1"/>
              </a:buClr>
              <a:buSzPts val="2400"/>
              <a:buFont typeface="Arial"/>
              <a:buNone/>
            </a:pPr>
            <a:endParaRPr sz="24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b="0" i="0" u="none">
                <a:solidFill>
                  <a:schemeClr val="lt1"/>
                </a:solidFill>
                <a:latin typeface="Arial"/>
                <a:ea typeface="Arial"/>
                <a:cs typeface="Arial"/>
                <a:sym typeface="Arial"/>
              </a:rPr>
              <a:t>Solid green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Oxalis</a:t>
            </a:r>
            <a:r>
              <a:rPr lang="en-US" sz="4400" b="0" i="0" u="none">
                <a:solidFill>
                  <a:schemeClr val="dk2"/>
                </a:solidFill>
                <a:latin typeface="Arial"/>
                <a:ea typeface="Arial"/>
                <a:cs typeface="Arial"/>
                <a:sym typeface="Arial"/>
              </a:rPr>
              <a:t> </a:t>
            </a:r>
            <a:endParaRPr/>
          </a:p>
        </p:txBody>
      </p:sp>
      <p:sp>
        <p:nvSpPr>
          <p:cNvPr id="454" name="Google Shape;454;p3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sp>
        <p:nvSpPr>
          <p:cNvPr id="455" name="Google Shape;455;p35" descr="2Q=="/>
          <p:cNvSpPr txBox="1"/>
          <p:nvPr/>
        </p:nvSpPr>
        <p:spPr>
          <a:xfrm>
            <a:off x="155575" y="46037"/>
            <a:ext cx="4714875" cy="37147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456" name="Google Shape;456;p35" descr="oxalis1"/>
          <p:cNvPicPr preferRelativeResize="0"/>
          <p:nvPr/>
        </p:nvPicPr>
        <p:blipFill rotWithShape="1">
          <a:blip r:embed="rId3">
            <a:alphaModFix/>
          </a:blip>
          <a:srcRect/>
          <a:stretch/>
        </p:blipFill>
        <p:spPr>
          <a:xfrm>
            <a:off x="228600" y="1295400"/>
            <a:ext cx="4714875" cy="3714750"/>
          </a:xfrm>
          <a:prstGeom prst="rect">
            <a:avLst/>
          </a:prstGeom>
          <a:noFill/>
          <a:ln>
            <a:noFill/>
          </a:ln>
        </p:spPr>
      </p:pic>
      <p:pic>
        <p:nvPicPr>
          <p:cNvPr id="457" name="Google Shape;457;p35" descr="oxalis_stricta_plant1"/>
          <p:cNvPicPr preferRelativeResize="0"/>
          <p:nvPr/>
        </p:nvPicPr>
        <p:blipFill rotWithShape="1">
          <a:blip r:embed="rId4">
            <a:alphaModFix/>
          </a:blip>
          <a:srcRect/>
          <a:stretch/>
        </p:blipFill>
        <p:spPr>
          <a:xfrm>
            <a:off x="5029200" y="1676400"/>
            <a:ext cx="3705225" cy="3743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Fungus Gnat </a:t>
            </a:r>
            <a:endParaRPr/>
          </a:p>
        </p:txBody>
      </p:sp>
      <p:sp>
        <p:nvSpPr>
          <p:cNvPr id="135" name="Google Shape;135;p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136" name="Google Shape;136;p4" descr="fungusadult3"/>
          <p:cNvPicPr preferRelativeResize="0"/>
          <p:nvPr/>
        </p:nvPicPr>
        <p:blipFill rotWithShape="1">
          <a:blip r:embed="rId3">
            <a:alphaModFix/>
          </a:blip>
          <a:srcRect/>
          <a:stretch/>
        </p:blipFill>
        <p:spPr>
          <a:xfrm>
            <a:off x="0" y="1219200"/>
            <a:ext cx="3124200" cy="2709862"/>
          </a:xfrm>
          <a:prstGeom prst="rect">
            <a:avLst/>
          </a:prstGeom>
          <a:noFill/>
          <a:ln>
            <a:noFill/>
          </a:ln>
        </p:spPr>
      </p:pic>
      <p:sp>
        <p:nvSpPr>
          <p:cNvPr id="137" name="Google Shape;137;p4"/>
          <p:cNvSpPr txBox="1"/>
          <p:nvPr/>
        </p:nvSpPr>
        <p:spPr>
          <a:xfrm>
            <a:off x="0" y="3962400"/>
            <a:ext cx="32766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Looks like a small fly – have very long antennae </a:t>
            </a:r>
            <a:endParaRPr/>
          </a:p>
        </p:txBody>
      </p:sp>
      <p:pic>
        <p:nvPicPr>
          <p:cNvPr id="138" name="Google Shape;138;p4" descr="ANd9GcS6P6KcyZdrRvPP5Qe6yb2pG0RT2mO-8okGSS41gxD5ew4zKmn0"/>
          <p:cNvPicPr preferRelativeResize="0"/>
          <p:nvPr/>
        </p:nvPicPr>
        <p:blipFill rotWithShape="1">
          <a:blip r:embed="rId4">
            <a:alphaModFix/>
          </a:blip>
          <a:srcRect/>
          <a:stretch/>
        </p:blipFill>
        <p:spPr>
          <a:xfrm>
            <a:off x="5838825" y="1143000"/>
            <a:ext cx="3305175" cy="2476500"/>
          </a:xfrm>
          <a:prstGeom prst="rect">
            <a:avLst/>
          </a:prstGeom>
          <a:noFill/>
          <a:ln>
            <a:noFill/>
          </a:ln>
        </p:spPr>
      </p:pic>
      <p:sp>
        <p:nvSpPr>
          <p:cNvPr id="139" name="Google Shape;139;p4"/>
          <p:cNvSpPr txBox="1"/>
          <p:nvPr/>
        </p:nvSpPr>
        <p:spPr>
          <a:xfrm>
            <a:off x="6096000" y="3581400"/>
            <a:ext cx="28194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Fungus Gnat larvae feed on the roots of the plants</a:t>
            </a:r>
            <a:endParaRPr/>
          </a:p>
        </p:txBody>
      </p:sp>
      <p:pic>
        <p:nvPicPr>
          <p:cNvPr id="140" name="Google Shape;140;p4" descr="ANd9GcQ6S-PJw-xk-5PR1Xg-mPahsLW0Pysahbu-rne1d0Rk3BIdZEO4"/>
          <p:cNvPicPr preferRelativeResize="0"/>
          <p:nvPr/>
        </p:nvPicPr>
        <p:blipFill rotWithShape="1">
          <a:blip r:embed="rId5">
            <a:alphaModFix/>
          </a:blip>
          <a:srcRect/>
          <a:stretch/>
        </p:blipFill>
        <p:spPr>
          <a:xfrm>
            <a:off x="2971800" y="3657600"/>
            <a:ext cx="3048000" cy="2824162"/>
          </a:xfrm>
          <a:prstGeom prst="rect">
            <a:avLst/>
          </a:prstGeom>
          <a:noFill/>
          <a:ln>
            <a:noFill/>
          </a:ln>
        </p:spPr>
      </p:pic>
      <p:pic>
        <p:nvPicPr>
          <p:cNvPr id="141" name="Google Shape;141;p4" descr="fglarvae2"/>
          <p:cNvPicPr preferRelativeResize="0"/>
          <p:nvPr/>
        </p:nvPicPr>
        <p:blipFill rotWithShape="1">
          <a:blip r:embed="rId6">
            <a:alphaModFix/>
          </a:blip>
          <a:srcRect/>
          <a:stretch/>
        </p:blipFill>
        <p:spPr>
          <a:xfrm>
            <a:off x="5791200" y="4799012"/>
            <a:ext cx="3117850" cy="2058987"/>
          </a:xfrm>
          <a:prstGeom prst="rect">
            <a:avLst/>
          </a:prstGeom>
          <a:noFill/>
          <a:ln>
            <a:noFill/>
          </a:ln>
        </p:spPr>
      </p:pic>
      <p:pic>
        <p:nvPicPr>
          <p:cNvPr id="142" name="Google Shape;142;p4" descr="C:\Users\mriley\AppData\Local\Microsoft\Windows\Temporary Internet Files\Content.IE5\XIFZ1KII\1. Fungus Gnat.jpg"/>
          <p:cNvPicPr preferRelativeResize="0"/>
          <p:nvPr/>
        </p:nvPicPr>
        <p:blipFill rotWithShape="1">
          <a:blip r:embed="rId7">
            <a:alphaModFix/>
          </a:blip>
          <a:srcRect/>
          <a:stretch/>
        </p:blipFill>
        <p:spPr>
          <a:xfrm>
            <a:off x="266700" y="4613275"/>
            <a:ext cx="2590800" cy="2244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Leaf Miner</a:t>
            </a:r>
            <a:br>
              <a:rPr lang="en-US" sz="4000" b="0" i="0" u="none">
                <a:solidFill>
                  <a:schemeClr val="lt1"/>
                </a:solidFill>
                <a:latin typeface="Arial"/>
                <a:ea typeface="Arial"/>
                <a:cs typeface="Arial"/>
                <a:sym typeface="Arial"/>
              </a:rPr>
            </a:br>
            <a:endParaRPr/>
          </a:p>
        </p:txBody>
      </p:sp>
      <p:sp>
        <p:nvSpPr>
          <p:cNvPr id="148" name="Google Shape;148;p5"/>
          <p:cNvSpPr txBox="1">
            <a:spLocks noGrp="1"/>
          </p:cNvSpPr>
          <p:nvPr>
            <p:ph type="body" idx="1"/>
          </p:nvPr>
        </p:nvSpPr>
        <p:spPr>
          <a:xfrm>
            <a:off x="457200" y="1600200"/>
            <a:ext cx="4038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1400"/>
              <a:buFont typeface="Arial"/>
              <a:buChar char="•"/>
            </a:pPr>
            <a:r>
              <a:rPr lang="en-US" sz="1400" b="0" i="0" u="none">
                <a:solidFill>
                  <a:schemeClr val="lt1"/>
                </a:solidFill>
                <a:latin typeface="Arial"/>
                <a:ea typeface="Arial"/>
                <a:cs typeface="Arial"/>
                <a:sym typeface="Arial"/>
              </a:rPr>
              <a:t>Leafminer larvae </a:t>
            </a:r>
            <a:endParaRPr/>
          </a:p>
        </p:txBody>
      </p:sp>
      <p:pic>
        <p:nvPicPr>
          <p:cNvPr id="149" name="Google Shape;149;p5" descr="ANd9GcTToW2rPb1DCX8M4YYbmjdSbQ911ksA8vtE7nK47RTb4TCNlYqJug"/>
          <p:cNvPicPr preferRelativeResize="0"/>
          <p:nvPr/>
        </p:nvPicPr>
        <p:blipFill rotWithShape="1">
          <a:blip r:embed="rId3">
            <a:alphaModFix/>
          </a:blip>
          <a:srcRect/>
          <a:stretch/>
        </p:blipFill>
        <p:spPr>
          <a:xfrm>
            <a:off x="228600" y="1981200"/>
            <a:ext cx="2619375" cy="1743075"/>
          </a:xfrm>
          <a:prstGeom prst="rect">
            <a:avLst/>
          </a:prstGeom>
          <a:noFill/>
          <a:ln>
            <a:noFill/>
          </a:ln>
        </p:spPr>
      </p:pic>
      <p:sp>
        <p:nvSpPr>
          <p:cNvPr id="150" name="Google Shape;150;p5" descr="Z"/>
          <p:cNvSpPr txBox="1"/>
          <p:nvPr/>
        </p:nvSpPr>
        <p:spPr>
          <a:xfrm>
            <a:off x="155575" y="460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1" name="Google Shape;151;p5" descr="Z"/>
          <p:cNvSpPr txBox="1"/>
          <p:nvPr/>
        </p:nvSpPr>
        <p:spPr>
          <a:xfrm>
            <a:off x="155575" y="460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52" name="Google Shape;152;p5" descr="Leaf_mining"/>
          <p:cNvPicPr preferRelativeResize="0"/>
          <p:nvPr/>
        </p:nvPicPr>
        <p:blipFill rotWithShape="1">
          <a:blip r:embed="rId4">
            <a:alphaModFix/>
          </a:blip>
          <a:srcRect/>
          <a:stretch/>
        </p:blipFill>
        <p:spPr>
          <a:xfrm>
            <a:off x="4114800" y="1905000"/>
            <a:ext cx="4714875" cy="3533775"/>
          </a:xfrm>
          <a:prstGeom prst="rect">
            <a:avLst/>
          </a:prstGeom>
          <a:noFill/>
          <a:ln>
            <a:noFill/>
          </a:ln>
        </p:spPr>
      </p:pic>
      <p:sp>
        <p:nvSpPr>
          <p:cNvPr id="153" name="Google Shape;153;p5"/>
          <p:cNvSpPr txBox="1"/>
          <p:nvPr/>
        </p:nvSpPr>
        <p:spPr>
          <a:xfrm>
            <a:off x="4343400" y="5562600"/>
            <a:ext cx="4343400" cy="3667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Leafminer mining damage </a:t>
            </a:r>
            <a:endParaRPr/>
          </a:p>
        </p:txBody>
      </p:sp>
      <p:pic>
        <p:nvPicPr>
          <p:cNvPr id="154" name="Google Shape;154;p5" descr="ANd9GcRKHpABpsuDibfWvUPVqtchefySbyEtGa6VubNjtuImWxzjoPJNNA"/>
          <p:cNvPicPr preferRelativeResize="0">
            <a:picLocks noGrp="1"/>
          </p:cNvPicPr>
          <p:nvPr>
            <p:ph type="body" idx="1"/>
          </p:nvPr>
        </p:nvPicPr>
        <p:blipFill rotWithShape="1">
          <a:blip r:embed="rId5">
            <a:alphaModFix/>
          </a:blip>
          <a:srcRect/>
          <a:stretch/>
        </p:blipFill>
        <p:spPr>
          <a:xfrm>
            <a:off x="457200" y="4572000"/>
            <a:ext cx="1905000" cy="1905000"/>
          </a:xfrm>
          <a:prstGeom prst="rect">
            <a:avLst/>
          </a:prstGeom>
          <a:noFill/>
          <a:ln>
            <a:noFill/>
          </a:ln>
        </p:spPr>
      </p:pic>
      <p:sp>
        <p:nvSpPr>
          <p:cNvPr id="155" name="Google Shape;155;p5"/>
          <p:cNvSpPr txBox="1"/>
          <p:nvPr/>
        </p:nvSpPr>
        <p:spPr>
          <a:xfrm>
            <a:off x="2286000" y="5867400"/>
            <a:ext cx="1447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Leafminer adult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Mealy Bugs </a:t>
            </a:r>
            <a:endParaRPr/>
          </a:p>
        </p:txBody>
      </p:sp>
      <p:sp>
        <p:nvSpPr>
          <p:cNvPr id="161" name="Google Shape;161;p6"/>
          <p:cNvSpPr txBox="1">
            <a:spLocks noGrp="1"/>
          </p:cNvSpPr>
          <p:nvPr>
            <p:ph type="body" idx="1"/>
          </p:nvPr>
        </p:nvSpPr>
        <p:spPr>
          <a:xfrm>
            <a:off x="457200" y="1600200"/>
            <a:ext cx="4038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1400"/>
              <a:buFont typeface="Arial"/>
              <a:buChar char="•"/>
            </a:pPr>
            <a:r>
              <a:rPr lang="en-US" sz="1400" b="0" i="0" u="none">
                <a:solidFill>
                  <a:schemeClr val="lt1"/>
                </a:solidFill>
                <a:latin typeface="Arial"/>
                <a:ea typeface="Arial"/>
                <a:cs typeface="Arial"/>
                <a:sym typeface="Arial"/>
              </a:rPr>
              <a:t>Always white in color, start off in small groups </a:t>
            </a:r>
            <a:endParaRPr/>
          </a:p>
        </p:txBody>
      </p:sp>
      <p:pic>
        <p:nvPicPr>
          <p:cNvPr id="162" name="Google Shape;162;p6" descr="ANd9GcQA_BGJcsTMqeay1T1j7rc5kEm6Cb3Z38Yu3aXa2KICiKUKHm1Orw"/>
          <p:cNvPicPr preferRelativeResize="0"/>
          <p:nvPr/>
        </p:nvPicPr>
        <p:blipFill rotWithShape="1">
          <a:blip r:embed="rId3">
            <a:alphaModFix/>
          </a:blip>
          <a:srcRect/>
          <a:stretch/>
        </p:blipFill>
        <p:spPr>
          <a:xfrm>
            <a:off x="685800" y="2133600"/>
            <a:ext cx="3124200" cy="1939925"/>
          </a:xfrm>
          <a:prstGeom prst="rect">
            <a:avLst/>
          </a:prstGeom>
          <a:noFill/>
          <a:ln>
            <a:noFill/>
          </a:ln>
        </p:spPr>
      </p:pic>
      <p:sp>
        <p:nvSpPr>
          <p:cNvPr id="163" name="Google Shape;163;p6"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64" name="Google Shape;164;p6" descr="2Q=="/>
          <p:cNvSpPr txBox="1"/>
          <p:nvPr/>
        </p:nvSpPr>
        <p:spPr>
          <a:xfrm>
            <a:off x="2743200" y="2052637"/>
            <a:ext cx="3657600" cy="27527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65" name="Google Shape;165;p6" descr="mealybug_fig1"/>
          <p:cNvPicPr preferRelativeResize="0">
            <a:picLocks noGrp="1"/>
          </p:cNvPicPr>
          <p:nvPr>
            <p:ph type="body" idx="1"/>
          </p:nvPr>
        </p:nvPicPr>
        <p:blipFill rotWithShape="1">
          <a:blip r:embed="rId4">
            <a:alphaModFix/>
          </a:blip>
          <a:srcRect/>
          <a:stretch/>
        </p:blipFill>
        <p:spPr>
          <a:xfrm>
            <a:off x="4267200" y="1371600"/>
            <a:ext cx="4876800" cy="3670300"/>
          </a:xfrm>
          <a:prstGeom prst="rect">
            <a:avLst/>
          </a:prstGeom>
          <a:noFill/>
          <a:ln>
            <a:noFill/>
          </a:ln>
        </p:spPr>
      </p:pic>
      <p:sp>
        <p:nvSpPr>
          <p:cNvPr id="166" name="Google Shape;166;p6"/>
          <p:cNvSpPr txBox="1"/>
          <p:nvPr/>
        </p:nvSpPr>
        <p:spPr>
          <a:xfrm>
            <a:off x="4495800" y="5105400"/>
            <a:ext cx="4419600" cy="91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The webbing around some is the female laying eggs or an already formed egg mass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Scale </a:t>
            </a:r>
            <a:endParaRPr/>
          </a:p>
        </p:txBody>
      </p:sp>
      <p:sp>
        <p:nvSpPr>
          <p:cNvPr id="172" name="Google Shape;172;p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1800"/>
              <a:buFont typeface="Arial"/>
              <a:buChar char="•"/>
            </a:pPr>
            <a:r>
              <a:rPr lang="en-US" sz="1800" b="0" i="0" u="none">
                <a:solidFill>
                  <a:schemeClr val="lt1"/>
                </a:solidFill>
                <a:latin typeface="Arial"/>
                <a:ea typeface="Arial"/>
                <a:cs typeface="Arial"/>
                <a:sym typeface="Arial"/>
              </a:rPr>
              <a:t>Scale can be found on the stems of the plant and the underside of the leaves.  Scale can be several different colors.  Scale can also be flat bodied and sit very close to the plant or sit more raised up on the surface.  </a:t>
            </a:r>
            <a:endParaRPr/>
          </a:p>
        </p:txBody>
      </p:sp>
      <p:pic>
        <p:nvPicPr>
          <p:cNvPr id="173" name="Google Shape;173;p7" descr="scale"/>
          <p:cNvPicPr preferRelativeResize="0"/>
          <p:nvPr/>
        </p:nvPicPr>
        <p:blipFill rotWithShape="1">
          <a:blip r:embed="rId3">
            <a:alphaModFix/>
          </a:blip>
          <a:srcRect/>
          <a:stretch/>
        </p:blipFill>
        <p:spPr>
          <a:xfrm>
            <a:off x="457200" y="3276600"/>
            <a:ext cx="4714875" cy="3124200"/>
          </a:xfrm>
          <a:prstGeom prst="rect">
            <a:avLst/>
          </a:prstGeom>
          <a:noFill/>
          <a:ln>
            <a:noFill/>
          </a:ln>
        </p:spPr>
      </p:pic>
      <p:pic>
        <p:nvPicPr>
          <p:cNvPr id="174" name="Google Shape;174;p7" descr="ANd9GcQ7BPcx7M19GYavoVhFZ3nik_1Ek9QfAHrRn5t2WuM7Ro55GEKN"/>
          <p:cNvPicPr preferRelativeResize="0"/>
          <p:nvPr/>
        </p:nvPicPr>
        <p:blipFill rotWithShape="1">
          <a:blip r:embed="rId4">
            <a:alphaModFix/>
          </a:blip>
          <a:srcRect/>
          <a:stretch/>
        </p:blipFill>
        <p:spPr>
          <a:xfrm>
            <a:off x="5181600" y="3962400"/>
            <a:ext cx="3381375" cy="2249487"/>
          </a:xfrm>
          <a:prstGeom prst="rect">
            <a:avLst/>
          </a:prstGeom>
          <a:noFill/>
          <a:ln>
            <a:noFill/>
          </a:ln>
        </p:spPr>
      </p:pic>
      <p:sp>
        <p:nvSpPr>
          <p:cNvPr id="175" name="Google Shape;175;p7"/>
          <p:cNvSpPr txBox="1"/>
          <p:nvPr/>
        </p:nvSpPr>
        <p:spPr>
          <a:xfrm>
            <a:off x="1066800" y="2895600"/>
            <a:ext cx="30480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Hard bodied scale</a:t>
            </a:r>
            <a:r>
              <a:rPr lang="en-US" sz="1800" b="0" i="0" u="none">
                <a:solidFill>
                  <a:schemeClr val="dk1"/>
                </a:solidFill>
                <a:latin typeface="Arial"/>
                <a:ea typeface="Arial"/>
                <a:cs typeface="Arial"/>
                <a:sym typeface="Arial"/>
              </a:rPr>
              <a:t> </a:t>
            </a:r>
            <a:endParaRPr/>
          </a:p>
        </p:txBody>
      </p:sp>
      <p:sp>
        <p:nvSpPr>
          <p:cNvPr id="176" name="Google Shape;176;p7"/>
          <p:cNvSpPr txBox="1"/>
          <p:nvPr/>
        </p:nvSpPr>
        <p:spPr>
          <a:xfrm>
            <a:off x="5638800" y="3581400"/>
            <a:ext cx="25908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Soft bodied scale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8"/>
          <p:cNvSpPr txBox="1">
            <a:spLocks noGrp="1"/>
          </p:cNvSpPr>
          <p:nvPr>
            <p:ph type="title"/>
          </p:nvPr>
        </p:nvSpPr>
        <p:spPr>
          <a:xfrm>
            <a:off x="457200" y="2698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Thrips</a:t>
            </a:r>
            <a:br>
              <a:rPr lang="en-US" sz="4000" b="1" i="0" u="none">
                <a:solidFill>
                  <a:schemeClr val="lt1"/>
                </a:solidFill>
                <a:latin typeface="Arial"/>
                <a:ea typeface="Arial"/>
                <a:cs typeface="Arial"/>
                <a:sym typeface="Arial"/>
              </a:rPr>
            </a:br>
            <a:endParaRPr/>
          </a:p>
        </p:txBody>
      </p:sp>
      <p:sp>
        <p:nvSpPr>
          <p:cNvPr id="182" name="Google Shape;182;p8"/>
          <p:cNvSpPr txBox="1">
            <a:spLocks noGrp="1"/>
          </p:cNvSpPr>
          <p:nvPr>
            <p:ph type="body" idx="1"/>
          </p:nvPr>
        </p:nvSpPr>
        <p:spPr>
          <a:xfrm>
            <a:off x="457200" y="860425"/>
            <a:ext cx="4038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Tiny, hard to see without a lens, dark bodies insect</a:t>
            </a:r>
            <a:r>
              <a:rPr lang="en-US" sz="1400" b="0" i="0" u="none">
                <a:solidFill>
                  <a:schemeClr val="lt1"/>
                </a:solidFill>
                <a:latin typeface="Arial"/>
                <a:ea typeface="Arial"/>
                <a:cs typeface="Arial"/>
                <a:sym typeface="Arial"/>
              </a:rPr>
              <a:t> </a:t>
            </a:r>
            <a:endParaRPr/>
          </a:p>
        </p:txBody>
      </p:sp>
      <p:pic>
        <p:nvPicPr>
          <p:cNvPr id="183" name="Google Shape;183;p8" descr="THRIPS%7E1"/>
          <p:cNvPicPr preferRelativeResize="0">
            <a:picLocks noGrp="1"/>
          </p:cNvPicPr>
          <p:nvPr>
            <p:ph type="body" idx="1"/>
          </p:nvPr>
        </p:nvPicPr>
        <p:blipFill rotWithShape="1">
          <a:blip r:embed="rId3">
            <a:alphaModFix/>
          </a:blip>
          <a:srcRect/>
          <a:stretch/>
        </p:blipFill>
        <p:spPr>
          <a:xfrm>
            <a:off x="5715000" y="914400"/>
            <a:ext cx="2797175" cy="2185987"/>
          </a:xfrm>
          <a:prstGeom prst="rect">
            <a:avLst/>
          </a:prstGeom>
          <a:noFill/>
          <a:ln>
            <a:noFill/>
          </a:ln>
        </p:spPr>
      </p:pic>
      <p:pic>
        <p:nvPicPr>
          <p:cNvPr id="184" name="Google Shape;184;p8" descr="ANd9GcS4emDAmM154a0M1fk3ce5Z3sVdnTLHMupf_wvjjwINi3NPrVbWqw"/>
          <p:cNvPicPr preferRelativeResize="0"/>
          <p:nvPr/>
        </p:nvPicPr>
        <p:blipFill rotWithShape="1">
          <a:blip r:embed="rId4">
            <a:alphaModFix/>
          </a:blip>
          <a:srcRect/>
          <a:stretch/>
        </p:blipFill>
        <p:spPr>
          <a:xfrm>
            <a:off x="2771775" y="1298575"/>
            <a:ext cx="2438400" cy="1825625"/>
          </a:xfrm>
          <a:prstGeom prst="rect">
            <a:avLst/>
          </a:prstGeom>
          <a:noFill/>
          <a:ln>
            <a:noFill/>
          </a:ln>
        </p:spPr>
      </p:pic>
      <p:sp>
        <p:nvSpPr>
          <p:cNvPr id="185" name="Google Shape;185;p8"/>
          <p:cNvSpPr txBox="1"/>
          <p:nvPr/>
        </p:nvSpPr>
        <p:spPr>
          <a:xfrm>
            <a:off x="5638800" y="3124200"/>
            <a:ext cx="35052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Feeding damage on the petals of a flower </a:t>
            </a:r>
            <a:endParaRPr/>
          </a:p>
        </p:txBody>
      </p:sp>
      <p:pic>
        <p:nvPicPr>
          <p:cNvPr id="186" name="Google Shape;186;p8" descr="ANd9GcShK9ecoakk6pldyfM-NesUcaWyYqbpSpsxwPwfcG0NfFTv8BOU2A"/>
          <p:cNvPicPr preferRelativeResize="0">
            <a:picLocks noGrp="1"/>
          </p:cNvPicPr>
          <p:nvPr>
            <p:ph type="body" idx="2"/>
          </p:nvPr>
        </p:nvPicPr>
        <p:blipFill rotWithShape="1">
          <a:blip r:embed="rId5">
            <a:alphaModFix/>
          </a:blip>
          <a:srcRect/>
          <a:stretch/>
        </p:blipFill>
        <p:spPr>
          <a:xfrm>
            <a:off x="214312" y="2022475"/>
            <a:ext cx="2619375" cy="1743075"/>
          </a:xfrm>
          <a:prstGeom prst="rect">
            <a:avLst/>
          </a:prstGeom>
          <a:noFill/>
          <a:ln>
            <a:noFill/>
          </a:ln>
        </p:spPr>
      </p:pic>
      <p:sp>
        <p:nvSpPr>
          <p:cNvPr id="187" name="Google Shape;187;p8"/>
          <p:cNvSpPr txBox="1"/>
          <p:nvPr/>
        </p:nvSpPr>
        <p:spPr>
          <a:xfrm>
            <a:off x="1801812" y="3765550"/>
            <a:ext cx="2133600" cy="915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Often can be found inside flowers of the plant</a:t>
            </a:r>
            <a:endParaRPr/>
          </a:p>
        </p:txBody>
      </p:sp>
      <p:pic>
        <p:nvPicPr>
          <p:cNvPr id="188" name="Google Shape;188;p8" descr="Thrips-Damage-on-chrsyanthemum-leaf-262x300"/>
          <p:cNvPicPr preferRelativeResize="0"/>
          <p:nvPr/>
        </p:nvPicPr>
        <p:blipFill rotWithShape="1">
          <a:blip r:embed="rId6">
            <a:alphaModFix/>
          </a:blip>
          <a:srcRect/>
          <a:stretch/>
        </p:blipFill>
        <p:spPr>
          <a:xfrm>
            <a:off x="4362450" y="4000500"/>
            <a:ext cx="2495550" cy="2857500"/>
          </a:xfrm>
          <a:prstGeom prst="rect">
            <a:avLst/>
          </a:prstGeom>
          <a:noFill/>
          <a:ln>
            <a:noFill/>
          </a:ln>
        </p:spPr>
      </p:pic>
      <p:sp>
        <p:nvSpPr>
          <p:cNvPr id="189" name="Google Shape;189;p8"/>
          <p:cNvSpPr txBox="1"/>
          <p:nvPr/>
        </p:nvSpPr>
        <p:spPr>
          <a:xfrm>
            <a:off x="6858000" y="5486400"/>
            <a:ext cx="22860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Damage to a florist chrysanthemum leaf</a:t>
            </a:r>
            <a:r>
              <a:rPr lang="en-US" sz="1800" b="0" i="0" u="none">
                <a:solidFill>
                  <a:schemeClr val="dk1"/>
                </a:solidFill>
                <a:latin typeface="Arial"/>
                <a:ea typeface="Arial"/>
                <a:cs typeface="Arial"/>
                <a:sym typeface="Arial"/>
              </a:rPr>
              <a:t> </a:t>
            </a:r>
            <a:endParaRPr/>
          </a:p>
        </p:txBody>
      </p:sp>
      <p:pic>
        <p:nvPicPr>
          <p:cNvPr id="190" name="Google Shape;190;p8" descr="C:\Users\mriley\AppData\Local\Microsoft\Windows\Temporary Internet Files\Content.IE5\FVO9U55P\2. Thrip damage on Blueberry.JPG"/>
          <p:cNvPicPr preferRelativeResize="0"/>
          <p:nvPr/>
        </p:nvPicPr>
        <p:blipFill rotWithShape="1">
          <a:blip r:embed="rId7">
            <a:alphaModFix/>
          </a:blip>
          <a:srcRect/>
          <a:stretch/>
        </p:blipFill>
        <p:spPr>
          <a:xfrm>
            <a:off x="0" y="4757737"/>
            <a:ext cx="2901950" cy="2176462"/>
          </a:xfrm>
          <a:prstGeom prst="rect">
            <a:avLst/>
          </a:prstGeom>
          <a:noFill/>
          <a:ln>
            <a:noFill/>
          </a:ln>
        </p:spPr>
      </p:pic>
      <p:sp>
        <p:nvSpPr>
          <p:cNvPr id="191" name="Google Shape;191;p8"/>
          <p:cNvSpPr txBox="1"/>
          <p:nvPr/>
        </p:nvSpPr>
        <p:spPr>
          <a:xfrm>
            <a:off x="2901950" y="5429250"/>
            <a:ext cx="1460500"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Damage on blueberries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en-US" sz="4400" b="0" i="0" u="none">
                <a:solidFill>
                  <a:schemeClr val="lt1"/>
                </a:solidFill>
                <a:latin typeface="Arial"/>
                <a:ea typeface="Arial"/>
                <a:cs typeface="Arial"/>
                <a:sym typeface="Arial"/>
              </a:rPr>
              <a:t>Whitefly</a:t>
            </a:r>
            <a:endParaRPr/>
          </a:p>
        </p:txBody>
      </p:sp>
      <p:sp>
        <p:nvSpPr>
          <p:cNvPr id="197" name="Google Shape;197;p9"/>
          <p:cNvSpPr txBox="1">
            <a:spLocks noGrp="1"/>
          </p:cNvSpPr>
          <p:nvPr>
            <p:ph type="body" idx="1"/>
          </p:nvPr>
        </p:nvSpPr>
        <p:spPr>
          <a:xfrm>
            <a:off x="457200" y="1600200"/>
            <a:ext cx="4800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Whiteflies are small, white, winged insects. </a:t>
            </a:r>
            <a:endParaRPr/>
          </a:p>
        </p:txBody>
      </p:sp>
      <p:pic>
        <p:nvPicPr>
          <p:cNvPr id="198" name="Google Shape;198;p9" descr="whiteflies"/>
          <p:cNvPicPr preferRelativeResize="0">
            <a:picLocks noGrp="1"/>
          </p:cNvPicPr>
          <p:nvPr>
            <p:ph type="body" idx="1"/>
          </p:nvPr>
        </p:nvPicPr>
        <p:blipFill rotWithShape="1">
          <a:blip r:embed="rId3">
            <a:alphaModFix/>
          </a:blip>
          <a:srcRect/>
          <a:stretch/>
        </p:blipFill>
        <p:spPr>
          <a:xfrm>
            <a:off x="5791200" y="1371600"/>
            <a:ext cx="3135312" cy="2559050"/>
          </a:xfrm>
          <a:prstGeom prst="rect">
            <a:avLst/>
          </a:prstGeom>
          <a:noFill/>
          <a:ln>
            <a:noFill/>
          </a:ln>
        </p:spPr>
      </p:pic>
      <p:pic>
        <p:nvPicPr>
          <p:cNvPr id="199" name="Google Shape;199;p9" descr="whitefly-adult1"/>
          <p:cNvPicPr preferRelativeResize="0"/>
          <p:nvPr/>
        </p:nvPicPr>
        <p:blipFill rotWithShape="1">
          <a:blip r:embed="rId4">
            <a:alphaModFix/>
          </a:blip>
          <a:srcRect/>
          <a:stretch/>
        </p:blipFill>
        <p:spPr>
          <a:xfrm>
            <a:off x="228600" y="1905000"/>
            <a:ext cx="2743200" cy="2057400"/>
          </a:xfrm>
          <a:prstGeom prst="rect">
            <a:avLst/>
          </a:prstGeom>
          <a:noFill/>
          <a:ln>
            <a:noFill/>
          </a:ln>
        </p:spPr>
      </p:pic>
      <p:sp>
        <p:nvSpPr>
          <p:cNvPr id="200" name="Google Shape;200;p9"/>
          <p:cNvSpPr txBox="1"/>
          <p:nvPr/>
        </p:nvSpPr>
        <p:spPr>
          <a:xfrm>
            <a:off x="5791200" y="3962400"/>
            <a:ext cx="3124200" cy="6413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Are normally found on the underside of the leaf</a:t>
            </a:r>
            <a:endParaRPr/>
          </a:p>
        </p:txBody>
      </p:sp>
      <p:pic>
        <p:nvPicPr>
          <p:cNvPr id="201" name="Google Shape;201;p9" descr="48whitefly-nymphs-large"/>
          <p:cNvPicPr preferRelativeResize="0">
            <a:picLocks noGrp="1"/>
          </p:cNvPicPr>
          <p:nvPr>
            <p:ph type="body" idx="2"/>
          </p:nvPr>
        </p:nvPicPr>
        <p:blipFill rotWithShape="1">
          <a:blip r:embed="rId5">
            <a:alphaModFix/>
          </a:blip>
          <a:srcRect/>
          <a:stretch/>
        </p:blipFill>
        <p:spPr>
          <a:xfrm>
            <a:off x="1371600" y="3976687"/>
            <a:ext cx="4267200" cy="2881312"/>
          </a:xfrm>
          <a:prstGeom prst="rect">
            <a:avLst/>
          </a:prstGeom>
          <a:noFill/>
          <a:ln>
            <a:noFill/>
          </a:ln>
        </p:spPr>
      </p:pic>
      <p:sp>
        <p:nvSpPr>
          <p:cNvPr id="202" name="Google Shape;202;p9"/>
          <p:cNvSpPr txBox="1"/>
          <p:nvPr/>
        </p:nvSpPr>
        <p:spPr>
          <a:xfrm>
            <a:off x="5638800" y="5392737"/>
            <a:ext cx="2819400" cy="1465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a:solidFill>
                  <a:schemeClr val="lt1"/>
                </a:solidFill>
                <a:latin typeface="Arial"/>
                <a:ea typeface="Arial"/>
                <a:cs typeface="Arial"/>
                <a:sym typeface="Arial"/>
              </a:rPr>
              <a:t>Lay eggs on the bottom of leaves, often egg castings( remains) are still visible even after they have hatched</a:t>
            </a:r>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789</Words>
  <Application>Microsoft Office PowerPoint</Application>
  <PresentationFormat>On-screen Show (4:3)</PresentationFormat>
  <Paragraphs>133</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Roboto</vt:lpstr>
      <vt:lpstr>Georgia</vt:lpstr>
      <vt:lpstr>Default Design</vt:lpstr>
      <vt:lpstr> Georgia FFA  Floriculture  Disorder  Tips and Tricks</vt:lpstr>
      <vt:lpstr>INSECTS </vt:lpstr>
      <vt:lpstr>Aphids </vt:lpstr>
      <vt:lpstr>Fungus Gnat </vt:lpstr>
      <vt:lpstr>Leaf Miner </vt:lpstr>
      <vt:lpstr>Mealy Bugs </vt:lpstr>
      <vt:lpstr>Scale </vt:lpstr>
      <vt:lpstr>Thrips </vt:lpstr>
      <vt:lpstr>Whitefly</vt:lpstr>
      <vt:lpstr>Mites </vt:lpstr>
      <vt:lpstr>Spider Mites </vt:lpstr>
      <vt:lpstr>Mollusc</vt:lpstr>
      <vt:lpstr>Slug</vt:lpstr>
      <vt:lpstr>Fungus/ Molds</vt:lpstr>
      <vt:lpstr>Black Spot </vt:lpstr>
      <vt:lpstr>Botrytis</vt:lpstr>
      <vt:lpstr>Powdery Mildew </vt:lpstr>
      <vt:lpstr>Rust</vt:lpstr>
      <vt:lpstr>Insufficient Plant Nutrients </vt:lpstr>
      <vt:lpstr>Iron Chlorosis / Deficiency</vt:lpstr>
      <vt:lpstr>Nitrogen Deficiency</vt:lpstr>
      <vt:lpstr>Phosphorus Deficiency</vt:lpstr>
      <vt:lpstr>Other Disorders</vt:lpstr>
      <vt:lpstr>Cold Temperature / Freeze </vt:lpstr>
      <vt:lpstr>Cold Water Damage  </vt:lpstr>
      <vt:lpstr>Edema </vt:lpstr>
      <vt:lpstr>Insufficient Water Damage (Wilt) </vt:lpstr>
      <vt:lpstr>Weeds</vt:lpstr>
      <vt:lpstr>Bermuda Grass </vt:lpstr>
      <vt:lpstr>Carolina Geranium </vt:lpstr>
      <vt:lpstr>Chamber Bitter</vt:lpstr>
      <vt:lpstr>Crab Grass </vt:lpstr>
      <vt:lpstr>False Hawksbeard </vt:lpstr>
      <vt:lpstr>Hairy Bittercress</vt:lpstr>
      <vt:lpstr>Liverwort</vt:lpstr>
      <vt:lpstr>Oxalis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Melissa Riley</dc:creator>
  <cp:lastModifiedBy>Melissa Riley</cp:lastModifiedBy>
  <cp:revision>1</cp:revision>
  <dcterms:created xsi:type="dcterms:W3CDTF">2013-11-21T15:57:03Z</dcterms:created>
  <dcterms:modified xsi:type="dcterms:W3CDTF">2026-06-23T01:14:37Z</dcterms:modified>
</cp:coreProperties>
</file>