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93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88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92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</p:sldIdLst>
  <p:sldSz cy="6858000" cx="9144000"/>
  <p:notesSz cx="7010400" cy="9296400"/>
  <p:embeddedFontLst>
    <p:embeddedFont>
      <p:font typeface="Libre Franklin"/>
      <p:regular r:id="rId101"/>
      <p:bold r:id="rId102"/>
      <p:italic r:id="rId103"/>
      <p:boldItalic r:id="rId10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  <p:ext uri="{2D200454-40CA-4A62-9FC3-DE9A4176ACB9}">
      <p15:notesGuideLst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  <p:ext uri="GoogleSlidesCustomDataVersion2">
      <go:slidesCustomData xmlns:go="http://customooxmlschemas.google.com/" r:id="rId105" roundtripDataSignature="AMtx7miHDlm9r0E5JZUqtZdvNHmUu9LKL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1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928" orient="horz"/>
        <p:guide pos="2208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5" Type="http://customschemas.google.com/relationships/presentationmetadata" Target="metadata"/><Relationship Id="rId104" Type="http://schemas.openxmlformats.org/officeDocument/2006/relationships/font" Target="fonts/LibreFranklin-boldItalic.fntdata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font" Target="fonts/LibreFranklin-italic.fntdata"/><Relationship Id="rId102" Type="http://schemas.openxmlformats.org/officeDocument/2006/relationships/font" Target="fonts/LibreFranklin-bold.fntdata"/><Relationship Id="rId101" Type="http://schemas.openxmlformats.org/officeDocument/2006/relationships/font" Target="fonts/LibreFranklin-regular.fntdata"/><Relationship Id="rId100" Type="http://schemas.openxmlformats.org/officeDocument/2006/relationships/slide" Target="slides/slide95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slide" Target="slides/slide94.xml"/><Relationship Id="rId10" Type="http://schemas.openxmlformats.org/officeDocument/2006/relationships/slide" Target="slides/slide5.xml"/><Relationship Id="rId98" Type="http://schemas.openxmlformats.org/officeDocument/2006/relationships/slide" Target="slides/slide93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36888" cy="465138"/>
          </a:xfrm>
          <a:prstGeom prst="rect">
            <a:avLst/>
          </a:prstGeom>
          <a:noFill/>
          <a:ln>
            <a:noFill/>
          </a:ln>
        </p:spPr>
        <p:txBody>
          <a:bodyPr anchorCtr="0" anchor="t" bIns="46400" lIns="92800" spcFirstLastPara="1" rIns="92800" wrap="square" tIns="464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71925" y="0"/>
            <a:ext cx="3036888" cy="465138"/>
          </a:xfrm>
          <a:prstGeom prst="rect">
            <a:avLst/>
          </a:prstGeom>
          <a:noFill/>
          <a:ln>
            <a:noFill/>
          </a:ln>
        </p:spPr>
        <p:txBody>
          <a:bodyPr anchorCtr="0" anchor="t" bIns="46400" lIns="92800" spcFirstLastPara="1" rIns="92800" wrap="square" tIns="464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  <a:noFill/>
          <a:ln>
            <a:noFill/>
          </a:ln>
        </p:spPr>
        <p:txBody>
          <a:bodyPr anchorCtr="0" anchor="t" bIns="46400" lIns="92800" spcFirstLastPara="1" rIns="92800" wrap="square" tIns="464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29675"/>
            <a:ext cx="3036888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6400" lIns="92800" spcFirstLastPara="1" rIns="92800" wrap="square" tIns="464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71925" y="8829675"/>
            <a:ext cx="3036888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6400" lIns="92800" spcFirstLastPara="1" rIns="92800" wrap="square" tIns="464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1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8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9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0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0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1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2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2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3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3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4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4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5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61" name="Google Shape;161;p15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  <a:noFill/>
          <a:ln>
            <a:noFill/>
          </a:ln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5:notes"/>
          <p:cNvSpPr txBox="1"/>
          <p:nvPr>
            <p:ph idx="3" type="hdr"/>
          </p:nvPr>
        </p:nvSpPr>
        <p:spPr>
          <a:xfrm>
            <a:off x="0" y="0"/>
            <a:ext cx="3036888" cy="465138"/>
          </a:xfrm>
          <a:prstGeom prst="rect">
            <a:avLst/>
          </a:prstGeom>
          <a:noFill/>
          <a:ln>
            <a:noFill/>
          </a:ln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Tab 3-4C (3)</a:t>
            </a:r>
            <a:endParaRPr/>
          </a:p>
        </p:txBody>
      </p:sp>
      <p:sp>
        <p:nvSpPr>
          <p:cNvPr id="163" name="Google Shape;163;p15:notes"/>
          <p:cNvSpPr txBox="1"/>
          <p:nvPr>
            <p:ph idx="12" type="sldNum"/>
          </p:nvPr>
        </p:nvSpPr>
        <p:spPr>
          <a:xfrm>
            <a:off x="3971925" y="8829675"/>
            <a:ext cx="3036888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6400" lIns="92800" spcFirstLastPara="1" rIns="92800" wrap="square" tIns="46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6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71" name="Google Shape;171;p16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  <a:noFill/>
          <a:ln>
            <a:noFill/>
          </a:ln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6:notes"/>
          <p:cNvSpPr txBox="1"/>
          <p:nvPr>
            <p:ph idx="3" type="hdr"/>
          </p:nvPr>
        </p:nvSpPr>
        <p:spPr>
          <a:xfrm>
            <a:off x="0" y="0"/>
            <a:ext cx="3036888" cy="465138"/>
          </a:xfrm>
          <a:prstGeom prst="rect">
            <a:avLst/>
          </a:prstGeom>
          <a:noFill/>
          <a:ln>
            <a:noFill/>
          </a:ln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Tab 3-4C (3)</a:t>
            </a:r>
            <a:endParaRPr/>
          </a:p>
        </p:txBody>
      </p:sp>
      <p:sp>
        <p:nvSpPr>
          <p:cNvPr id="173" name="Google Shape;173;p16:notes"/>
          <p:cNvSpPr txBox="1"/>
          <p:nvPr>
            <p:ph idx="12" type="sldNum"/>
          </p:nvPr>
        </p:nvSpPr>
        <p:spPr>
          <a:xfrm>
            <a:off x="3971925" y="8829675"/>
            <a:ext cx="3036888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6400" lIns="92800" spcFirstLastPara="1" rIns="92800" wrap="square" tIns="46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7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7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8" name="Google Shape;48;p2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  <a:noFill/>
          <a:ln>
            <a:noFill/>
          </a:ln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2:notes"/>
          <p:cNvSpPr txBox="1"/>
          <p:nvPr>
            <p:ph idx="3" type="hdr"/>
          </p:nvPr>
        </p:nvSpPr>
        <p:spPr>
          <a:xfrm>
            <a:off x="0" y="0"/>
            <a:ext cx="3036888" cy="465138"/>
          </a:xfrm>
          <a:prstGeom prst="rect">
            <a:avLst/>
          </a:prstGeom>
          <a:noFill/>
          <a:ln>
            <a:noFill/>
          </a:ln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Tab 3-4C (3)</a:t>
            </a:r>
            <a:endParaRPr/>
          </a:p>
        </p:txBody>
      </p:sp>
      <p:sp>
        <p:nvSpPr>
          <p:cNvPr id="50" name="Google Shape;50;p2:notes"/>
          <p:cNvSpPr txBox="1"/>
          <p:nvPr>
            <p:ph idx="12" type="sldNum"/>
          </p:nvPr>
        </p:nvSpPr>
        <p:spPr>
          <a:xfrm>
            <a:off x="3971925" y="8829675"/>
            <a:ext cx="3036888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6400" lIns="92800" spcFirstLastPara="1" rIns="92800" wrap="square" tIns="46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8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8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9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9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0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0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1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1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2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2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3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3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4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4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5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5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6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6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7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7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3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8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28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9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29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2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32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0ff8605d29_0_12:notes"/>
          <p:cNvSpPr/>
          <p:nvPr>
            <p:ph idx="2" type="sldImg"/>
          </p:nvPr>
        </p:nvSpPr>
        <p:spPr>
          <a:xfrm>
            <a:off x="1181100" y="696913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0ff8605d29_0_12:notes"/>
          <p:cNvSpPr txBox="1"/>
          <p:nvPr>
            <p:ph idx="1" type="body"/>
          </p:nvPr>
        </p:nvSpPr>
        <p:spPr>
          <a:xfrm>
            <a:off x="701675" y="4414838"/>
            <a:ext cx="5607000" cy="418470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g30ff8605d29_0_12:notes"/>
          <p:cNvSpPr txBox="1"/>
          <p:nvPr>
            <p:ph idx="12" type="sldNum"/>
          </p:nvPr>
        </p:nvSpPr>
        <p:spPr>
          <a:xfrm>
            <a:off x="3971925" y="8829675"/>
            <a:ext cx="3036900" cy="465000"/>
          </a:xfrm>
          <a:prstGeom prst="rect">
            <a:avLst/>
          </a:prstGeom>
        </p:spPr>
        <p:txBody>
          <a:bodyPr anchorCtr="0" anchor="b" bIns="46400" lIns="92800" spcFirstLastPara="1" rIns="92800" wrap="square" tIns="46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3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33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5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5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0ff8605d29_0_17:notes"/>
          <p:cNvSpPr/>
          <p:nvPr>
            <p:ph idx="2" type="sldImg"/>
          </p:nvPr>
        </p:nvSpPr>
        <p:spPr>
          <a:xfrm>
            <a:off x="1181100" y="696913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0ff8605d29_0_17:notes"/>
          <p:cNvSpPr txBox="1"/>
          <p:nvPr>
            <p:ph idx="1" type="body"/>
          </p:nvPr>
        </p:nvSpPr>
        <p:spPr>
          <a:xfrm>
            <a:off x="701675" y="4414838"/>
            <a:ext cx="5607000" cy="418470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g30ff8605d29_0_17:notes"/>
          <p:cNvSpPr txBox="1"/>
          <p:nvPr>
            <p:ph idx="12" type="sldNum"/>
          </p:nvPr>
        </p:nvSpPr>
        <p:spPr>
          <a:xfrm>
            <a:off x="3971925" y="8829675"/>
            <a:ext cx="3036900" cy="465000"/>
          </a:xfrm>
          <a:prstGeom prst="rect">
            <a:avLst/>
          </a:prstGeom>
        </p:spPr>
        <p:txBody>
          <a:bodyPr anchorCtr="0" anchor="b" bIns="46400" lIns="92800" spcFirstLastPara="1" rIns="92800" wrap="square" tIns="46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6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36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7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37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8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38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4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9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39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0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40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2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42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3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43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4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44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5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45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6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46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0ff8605d29_0_23:notes"/>
          <p:cNvSpPr/>
          <p:nvPr>
            <p:ph idx="2" type="sldImg"/>
          </p:nvPr>
        </p:nvSpPr>
        <p:spPr>
          <a:xfrm>
            <a:off x="1181100" y="696913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0ff8605d29_0_23:notes"/>
          <p:cNvSpPr txBox="1"/>
          <p:nvPr>
            <p:ph idx="1" type="body"/>
          </p:nvPr>
        </p:nvSpPr>
        <p:spPr>
          <a:xfrm>
            <a:off x="701675" y="4414838"/>
            <a:ext cx="5607000" cy="418470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g30ff8605d29_0_23:notes"/>
          <p:cNvSpPr txBox="1"/>
          <p:nvPr>
            <p:ph idx="12" type="sldNum"/>
          </p:nvPr>
        </p:nvSpPr>
        <p:spPr>
          <a:xfrm>
            <a:off x="3971925" y="8829675"/>
            <a:ext cx="3036900" cy="465000"/>
          </a:xfrm>
          <a:prstGeom prst="rect">
            <a:avLst/>
          </a:prstGeom>
        </p:spPr>
        <p:txBody>
          <a:bodyPr anchorCtr="0" anchor="b" bIns="46400" lIns="92800" spcFirstLastPara="1" rIns="92800" wrap="square" tIns="46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7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47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9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49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5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0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50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1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51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2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52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53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53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4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54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55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55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56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56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57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57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58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58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59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59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0ff8605d29_0_0:notes"/>
          <p:cNvSpPr/>
          <p:nvPr>
            <p:ph idx="2" type="sldImg"/>
          </p:nvPr>
        </p:nvSpPr>
        <p:spPr>
          <a:xfrm>
            <a:off x="1181100" y="696913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0ff8605d29_0_0:notes"/>
          <p:cNvSpPr txBox="1"/>
          <p:nvPr>
            <p:ph idx="1" type="body"/>
          </p:nvPr>
        </p:nvSpPr>
        <p:spPr>
          <a:xfrm>
            <a:off x="701675" y="4414838"/>
            <a:ext cx="5607000" cy="418470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g30ff8605d29_0_0:notes"/>
          <p:cNvSpPr txBox="1"/>
          <p:nvPr>
            <p:ph idx="12" type="sldNum"/>
          </p:nvPr>
        </p:nvSpPr>
        <p:spPr>
          <a:xfrm>
            <a:off x="3971925" y="8829675"/>
            <a:ext cx="3036900" cy="465000"/>
          </a:xfrm>
          <a:prstGeom prst="rect">
            <a:avLst/>
          </a:prstGeom>
        </p:spPr>
        <p:txBody>
          <a:bodyPr anchorCtr="0" anchor="b" bIns="46400" lIns="92800" spcFirstLastPara="1" rIns="92800" wrap="square" tIns="46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0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60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61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61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62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62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63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63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64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64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66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66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67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67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68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68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69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69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70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p70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0ff8605d29_0_6:notes"/>
          <p:cNvSpPr/>
          <p:nvPr>
            <p:ph idx="2" type="sldImg"/>
          </p:nvPr>
        </p:nvSpPr>
        <p:spPr>
          <a:xfrm>
            <a:off x="1181100" y="696913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0ff8605d29_0_6:notes"/>
          <p:cNvSpPr txBox="1"/>
          <p:nvPr>
            <p:ph idx="1" type="body"/>
          </p:nvPr>
        </p:nvSpPr>
        <p:spPr>
          <a:xfrm>
            <a:off x="701675" y="4414838"/>
            <a:ext cx="5607000" cy="418470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g30ff8605d29_0_6:notes"/>
          <p:cNvSpPr txBox="1"/>
          <p:nvPr>
            <p:ph idx="12" type="sldNum"/>
          </p:nvPr>
        </p:nvSpPr>
        <p:spPr>
          <a:xfrm>
            <a:off x="3971925" y="8829675"/>
            <a:ext cx="3036900" cy="465000"/>
          </a:xfrm>
          <a:prstGeom prst="rect">
            <a:avLst/>
          </a:prstGeom>
        </p:spPr>
        <p:txBody>
          <a:bodyPr anchorCtr="0" anchor="b" bIns="46400" lIns="92800" spcFirstLastPara="1" rIns="92800" wrap="square" tIns="46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71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71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72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72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73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73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30ff8605d29_0_28:notes"/>
          <p:cNvSpPr/>
          <p:nvPr>
            <p:ph idx="2" type="sldImg"/>
          </p:nvPr>
        </p:nvSpPr>
        <p:spPr>
          <a:xfrm>
            <a:off x="1181100" y="696913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30ff8605d29_0_28:notes"/>
          <p:cNvSpPr txBox="1"/>
          <p:nvPr>
            <p:ph idx="1" type="body"/>
          </p:nvPr>
        </p:nvSpPr>
        <p:spPr>
          <a:xfrm>
            <a:off x="701675" y="4414838"/>
            <a:ext cx="5607000" cy="418470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g30ff8605d29_0_28:notes"/>
          <p:cNvSpPr txBox="1"/>
          <p:nvPr>
            <p:ph idx="12" type="sldNum"/>
          </p:nvPr>
        </p:nvSpPr>
        <p:spPr>
          <a:xfrm>
            <a:off x="3971925" y="8829675"/>
            <a:ext cx="3036900" cy="465000"/>
          </a:xfrm>
          <a:prstGeom prst="rect">
            <a:avLst/>
          </a:prstGeom>
        </p:spPr>
        <p:txBody>
          <a:bodyPr anchorCtr="0" anchor="b" bIns="46400" lIns="92800" spcFirstLastPara="1" rIns="92800" wrap="square" tIns="46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74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74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75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75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76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76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77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77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78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p78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79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79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6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6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80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80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81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p81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82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82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83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83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84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p84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30ff8605d29_0_33:notes"/>
          <p:cNvSpPr/>
          <p:nvPr>
            <p:ph idx="2" type="sldImg"/>
          </p:nvPr>
        </p:nvSpPr>
        <p:spPr>
          <a:xfrm>
            <a:off x="1181100" y="696913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30ff8605d29_0_33:notes"/>
          <p:cNvSpPr txBox="1"/>
          <p:nvPr>
            <p:ph idx="1" type="body"/>
          </p:nvPr>
        </p:nvSpPr>
        <p:spPr>
          <a:xfrm>
            <a:off x="701675" y="4414838"/>
            <a:ext cx="5607000" cy="418470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g30ff8605d29_0_33:notes"/>
          <p:cNvSpPr txBox="1"/>
          <p:nvPr>
            <p:ph idx="12" type="sldNum"/>
          </p:nvPr>
        </p:nvSpPr>
        <p:spPr>
          <a:xfrm>
            <a:off x="3971925" y="8829675"/>
            <a:ext cx="3036900" cy="465000"/>
          </a:xfrm>
          <a:prstGeom prst="rect">
            <a:avLst/>
          </a:prstGeom>
        </p:spPr>
        <p:txBody>
          <a:bodyPr anchorCtr="0" anchor="b" bIns="46400" lIns="92800" spcFirstLastPara="1" rIns="92800" wrap="square" tIns="46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65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p65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85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p85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30ff8605d29_0_39:notes"/>
          <p:cNvSpPr/>
          <p:nvPr>
            <p:ph idx="2" type="sldImg"/>
          </p:nvPr>
        </p:nvSpPr>
        <p:spPr>
          <a:xfrm>
            <a:off x="1181100" y="696913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30ff8605d29_0_39:notes"/>
          <p:cNvSpPr txBox="1"/>
          <p:nvPr>
            <p:ph idx="1" type="body"/>
          </p:nvPr>
        </p:nvSpPr>
        <p:spPr>
          <a:xfrm>
            <a:off x="701675" y="4414838"/>
            <a:ext cx="5607000" cy="418470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8" name="Google Shape;688;g30ff8605d29_0_39:notes"/>
          <p:cNvSpPr txBox="1"/>
          <p:nvPr>
            <p:ph idx="12" type="sldNum"/>
          </p:nvPr>
        </p:nvSpPr>
        <p:spPr>
          <a:xfrm>
            <a:off x="3971925" y="8829675"/>
            <a:ext cx="3036900" cy="465000"/>
          </a:xfrm>
          <a:prstGeom prst="rect">
            <a:avLst/>
          </a:prstGeom>
        </p:spPr>
        <p:txBody>
          <a:bodyPr anchorCtr="0" anchor="b" bIns="46400" lIns="92800" spcFirstLastPara="1" rIns="92800" wrap="square" tIns="46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86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p86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7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88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p88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87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4" name="Google Shape;714;p87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89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1" name="Google Shape;721;p89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90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9" name="Google Shape;729;p90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91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6" name="Google Shape;736;p91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92:notes"/>
          <p:cNvSpPr txBox="1"/>
          <p:nvPr>
            <p:ph idx="1" type="body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anchorCtr="0" anchor="t" bIns="46400" lIns="92800" spcFirstLastPara="1" rIns="92800" wrap="square" tIns="464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3" name="Google Shape;743;p92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94"/>
          <p:cNvCxnSpPr/>
          <p:nvPr/>
        </p:nvCxnSpPr>
        <p:spPr>
          <a:xfrm>
            <a:off x="1613243" y="5677246"/>
            <a:ext cx="6075406" cy="0"/>
          </a:xfrm>
          <a:prstGeom prst="straightConnector1">
            <a:avLst/>
          </a:prstGeom>
          <a:noFill/>
          <a:ln cap="flat" cmpd="sng" w="25400">
            <a:solidFill>
              <a:srgbClr val="DA291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" name="Google Shape;16;p94"/>
          <p:cNvSpPr txBox="1"/>
          <p:nvPr>
            <p:ph idx="1" type="body"/>
          </p:nvPr>
        </p:nvSpPr>
        <p:spPr>
          <a:xfrm>
            <a:off x="755650" y="3638550"/>
            <a:ext cx="7694613" cy="19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004C97"/>
              </a:buClr>
              <a:buSzPts val="5400"/>
              <a:buFont typeface="Arial"/>
              <a:buNone/>
              <a:defRPr b="1" i="0" sz="5400" u="none" cap="none" strike="noStrike">
                <a:solidFill>
                  <a:srgbClr val="004C97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3302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330200" lvl="2" marL="13716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33020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33020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1750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-31750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-31750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-31750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with Content">
  <p:cSld name="Headline with Conten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5"/>
          <p:cNvSpPr txBox="1"/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  <a:defRPr b="1" i="0" sz="2400" u="none" cap="none" strike="noStrik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" name="Google Shape;19;p95"/>
          <p:cNvSpPr txBox="1"/>
          <p:nvPr>
            <p:ph idx="1" type="body"/>
          </p:nvPr>
        </p:nvSpPr>
        <p:spPr>
          <a:xfrm>
            <a:off x="457200" y="1818640"/>
            <a:ext cx="8229600" cy="40027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30200" lvl="2" marL="13716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3020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3020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1750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-31750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-31750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-31750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pic>
        <p:nvPicPr>
          <p:cNvPr descr="NationalFFA_Emblem_R_3C_RGB.png" id="20" name="Google Shape;20;p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74001" y="78163"/>
            <a:ext cx="1095621" cy="1315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with Blank Content">
  <p:cSld name="Headline with Blank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6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  <a:defRPr b="1" i="0" sz="2400" u="none" cap="none" strike="noStrik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descr="NationalFFA_Emblem_R_3C_RGB.png" id="23" name="Google Shape;23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74001" y="78163"/>
            <a:ext cx="1095621" cy="1315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ationalFFA_Emblem_R_3C_RGB.png" id="25" name="Google Shape;25;p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74001" y="78163"/>
            <a:ext cx="1095621" cy="1315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head with Content">
  <p:cSld name="Subhead with Conten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oogle Shape;27;p98"/>
          <p:cNvCxnSpPr/>
          <p:nvPr/>
        </p:nvCxnSpPr>
        <p:spPr>
          <a:xfrm>
            <a:off x="2004541" y="1867242"/>
            <a:ext cx="5134919" cy="0"/>
          </a:xfrm>
          <a:prstGeom prst="straightConnector1">
            <a:avLst/>
          </a:prstGeom>
          <a:noFill/>
          <a:ln cap="flat" cmpd="sng" w="25400">
            <a:solidFill>
              <a:srgbClr val="DA291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" name="Google Shape;28;p98"/>
          <p:cNvSpPr txBox="1"/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  <a:defRPr b="1" i="0" sz="2400" u="none" cap="none" strike="noStrik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9" name="Google Shape;29;p98"/>
          <p:cNvSpPr txBox="1"/>
          <p:nvPr>
            <p:ph idx="1" type="body"/>
          </p:nvPr>
        </p:nvSpPr>
        <p:spPr>
          <a:xfrm>
            <a:off x="2182813" y="1325648"/>
            <a:ext cx="4778375" cy="8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4C97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4C97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3302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330200" lvl="2" marL="13716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33020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33020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1750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-31750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-31750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-31750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30" name="Google Shape;30;p98"/>
          <p:cNvSpPr txBox="1"/>
          <p:nvPr>
            <p:ph idx="2" type="body"/>
          </p:nvPr>
        </p:nvSpPr>
        <p:spPr>
          <a:xfrm>
            <a:off x="457200" y="2194560"/>
            <a:ext cx="8229600" cy="39316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30200" lvl="2" marL="13716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3020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3020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1750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-31750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-31750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-31750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pic>
        <p:nvPicPr>
          <p:cNvPr descr="NationalFFA_Emblem_R_3C_RGB.png" id="31" name="Google Shape;31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74001" y="78163"/>
            <a:ext cx="1095621" cy="1315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head with Bullet List">
  <p:cSld name="Subhead with Bullet Lis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9"/>
          <p:cNvSpPr txBox="1"/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  <a:defRPr b="1" i="0" sz="2400" u="none" cap="none" strike="noStrik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cxnSp>
        <p:nvCxnSpPr>
          <p:cNvPr id="34" name="Google Shape;34;p99"/>
          <p:cNvCxnSpPr/>
          <p:nvPr/>
        </p:nvCxnSpPr>
        <p:spPr>
          <a:xfrm>
            <a:off x="2004541" y="1867242"/>
            <a:ext cx="5134919" cy="0"/>
          </a:xfrm>
          <a:prstGeom prst="straightConnector1">
            <a:avLst/>
          </a:prstGeom>
          <a:noFill/>
          <a:ln cap="flat" cmpd="sng" w="25400">
            <a:solidFill>
              <a:srgbClr val="DA291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" name="Google Shape;35;p99"/>
          <p:cNvSpPr txBox="1"/>
          <p:nvPr>
            <p:ph idx="1" type="body"/>
          </p:nvPr>
        </p:nvSpPr>
        <p:spPr>
          <a:xfrm>
            <a:off x="2182813" y="1325648"/>
            <a:ext cx="4778375" cy="8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4C97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4C97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3302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330200" lvl="2" marL="13716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33020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33020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1750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-31750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-31750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-31750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36" name="Google Shape;36;p99"/>
          <p:cNvSpPr txBox="1"/>
          <p:nvPr>
            <p:ph idx="2" type="body"/>
          </p:nvPr>
        </p:nvSpPr>
        <p:spPr>
          <a:xfrm>
            <a:off x="457200" y="2194560"/>
            <a:ext cx="8229600" cy="39316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30200" lvl="2" marL="13716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3020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3020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1750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-31750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-31750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-31750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pic>
        <p:nvPicPr>
          <p:cNvPr descr="NationalFFA_Emblem_R_3C_RGB.png" id="37" name="Google Shape;37;p9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74001" y="78163"/>
            <a:ext cx="1095621" cy="1315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3"/>
          <p:cNvSpPr/>
          <p:nvPr>
            <p:ph idx="12" type="sldNum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25" lIns="9125" spcFirstLastPara="1" rIns="9125" wrap="square" tIns="9125">
            <a:norm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6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6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6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6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6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6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6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6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16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" name="Google Shape;11;p93"/>
          <p:cNvSpPr/>
          <p:nvPr/>
        </p:nvSpPr>
        <p:spPr>
          <a:xfrm>
            <a:off x="0" y="-1"/>
            <a:ext cx="9150865" cy="844379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4C9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93"/>
          <p:cNvSpPr/>
          <p:nvPr/>
        </p:nvSpPr>
        <p:spPr>
          <a:xfrm>
            <a:off x="0" y="6425514"/>
            <a:ext cx="9150866" cy="267448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93"/>
          <p:cNvSpPr/>
          <p:nvPr/>
        </p:nvSpPr>
        <p:spPr>
          <a:xfrm>
            <a:off x="1092" y="6576541"/>
            <a:ext cx="9149773" cy="287233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33C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Relationship Id="rId4" Type="http://schemas.openxmlformats.org/officeDocument/2006/relationships/image" Target="../media/image2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jpg"/><Relationship Id="rId4" Type="http://schemas.openxmlformats.org/officeDocument/2006/relationships/image" Target="../media/image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jpg"/><Relationship Id="rId4" Type="http://schemas.openxmlformats.org/officeDocument/2006/relationships/image" Target="../media/image1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jpg"/><Relationship Id="rId4" Type="http://schemas.openxmlformats.org/officeDocument/2006/relationships/image" Target="../media/image1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jpg"/><Relationship Id="rId4" Type="http://schemas.openxmlformats.org/officeDocument/2006/relationships/image" Target="../media/image30.jpg"/><Relationship Id="rId5" Type="http://schemas.openxmlformats.org/officeDocument/2006/relationships/image" Target="../media/image27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0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8.jpg"/><Relationship Id="rId4" Type="http://schemas.openxmlformats.org/officeDocument/2006/relationships/image" Target="../media/image43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9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jpg"/><Relationship Id="rId4" Type="http://schemas.openxmlformats.org/officeDocument/2006/relationships/image" Target="../media/image35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6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0.png"/><Relationship Id="rId4" Type="http://schemas.openxmlformats.org/officeDocument/2006/relationships/image" Target="../media/image7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4.jpg"/><Relationship Id="rId4" Type="http://schemas.openxmlformats.org/officeDocument/2006/relationships/image" Target="../media/image4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1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2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4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5.jpg"/><Relationship Id="rId4" Type="http://schemas.openxmlformats.org/officeDocument/2006/relationships/image" Target="../media/image50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2.jpg"/><Relationship Id="rId4" Type="http://schemas.openxmlformats.org/officeDocument/2006/relationships/image" Target="../media/image47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1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5.jpg"/><Relationship Id="rId4" Type="http://schemas.openxmlformats.org/officeDocument/2006/relationships/image" Target="../media/image58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3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jpg"/><Relationship Id="rId4" Type="http://schemas.openxmlformats.org/officeDocument/2006/relationships/image" Target="../media/image14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6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03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89.jpg"/><Relationship Id="rId4" Type="http://schemas.openxmlformats.org/officeDocument/2006/relationships/image" Target="../media/image65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6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01.jpg"/><Relationship Id="rId4" Type="http://schemas.openxmlformats.org/officeDocument/2006/relationships/image" Target="../media/image72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86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7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90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24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7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9.jpg"/><Relationship Id="rId4" Type="http://schemas.openxmlformats.org/officeDocument/2006/relationships/image" Target="../media/image70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75.jpg"/><Relationship Id="rId4" Type="http://schemas.openxmlformats.org/officeDocument/2006/relationships/image" Target="../media/image77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71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15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76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8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74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87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81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9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7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84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80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85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05.png"/><Relationship Id="rId4" Type="http://schemas.openxmlformats.org/officeDocument/2006/relationships/image" Target="../media/image99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83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91.jp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94.png"/><Relationship Id="rId4" Type="http://schemas.openxmlformats.org/officeDocument/2006/relationships/image" Target="../media/image97.jp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96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88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9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123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20.jp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00.jp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104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95.jp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121.png"/><Relationship Id="rId4" Type="http://schemas.openxmlformats.org/officeDocument/2006/relationships/image" Target="../media/image114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122.jp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98.jp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102.jpg"/><Relationship Id="rId4" Type="http://schemas.openxmlformats.org/officeDocument/2006/relationships/image" Target="../media/image109.jpg"/><Relationship Id="rId5" Type="http://schemas.openxmlformats.org/officeDocument/2006/relationships/image" Target="../media/image10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117.jpg"/><Relationship Id="rId4" Type="http://schemas.openxmlformats.org/officeDocument/2006/relationships/image" Target="../media/image108.jp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107.jp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116.jpg"/><Relationship Id="rId4" Type="http://schemas.openxmlformats.org/officeDocument/2006/relationships/image" Target="../media/image111.jp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119.jp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110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11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"/>
          <p:cNvSpPr txBox="1"/>
          <p:nvPr>
            <p:ph idx="1" type="body"/>
          </p:nvPr>
        </p:nvSpPr>
        <p:spPr>
          <a:xfrm>
            <a:off x="469025" y="3151100"/>
            <a:ext cx="8421000" cy="19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5400"/>
              <a:buNone/>
            </a:pPr>
            <a:r>
              <a:rPr lang="en-US"/>
              <a:t>Georgia FFA </a:t>
            </a:r>
            <a:endParaRPr/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5400"/>
              <a:buNone/>
            </a:pPr>
            <a:r>
              <a:rPr lang="en-US"/>
              <a:t>Floriculture </a:t>
            </a:r>
            <a:endParaRPr/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5400"/>
              <a:buNone/>
            </a:pPr>
            <a:r>
              <a:rPr lang="en-US"/>
              <a:t>Plant Identification Tips and Tricks </a:t>
            </a:r>
            <a:endParaRPr/>
          </a:p>
        </p:txBody>
      </p:sp>
      <p:pic>
        <p:nvPicPr>
          <p:cNvPr descr="NationalFFA_Emblem_R_3C_RGB.png" id="43" name="Google Shape;43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29801" y="770767"/>
            <a:ext cx="2146300" cy="2577996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"/>
          <p:cNvSpPr txBox="1"/>
          <p:nvPr/>
        </p:nvSpPr>
        <p:spPr>
          <a:xfrm>
            <a:off x="687525" y="5716050"/>
            <a:ext cx="62697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is a free resource provided by Georgia Agricultural Education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Original creator: Melissa Riley, Central Region Horticulture Teacher</a:t>
            </a:r>
            <a:endParaRPr/>
          </a:p>
        </p:txBody>
      </p:sp>
      <p:pic>
        <p:nvPicPr>
          <p:cNvPr id="45" name="Google Shape;45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35505" y="5274772"/>
            <a:ext cx="1308495" cy="113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8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Alyssum</a:t>
            </a:r>
            <a:endParaRPr/>
          </a:p>
        </p:txBody>
      </p:sp>
      <p:pic>
        <p:nvPicPr>
          <p:cNvPr id="111" name="Google Shape;11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534" y="796764"/>
            <a:ext cx="4120715" cy="3090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6534" y="3565090"/>
            <a:ext cx="4298135" cy="285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8"/>
          <p:cNvSpPr txBox="1"/>
          <p:nvPr/>
        </p:nvSpPr>
        <p:spPr>
          <a:xfrm>
            <a:off x="5072189" y="1379483"/>
            <a:ext cx="3484179" cy="489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Very small delicate flowers – flowers can be shades of white, pink, or purple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Grows in a mounded shape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are roughly 1 inch long and only ¼ inch wide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Smells very sweet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Amaryllis</a:t>
            </a:r>
            <a:endParaRPr/>
          </a:p>
        </p:txBody>
      </p:sp>
      <p:pic>
        <p:nvPicPr>
          <p:cNvPr descr="MVC-020F" id="119" name="Google Shape;11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94275" y="2993657"/>
            <a:ext cx="4112033" cy="3084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maryllis" id="120" name="Google Shape;120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5803" y="1016876"/>
            <a:ext cx="2746112" cy="3925614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9"/>
          <p:cNvSpPr txBox="1"/>
          <p:nvPr/>
        </p:nvSpPr>
        <p:spPr>
          <a:xfrm>
            <a:off x="3079045" y="1276406"/>
            <a:ext cx="4122683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Bulb, if planted correctly the bulb should show</a:t>
            </a:r>
            <a:endParaRPr/>
          </a:p>
          <a:p>
            <a:pPr indent="-285750" lvl="0" marL="285750" marR="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opposite, USUALLY same # on each side</a:t>
            </a:r>
            <a:endParaRPr/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9"/>
          <p:cNvSpPr txBox="1"/>
          <p:nvPr/>
        </p:nvSpPr>
        <p:spPr>
          <a:xfrm>
            <a:off x="6635452" y="2979683"/>
            <a:ext cx="2344425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Does not have a pronounced mid-rib more of a swollen area on the back of the stem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Large flowers, multiple flowers come out of same point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0"/>
          <p:cNvSpPr txBox="1"/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Anthurium</a:t>
            </a:r>
            <a:endParaRPr/>
          </a:p>
        </p:txBody>
      </p:sp>
      <p:pic>
        <p:nvPicPr>
          <p:cNvPr descr="https://www.flowersinjordan.com/sites/default/files/Anthurium%20Exotic%20Plant.jpg" id="128" name="Google Shape;128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2913" r="0" t="0"/>
          <a:stretch/>
        </p:blipFill>
        <p:spPr>
          <a:xfrm>
            <a:off x="181040" y="1172323"/>
            <a:ext cx="4530903" cy="4667544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0"/>
          <p:cNvSpPr txBox="1"/>
          <p:nvPr/>
        </p:nvSpPr>
        <p:spPr>
          <a:xfrm>
            <a:off x="4559300" y="1345955"/>
            <a:ext cx="4584700" cy="48090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270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About </a:t>
            </a: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16” tall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Long-lasting, waxy, palette-shaped, bright-red spathes (flowers) with a yellow spadix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Drooping, heart-shaped, dark green leaves arise on long stems from plant crown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Flowers may appear throughout the year in optimum growing conditions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1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Azalea</a:t>
            </a:r>
            <a:endParaRPr/>
          </a:p>
        </p:txBody>
      </p:sp>
      <p:pic>
        <p:nvPicPr>
          <p:cNvPr descr="http://www.onlineplantguide.com/Image%20Library/R/6860.jpg" id="135" name="Google Shape;13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085" y="1603078"/>
            <a:ext cx="6216269" cy="414345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1"/>
          <p:cNvSpPr txBox="1"/>
          <p:nvPr/>
        </p:nvSpPr>
        <p:spPr>
          <a:xfrm>
            <a:off x="6377354" y="1603078"/>
            <a:ext cx="2649416" cy="4154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Medium to large evergreen shrub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oval in shape and have small hairs on the top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Woody stem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2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Benjamin Fig</a:t>
            </a:r>
            <a:endParaRPr/>
          </a:p>
        </p:txBody>
      </p:sp>
      <p:pic>
        <p:nvPicPr>
          <p:cNvPr id="142" name="Google Shape;14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6604" y="914402"/>
            <a:ext cx="4064964" cy="5431808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2"/>
          <p:cNvSpPr txBox="1"/>
          <p:nvPr/>
        </p:nvSpPr>
        <p:spPr>
          <a:xfrm>
            <a:off x="4706007" y="1679028"/>
            <a:ext cx="4168362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can be solid green or variegated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is a tree – can be 1 foot to 20 feet tall 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have a “tail” on the end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Produces white milky sap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Woody Stem</a:t>
            </a:r>
            <a:endParaRPr/>
          </a:p>
        </p:txBody>
      </p:sp>
      <p:pic>
        <p:nvPicPr>
          <p:cNvPr descr="https://upload.wikimedia.org/wikipedia/commons/9/9d/Ficus_benjamina2.jpg" id="144" name="Google Shape;144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165" y="3830742"/>
            <a:ext cx="1869035" cy="2515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3"/>
          <p:cNvSpPr txBox="1"/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Silver Vase Bromeliad</a:t>
            </a:r>
            <a:br>
              <a:rPr lang="en-US"/>
            </a:br>
            <a:endParaRPr/>
          </a:p>
        </p:txBody>
      </p:sp>
      <p:pic>
        <p:nvPicPr>
          <p:cNvPr descr="Image result for Aechmea fasciata cv" id="150" name="Google Shape;15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6768" y="1173892"/>
            <a:ext cx="5570174" cy="4749308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3"/>
          <p:cNvSpPr/>
          <p:nvPr/>
        </p:nvSpPr>
        <p:spPr>
          <a:xfrm>
            <a:off x="6145820" y="1123950"/>
            <a:ext cx="2998180" cy="5262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Stemless plant</a:t>
            </a:r>
            <a:b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Stiff, arching, broad, strap-shaped, silvery-green leaves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Plant 1-2’ tall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Leaf margins have black spines 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White scales on leaves can be rubbed off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4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Cactus</a:t>
            </a:r>
            <a:endParaRPr/>
          </a:p>
        </p:txBody>
      </p:sp>
      <p:pic>
        <p:nvPicPr>
          <p:cNvPr id="157" name="Google Shape;15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507" y="914399"/>
            <a:ext cx="4100299" cy="546706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4"/>
          <p:cNvSpPr txBox="1"/>
          <p:nvPr/>
        </p:nvSpPr>
        <p:spPr>
          <a:xfrm>
            <a:off x="4501055" y="2093659"/>
            <a:ext cx="4055313" cy="31085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Flat/ pad surface</a:t>
            </a:r>
            <a:endParaRPr/>
          </a:p>
          <a:p>
            <a:pPr indent="-2794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 thorns </a:t>
            </a:r>
            <a:endParaRPr/>
          </a:p>
          <a:p>
            <a:pPr indent="-2794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pads connect directly on top of each other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5"/>
          <p:cNvSpPr txBox="1"/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Caladium</a:t>
            </a:r>
            <a:endParaRPr/>
          </a:p>
        </p:txBody>
      </p:sp>
      <p:pic>
        <p:nvPicPr>
          <p:cNvPr descr="DSC_1283" id="166" name="Google Shape;16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25" y="866775"/>
            <a:ext cx="5240491" cy="3507322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5"/>
          <p:cNvSpPr txBox="1"/>
          <p:nvPr/>
        </p:nvSpPr>
        <p:spPr>
          <a:xfrm>
            <a:off x="5381625" y="901521"/>
            <a:ext cx="3762375" cy="59093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Grows from a tuber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Plants grow in clumps 1-2.5' tall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One leaf per stem  </a:t>
            </a:r>
            <a:endParaRPr/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Arrowhead-shaped leaves (~1.5' long) various shades of green mottled and blotched with pink, red, white or combinations thereof; distinctively colored veins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Calla-type flowers, if present, are usually hidden</a:t>
            </a:r>
            <a:endParaRPr/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osebud%20G5-2A%20Nematode%20Fig%206%20100dpi" id="168" name="Google Shape;168;p15"/>
          <p:cNvPicPr preferRelativeResize="0"/>
          <p:nvPr/>
        </p:nvPicPr>
        <p:blipFill rotWithShape="1">
          <a:blip r:embed="rId4">
            <a:alphaModFix/>
          </a:blip>
          <a:srcRect b="11812" l="0" r="0" t="0"/>
          <a:stretch/>
        </p:blipFill>
        <p:spPr>
          <a:xfrm>
            <a:off x="713220" y="4433614"/>
            <a:ext cx="2380500" cy="18757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"/>
          <p:cNvSpPr txBox="1"/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Camellia </a:t>
            </a:r>
            <a:endParaRPr/>
          </a:p>
        </p:txBody>
      </p:sp>
      <p:sp>
        <p:nvSpPr>
          <p:cNvPr id="176" name="Google Shape;176;p16"/>
          <p:cNvSpPr txBox="1"/>
          <p:nvPr/>
        </p:nvSpPr>
        <p:spPr>
          <a:xfrm>
            <a:off x="5381625" y="901521"/>
            <a:ext cx="3762375" cy="43704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evergreen shrub that typically grows to 6-12’ tall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oval, leathery, glossy, dark green leaves (3-4” long)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finely serrated margins</a:t>
            </a:r>
            <a:endParaRPr/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Flowers (3-5” wide) bloom in mid-late winter (December to March) </a:t>
            </a:r>
            <a:endParaRPr/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lant of the Month: Camellia Japonica - Ken Matthews Garden Center" id="177" name="Google Shape;17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686" y="1474839"/>
            <a:ext cx="4754880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7"/>
          <p:cNvSpPr txBox="1"/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Celosia</a:t>
            </a:r>
            <a:endParaRPr/>
          </a:p>
        </p:txBody>
      </p:sp>
      <p:pic>
        <p:nvPicPr>
          <p:cNvPr descr="celosia" id="183" name="Google Shape;18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875" y="1317435"/>
            <a:ext cx="4825227" cy="4415029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7"/>
          <p:cNvSpPr txBox="1"/>
          <p:nvPr/>
        </p:nvSpPr>
        <p:spPr>
          <a:xfrm>
            <a:off x="5185551" y="1466850"/>
            <a:ext cx="3501249" cy="46166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Midrib gets progressively lighter in color towards end of leaf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Fasciated, large crested flower heads (3-12” across), with each flower head somewhat resembling the comb of a rooster. 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 colors include bright shades of orange, red, purple, yellow and pink. </a:t>
            </a:r>
            <a:endParaRPr/>
          </a:p>
          <a:p>
            <a:pPr indent="-339725" lvl="0" marL="33972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Flowers bloom throughout                            summer into fall (sometimes  to frost) on stems clad with spear-shaped green to red purple leaves. 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"/>
          <p:cNvSpPr txBox="1"/>
          <p:nvPr>
            <p:ph type="title"/>
          </p:nvPr>
        </p:nvSpPr>
        <p:spPr>
          <a:xfrm>
            <a:off x="334963" y="0"/>
            <a:ext cx="8229600" cy="58363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</a:pPr>
            <a:r>
              <a:rPr lang="en-US" sz="1800">
                <a:solidFill>
                  <a:schemeClr val="lt1"/>
                </a:solidFill>
              </a:rPr>
              <a:t> </a:t>
            </a:r>
            <a:br>
              <a:rPr lang="en-US" sz="1800">
                <a:solidFill>
                  <a:schemeClr val="dk1"/>
                </a:solidFill>
              </a:rPr>
            </a:br>
            <a:endParaRPr sz="1800">
              <a:solidFill>
                <a:schemeClr val="dk1"/>
              </a:solidFill>
            </a:endParaRPr>
          </a:p>
        </p:txBody>
      </p:sp>
      <p:sp>
        <p:nvSpPr>
          <p:cNvPr id="53" name="Google Shape;53;p2"/>
          <p:cNvSpPr txBox="1"/>
          <p:nvPr>
            <p:ph idx="1" type="body"/>
          </p:nvPr>
        </p:nvSpPr>
        <p:spPr>
          <a:xfrm>
            <a:off x="457200" y="1166648"/>
            <a:ext cx="8229600" cy="4654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b="1" lang="en-US" sz="3200">
                <a:latin typeface="Georgia"/>
                <a:ea typeface="Georgia"/>
                <a:cs typeface="Georgia"/>
                <a:sym typeface="Georgia"/>
              </a:rPr>
              <a:t>This PowerPoint was created to provide key characteristics of plants on the Plant Identification list of the Georgia Floriculture Career Development Event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8"/>
          <p:cNvSpPr txBox="1"/>
          <p:nvPr>
            <p:ph type="title"/>
          </p:nvPr>
        </p:nvSpPr>
        <p:spPr>
          <a:xfrm>
            <a:off x="188302" y="96725"/>
            <a:ext cx="8601370" cy="981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Chrysanthemum</a:t>
            </a:r>
            <a:endParaRPr/>
          </a:p>
        </p:txBody>
      </p:sp>
      <p:pic>
        <p:nvPicPr>
          <p:cNvPr descr="MVC-001S" id="190" name="Google Shape;19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8302" y="1579685"/>
            <a:ext cx="4934828" cy="4199472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8"/>
          <p:cNvSpPr txBox="1"/>
          <p:nvPr/>
        </p:nvSpPr>
        <p:spPr>
          <a:xfrm>
            <a:off x="5263662" y="1428750"/>
            <a:ext cx="3526010" cy="51090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 comes in many different styles </a:t>
            </a:r>
            <a:endParaRPr/>
          </a:p>
          <a:p>
            <a:pPr indent="-2794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Lobed, medium green leaves (to 2” long). </a:t>
            </a:r>
            <a:endParaRPr/>
          </a:p>
          <a:p>
            <a:pPr indent="-2794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have 5 main lobes 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9"/>
          <p:cNvSpPr txBox="1"/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Clematis</a:t>
            </a:r>
            <a:endParaRPr/>
          </a:p>
        </p:txBody>
      </p:sp>
      <p:pic>
        <p:nvPicPr>
          <p:cNvPr descr="Clematis_Jackmanii2" id="197" name="Google Shape;19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013690"/>
            <a:ext cx="4553005" cy="5450173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9"/>
          <p:cNvSpPr txBox="1"/>
          <p:nvPr/>
        </p:nvSpPr>
        <p:spPr>
          <a:xfrm>
            <a:off x="5234152" y="1663262"/>
            <a:ext cx="3570889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are compound, leaves attach to trellis to help hold the plant upright – veins palmate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When petals fall off, usually leave pistil behind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Grows as a vine so usually on a trellis or stake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Very thin stem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0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Coleus</a:t>
            </a:r>
            <a:endParaRPr/>
          </a:p>
        </p:txBody>
      </p:sp>
      <p:pic>
        <p:nvPicPr>
          <p:cNvPr descr="http://www.finegardening.com/sites/finegardening.com/files/styles/633_x_380/public/images/image-collection/041106062_coleus_xlg.jpg?itok=eGg4aMYM" id="204" name="Google Shape;20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499" y="1791651"/>
            <a:ext cx="6191578" cy="381941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0"/>
          <p:cNvSpPr txBox="1"/>
          <p:nvPr/>
        </p:nvSpPr>
        <p:spPr>
          <a:xfrm>
            <a:off x="6529753" y="1860010"/>
            <a:ext cx="2391508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come in multiple sizes, shapes, and colors</a:t>
            </a:r>
            <a:endParaRPr/>
          </a:p>
          <a:p>
            <a:pPr indent="-342900" lvl="0" marL="3429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Square stem</a:t>
            </a:r>
            <a:endParaRPr/>
          </a:p>
          <a:p>
            <a:pPr indent="-342900" lvl="0" marL="3429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are opposite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1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Corn Plant</a:t>
            </a:r>
            <a:endParaRPr/>
          </a:p>
        </p:txBody>
      </p:sp>
      <p:sp>
        <p:nvSpPr>
          <p:cNvPr id="211" name="Google Shape;211;p21"/>
          <p:cNvSpPr txBox="1"/>
          <p:nvPr/>
        </p:nvSpPr>
        <p:spPr>
          <a:xfrm>
            <a:off x="4763729" y="1860010"/>
            <a:ext cx="4157532" cy="4154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4-6’ tall range as a container plant </a:t>
            </a:r>
            <a:endParaRPr/>
          </a:p>
          <a:p>
            <a:pPr indent="-342900" lvl="0" marL="3429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Rosettes of evergreen, parallel-veined, sword-shaped, bright green leaves typically grow to 2’ long and 3” wide </a:t>
            </a:r>
            <a:endParaRPr/>
          </a:p>
          <a:p>
            <a:pPr indent="-342900" lvl="0" marL="3429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Over time, plants lose their lower leaves revealing bare stems</a:t>
            </a:r>
            <a:endParaRPr/>
          </a:p>
        </p:txBody>
      </p:sp>
      <p:pic>
        <p:nvPicPr>
          <p:cNvPr descr="BASKET OF CORN PLANTS Dracaena fragrans massangeana in Greenfield, MA -  FLORAL AFFAIRS" id="212" name="Google Shape;21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6768" y="976312"/>
            <a:ext cx="4436961" cy="5376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2"/>
          <p:cNvSpPr txBox="1"/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Croton</a:t>
            </a:r>
            <a:endParaRPr/>
          </a:p>
        </p:txBody>
      </p:sp>
      <p:pic>
        <p:nvPicPr>
          <p:cNvPr descr="http://www.yeehua.net/pic/2008/2008_1914.JPG" id="218" name="Google Shape;21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4197" y="1173892"/>
            <a:ext cx="3857371" cy="5140763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2"/>
          <p:cNvSpPr txBox="1"/>
          <p:nvPr/>
        </p:nvSpPr>
        <p:spPr>
          <a:xfrm>
            <a:off x="4832131" y="1631731"/>
            <a:ext cx="3724237" cy="44012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Foliage is almost always multi-colored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Woody plant that is grown for its foliage 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be cork screw or slender leaf, grown as a potted plant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3"/>
          <p:cNvSpPr txBox="1"/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Crown of thorns</a:t>
            </a:r>
            <a:endParaRPr/>
          </a:p>
        </p:txBody>
      </p:sp>
      <p:sp>
        <p:nvSpPr>
          <p:cNvPr id="225" name="Google Shape;225;p23"/>
          <p:cNvSpPr txBox="1"/>
          <p:nvPr/>
        </p:nvSpPr>
        <p:spPr>
          <a:xfrm>
            <a:off x="5928852" y="1695724"/>
            <a:ext cx="3026516" cy="4154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Thick, thorns cover the entire stem surface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green foliage forms in a whirled pattern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flowers typically red or pink are actually bracts </a:t>
            </a:r>
            <a:endParaRPr/>
          </a:p>
        </p:txBody>
      </p:sp>
      <p:pic>
        <p:nvPicPr>
          <p:cNvPr descr="How to Grow Crown of Thorns Indoors &amp; Outdoors (3 PROVEN Tips) - The  Gardening Dad" id="226" name="Google Shape;22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95724"/>
            <a:ext cx="5648632" cy="35303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4"/>
          <p:cNvSpPr txBox="1"/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Cyclamen</a:t>
            </a:r>
            <a:endParaRPr/>
          </a:p>
        </p:txBody>
      </p:sp>
      <p:pic>
        <p:nvPicPr>
          <p:cNvPr descr="cyclamenstcsc-edu1" id="232" name="Google Shape;232;p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2020" y="1094973"/>
            <a:ext cx="4612737" cy="517182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4"/>
          <p:cNvSpPr txBox="1"/>
          <p:nvPr/>
        </p:nvSpPr>
        <p:spPr>
          <a:xfrm>
            <a:off x="5090009" y="1695724"/>
            <a:ext cx="3865359" cy="3970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Margin has very fine teeth and a halo of light color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Flowers can be a variety of colors, flowers fold up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Very coarse leaf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5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Daffodil</a:t>
            </a:r>
            <a:endParaRPr/>
          </a:p>
        </p:txBody>
      </p:sp>
      <p:pic>
        <p:nvPicPr>
          <p:cNvPr descr="http://ichef.bbci.co.uk/news/624/media/images/80850000/jpg/_80850620_515220665.jpg" id="239" name="Google Shape;23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2583" y="4863604"/>
            <a:ext cx="2779848" cy="15632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arcissus_psuedo-narcissus_plant" id="240" name="Google Shape;240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8233" y="1025600"/>
            <a:ext cx="3714820" cy="3100023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5"/>
          <p:cNvSpPr txBox="1"/>
          <p:nvPr/>
        </p:nvSpPr>
        <p:spPr>
          <a:xfrm>
            <a:off x="4652583" y="1350782"/>
            <a:ext cx="4491417" cy="40626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 resembles “tea cup &amp; saucer”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Are usually yellow, white, or a mixer of the 2 colors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Leaf is flat with a very round end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Bulb is tear dropped shape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2" name="Google Shape;242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6602" y="3599303"/>
            <a:ext cx="3643952" cy="2732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6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Dumbcane</a:t>
            </a:r>
            <a:endParaRPr/>
          </a:p>
        </p:txBody>
      </p:sp>
      <p:sp>
        <p:nvSpPr>
          <p:cNvPr id="248" name="Google Shape;248;p26"/>
          <p:cNvSpPr txBox="1"/>
          <p:nvPr/>
        </p:nvSpPr>
        <p:spPr>
          <a:xfrm>
            <a:off x="4652583" y="1350782"/>
            <a:ext cx="4491417" cy="36933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green leaves with white centers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leaves appear almost see through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forms on a cane, that becomes visible as old leaves fall off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ieffenbachia amoena 'Tropic Snow', Dumb Cane | PlantVine" id="249" name="Google Shape;24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6767" y="1118973"/>
            <a:ext cx="3994509" cy="4993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7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Dusty Miller</a:t>
            </a:r>
            <a:endParaRPr/>
          </a:p>
        </p:txBody>
      </p:sp>
      <p:pic>
        <p:nvPicPr>
          <p:cNvPr id="255" name="Google Shape;25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830" y="1583258"/>
            <a:ext cx="6102824" cy="4058378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7"/>
          <p:cNvSpPr txBox="1"/>
          <p:nvPr/>
        </p:nvSpPr>
        <p:spPr>
          <a:xfrm>
            <a:off x="6389482" y="1904287"/>
            <a:ext cx="2531780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silver or gray in color 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Lobed Leaf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are fuzzy and soft to the touch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African Violet</a:t>
            </a:r>
            <a:endParaRPr/>
          </a:p>
        </p:txBody>
      </p:sp>
      <p:pic>
        <p:nvPicPr>
          <p:cNvPr id="59" name="Google Shape;5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9722" y="1612709"/>
            <a:ext cx="5586486" cy="418986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3"/>
          <p:cNvSpPr txBox="1"/>
          <p:nvPr/>
        </p:nvSpPr>
        <p:spPr>
          <a:xfrm>
            <a:off x="5907824" y="1731175"/>
            <a:ext cx="3083776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Simple 5 petal flowers, one per ‘stem’ in large cluster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Small indentations on the leaves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Fuzzy leaf &amp; petiole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8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Dutch Iris</a:t>
            </a:r>
            <a:endParaRPr/>
          </a:p>
        </p:txBody>
      </p:sp>
      <p:pic>
        <p:nvPicPr>
          <p:cNvPr id="262" name="Google Shape;262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0198" y="971645"/>
            <a:ext cx="4395104" cy="2925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8280" y="4002644"/>
            <a:ext cx="5418939" cy="232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8"/>
          <p:cNvSpPr txBox="1"/>
          <p:nvPr/>
        </p:nvSpPr>
        <p:spPr>
          <a:xfrm>
            <a:off x="5639747" y="1623848"/>
            <a:ext cx="3410468" cy="44319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Smaller flowers compared to regular irises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Bearded can be purple/ blue or yellow and white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are very slim and silvery on the inside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9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Dwarf Schefflera </a:t>
            </a:r>
            <a:endParaRPr/>
          </a:p>
        </p:txBody>
      </p:sp>
      <p:pic>
        <p:nvPicPr>
          <p:cNvPr id="270" name="Google Shape;27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404" y="859807"/>
            <a:ext cx="4218164" cy="5561463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9"/>
          <p:cNvSpPr txBox="1"/>
          <p:nvPr/>
        </p:nvSpPr>
        <p:spPr>
          <a:xfrm>
            <a:off x="4860162" y="1765536"/>
            <a:ext cx="3696206" cy="3539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can be variegated or solid green</a:t>
            </a:r>
            <a:endParaRPr/>
          </a:p>
          <a:p>
            <a:pPr indent="-2794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palmately compound leaf</a:t>
            </a:r>
            <a:endParaRPr/>
          </a:p>
          <a:p>
            <a:pPr indent="-2794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Green, thick stem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2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Boston Fern</a:t>
            </a:r>
            <a:endParaRPr/>
          </a:p>
        </p:txBody>
      </p:sp>
      <p:pic>
        <p:nvPicPr>
          <p:cNvPr id="277" name="Google Shape;27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12" y="918669"/>
            <a:ext cx="4223528" cy="3167645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2"/>
          <p:cNvSpPr txBox="1"/>
          <p:nvPr/>
        </p:nvSpPr>
        <p:spPr>
          <a:xfrm>
            <a:off x="4555587" y="1552903"/>
            <a:ext cx="3771534" cy="44319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Typically in a hanging basket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Fern leaves are known as fronds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fronds are solid green in color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Fronds droop over to cover the pot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9" name="Google Shape;279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90605" y="3674041"/>
            <a:ext cx="2047942" cy="2689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0ff8605d29_0_12"/>
          <p:cNvSpPr txBox="1"/>
          <p:nvPr>
            <p:ph type="title"/>
          </p:nvPr>
        </p:nvSpPr>
        <p:spPr>
          <a:xfrm>
            <a:off x="326768" y="192260"/>
            <a:ext cx="8229600" cy="926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Foxtail Fern</a:t>
            </a:r>
            <a:endParaRPr/>
          </a:p>
        </p:txBody>
      </p:sp>
      <p:pic>
        <p:nvPicPr>
          <p:cNvPr id="286" name="Google Shape;286;g30ff8605d29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150" y="968810"/>
            <a:ext cx="5434240" cy="543424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g30ff8605d29_0_12"/>
          <p:cNvSpPr txBox="1"/>
          <p:nvPr/>
        </p:nvSpPr>
        <p:spPr>
          <a:xfrm>
            <a:off x="5326775" y="1405225"/>
            <a:ext cx="3630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Feathery, upright, bright green </a:t>
            </a:r>
            <a:r>
              <a:rPr lang="en-US" sz="2700"/>
              <a:t>needle</a:t>
            </a:r>
            <a:r>
              <a:rPr lang="en-US" sz="2700"/>
              <a:t> like stems</a:t>
            </a:r>
            <a:endParaRPr sz="2700"/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Plume (fluffy)-like (resemble fox tails) </a:t>
            </a:r>
            <a:endParaRPr sz="2700"/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Dense growth habit </a:t>
            </a:r>
            <a:endParaRPr sz="2700"/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Can get 2-3 feet tall </a:t>
            </a:r>
            <a:endParaRPr sz="2700"/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Not a true fern </a:t>
            </a:r>
            <a:endParaRPr sz="27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3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Macho Fern</a:t>
            </a:r>
            <a:endParaRPr/>
          </a:p>
        </p:txBody>
      </p:sp>
      <p:sp>
        <p:nvSpPr>
          <p:cNvPr id="293" name="Google Shape;293;p33"/>
          <p:cNvSpPr txBox="1"/>
          <p:nvPr/>
        </p:nvSpPr>
        <p:spPr>
          <a:xfrm>
            <a:off x="5206181" y="1552903"/>
            <a:ext cx="3120900" cy="51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Grown typically in large containers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largest of all the fronds / glossy appearance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solid green in color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Large spacing between nodes compared to other ferns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Macho Fern - Calloway's Nursery" id="294" name="Google Shape;29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674" y="1374559"/>
            <a:ext cx="4852536" cy="44319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5"/>
          <p:cNvSpPr txBox="1"/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Sprengeri Fern</a:t>
            </a:r>
            <a:endParaRPr/>
          </a:p>
        </p:txBody>
      </p:sp>
      <p:pic>
        <p:nvPicPr>
          <p:cNvPr id="300" name="Google Shape;30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6768" y="1771650"/>
            <a:ext cx="4551079" cy="3415561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5"/>
          <p:cNvSpPr txBox="1"/>
          <p:nvPr/>
        </p:nvSpPr>
        <p:spPr>
          <a:xfrm>
            <a:off x="5078155" y="1606448"/>
            <a:ext cx="3478213" cy="43242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US" sz="2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Dense foliage forms arching mound that matures 1-3’ tall and spreads 3-4’ wide</a:t>
            </a:r>
            <a:endParaRPr/>
          </a:p>
          <a:p>
            <a:pPr indent="-29845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t/>
            </a:r>
            <a:endParaRPr sz="2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US" sz="2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Leaflets create  bushy tail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US" sz="2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Plant has small thorns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0ff8605d29_0_17"/>
          <p:cNvSpPr txBox="1"/>
          <p:nvPr>
            <p:ph type="title"/>
          </p:nvPr>
        </p:nvSpPr>
        <p:spPr>
          <a:xfrm>
            <a:off x="326768" y="192259"/>
            <a:ext cx="8229600" cy="98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Fiddle Leaf Fig</a:t>
            </a:r>
            <a:endParaRPr/>
          </a:p>
        </p:txBody>
      </p:sp>
      <p:sp>
        <p:nvSpPr>
          <p:cNvPr id="308" name="Google Shape;308;g30ff8605d29_0_17"/>
          <p:cNvSpPr txBox="1"/>
          <p:nvPr>
            <p:ph idx="1" type="body"/>
          </p:nvPr>
        </p:nvSpPr>
        <p:spPr>
          <a:xfrm>
            <a:off x="457200" y="1173850"/>
            <a:ext cx="3385200" cy="495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spcBef>
                <a:spcPts val="80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Large, broad leaves with leathery texture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They have </a:t>
            </a:r>
            <a:r>
              <a:rPr lang="en-US"/>
              <a:t>prominent</a:t>
            </a:r>
            <a:r>
              <a:rPr lang="en-US"/>
              <a:t> veins and can grow up to 18 inches long. 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They </a:t>
            </a:r>
            <a:r>
              <a:rPr lang="en-US"/>
              <a:t>produce</a:t>
            </a:r>
            <a:r>
              <a:rPr lang="en-US"/>
              <a:t> a milky sap.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Upright, tree shaped 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Dark green </a:t>
            </a:r>
            <a:endParaRPr/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leaves</a:t>
            </a:r>
            <a:endParaRPr/>
          </a:p>
        </p:txBody>
      </p:sp>
      <p:pic>
        <p:nvPicPr>
          <p:cNvPr id="309" name="Google Shape;309;g30ff8605d29_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2500" y="1304375"/>
            <a:ext cx="5301499" cy="530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g30ff8605d29_0_17"/>
          <p:cNvPicPr preferRelativeResize="0"/>
          <p:nvPr/>
        </p:nvPicPr>
        <p:blipFill rotWithShape="1">
          <a:blip r:embed="rId4">
            <a:alphaModFix/>
          </a:blip>
          <a:srcRect b="14310" l="0" r="0" t="0"/>
          <a:stretch/>
        </p:blipFill>
        <p:spPr>
          <a:xfrm>
            <a:off x="3046450" y="3848100"/>
            <a:ext cx="2355600" cy="275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6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Flowering Stock</a:t>
            </a:r>
            <a:endParaRPr/>
          </a:p>
        </p:txBody>
      </p:sp>
      <p:pic>
        <p:nvPicPr>
          <p:cNvPr id="316" name="Google Shape;316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856" y="954845"/>
            <a:ext cx="3648574" cy="5430152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6"/>
          <p:cNvSpPr txBox="1"/>
          <p:nvPr/>
        </p:nvSpPr>
        <p:spPr>
          <a:xfrm>
            <a:off x="3975342" y="1118974"/>
            <a:ext cx="4396147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Flowers come in different colors, blooms in clusters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Fuzzy leaf, leaves are very long and slender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Very fragrant </a:t>
            </a:r>
            <a:endParaRPr/>
          </a:p>
        </p:txBody>
      </p:sp>
      <p:pic>
        <p:nvPicPr>
          <p:cNvPr id="318" name="Google Shape;31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1100" y="3796625"/>
            <a:ext cx="2993025" cy="299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7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Gardenia</a:t>
            </a:r>
            <a:endParaRPr/>
          </a:p>
        </p:txBody>
      </p:sp>
      <p:pic>
        <p:nvPicPr>
          <p:cNvPr id="324" name="Google Shape;32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6768" y="1118974"/>
            <a:ext cx="5020906" cy="5020906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37"/>
          <p:cNvSpPr txBox="1"/>
          <p:nvPr/>
        </p:nvSpPr>
        <p:spPr>
          <a:xfrm>
            <a:off x="5431221" y="1246233"/>
            <a:ext cx="3602421" cy="489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Veins sit down/ indented into the leaf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turn bright yellow before they fall off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 buds have sepals that stick up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Waxy leaves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Very fragrant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8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Geranium</a:t>
            </a:r>
            <a:endParaRPr/>
          </a:p>
        </p:txBody>
      </p:sp>
      <p:pic>
        <p:nvPicPr>
          <p:cNvPr id="331" name="Google Shape;331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" y="1118974"/>
            <a:ext cx="5223867" cy="4776716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8"/>
          <p:cNvSpPr txBox="1"/>
          <p:nvPr/>
        </p:nvSpPr>
        <p:spPr>
          <a:xfrm>
            <a:off x="5408785" y="1525263"/>
            <a:ext cx="3418692" cy="47705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Un-opened flower buds face down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 “stem” is very long and raises above foliage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Fragrant flowers bloom in clusters 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are round-oval with ruffled edges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"/>
          <p:cNvSpPr txBox="1"/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Ageratum</a:t>
            </a:r>
            <a:endParaRPr/>
          </a:p>
        </p:txBody>
      </p:sp>
      <p:sp>
        <p:nvSpPr>
          <p:cNvPr id="66" name="Google Shape;66;p4"/>
          <p:cNvSpPr txBox="1"/>
          <p:nvPr/>
        </p:nvSpPr>
        <p:spPr>
          <a:xfrm>
            <a:off x="5653088" y="1212850"/>
            <a:ext cx="3344862" cy="47089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Bedding plant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0" marR="0" rtl="0" algn="l">
              <a:spcBef>
                <a:spcPts val="1200"/>
              </a:spcBef>
              <a:spcAft>
                <a:spcPts val="0"/>
              </a:spcAft>
              <a:buClr>
                <a:srgbClr val="636B4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636B4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Fluffy flowers in flattened to slightly rounded clusters atop compact, mounded plants</a:t>
            </a:r>
            <a:endParaRPr/>
          </a:p>
          <a:p>
            <a:pPr indent="-152400" lvl="0" marL="0" marR="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4” to 18” tall </a:t>
            </a:r>
            <a:endParaRPr/>
          </a:p>
          <a:p>
            <a:pPr indent="-152400" lvl="0" marL="0" marR="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Leaves typically rounded, cordate-at-the-base, hairy, slightly quilted, soft green 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 result for Ageratum houstonianum/Ageratum" id="67" name="Google Shape;6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563" y="1809750"/>
            <a:ext cx="5317094" cy="314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9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Ivy Geranium</a:t>
            </a:r>
            <a:endParaRPr/>
          </a:p>
        </p:txBody>
      </p:sp>
      <p:pic>
        <p:nvPicPr>
          <p:cNvPr id="338" name="Google Shape;338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718" y="1542054"/>
            <a:ext cx="5772164" cy="4217301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9"/>
          <p:cNvSpPr txBox="1"/>
          <p:nvPr/>
        </p:nvSpPr>
        <p:spPr>
          <a:xfrm>
            <a:off x="6055171" y="1957933"/>
            <a:ext cx="2774731" cy="33855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Very stout, wavy lobes on the leaf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 as hairy as regular geranium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0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Gerbera Daisy</a:t>
            </a:r>
            <a:endParaRPr/>
          </a:p>
        </p:txBody>
      </p:sp>
      <p:pic>
        <p:nvPicPr>
          <p:cNvPr id="345" name="Google Shape;345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655" y="1303519"/>
            <a:ext cx="6032420" cy="452431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40"/>
          <p:cNvSpPr txBox="1"/>
          <p:nvPr/>
        </p:nvSpPr>
        <p:spPr>
          <a:xfrm>
            <a:off x="6293675" y="1784165"/>
            <a:ext cx="2733093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Flowers come in a variety of colors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Stays low to the ground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visible stem except flower “stem”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2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Hens and Chicks</a:t>
            </a:r>
            <a:endParaRPr/>
          </a:p>
        </p:txBody>
      </p:sp>
      <p:pic>
        <p:nvPicPr>
          <p:cNvPr id="352" name="Google Shape;352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941" y="1628929"/>
            <a:ext cx="5392965" cy="4044724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2"/>
          <p:cNvSpPr txBox="1"/>
          <p:nvPr/>
        </p:nvSpPr>
        <p:spPr>
          <a:xfrm>
            <a:off x="5699234" y="1403131"/>
            <a:ext cx="3153104" cy="489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Called hens and chicks because “babies” come out under mother plant 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Thick stem, waxy leaves 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Soft point at end of each leaf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the succulent family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3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Hyacinth</a:t>
            </a:r>
            <a:endParaRPr/>
          </a:p>
        </p:txBody>
      </p:sp>
      <p:pic>
        <p:nvPicPr>
          <p:cNvPr id="359" name="Google Shape;359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1676" y="961318"/>
            <a:ext cx="3985857" cy="39858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chicagotonight.wttw.com/sites/default/files/styles/gallery_large/public/hyacinth%20bulbs.jpg?itok=epdBTuwd" id="360" name="Google Shape;360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5618" y="4769289"/>
            <a:ext cx="3290888" cy="1893887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43"/>
          <p:cNvSpPr txBox="1"/>
          <p:nvPr/>
        </p:nvSpPr>
        <p:spPr>
          <a:xfrm>
            <a:off x="5115910" y="1403131"/>
            <a:ext cx="3507828" cy="489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Flowers come in a variety of colors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Leaf folds up into a boat shape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Bloom very early in the spring,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Very fragrant flowers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Bulb has purplish tint with very flat bottom 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4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Hybrid Tea Rose</a:t>
            </a:r>
            <a:endParaRPr/>
          </a:p>
        </p:txBody>
      </p:sp>
      <p:pic>
        <p:nvPicPr>
          <p:cNvPr id="367" name="Google Shape;367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873" y="917810"/>
            <a:ext cx="5428399" cy="54283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VC-012F" id="368" name="Google Shape;368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41568" y="917810"/>
            <a:ext cx="3237860" cy="242839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44"/>
          <p:cNvSpPr txBox="1"/>
          <p:nvPr/>
        </p:nvSpPr>
        <p:spPr>
          <a:xfrm>
            <a:off x="5742690" y="3632009"/>
            <a:ext cx="3119956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One flower per stem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Petioles have a reddish tint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 thorns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5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Hydrangea</a:t>
            </a:r>
            <a:endParaRPr/>
          </a:p>
        </p:txBody>
      </p:sp>
      <p:pic>
        <p:nvPicPr>
          <p:cNvPr id="375" name="Google Shape;375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478" y="1569492"/>
            <a:ext cx="5604681" cy="4203511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45"/>
          <p:cNvSpPr txBox="1"/>
          <p:nvPr/>
        </p:nvSpPr>
        <p:spPr>
          <a:xfrm>
            <a:off x="5925346" y="1569492"/>
            <a:ext cx="3007639" cy="44319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Large clusters of sepals makes large flower heads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Serrated edges on the leaf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Leaf veins very noticeable and opposite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6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Impatiens</a:t>
            </a:r>
            <a:endParaRPr/>
          </a:p>
        </p:txBody>
      </p:sp>
      <p:pic>
        <p:nvPicPr>
          <p:cNvPr id="382" name="Google Shape;382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2442" y="1378281"/>
            <a:ext cx="4338027" cy="3470421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46"/>
          <p:cNvSpPr txBox="1"/>
          <p:nvPr/>
        </p:nvSpPr>
        <p:spPr>
          <a:xfrm>
            <a:off x="5536324" y="1383563"/>
            <a:ext cx="3255579" cy="49859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 the end of every vein is a small soft thorn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Stem is translucent – can see through the stem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 looks like the flower has two stems, but only one attaches to the plant. The other is a nectary gland, and pests like thrips can be found inside of it, lapping up nectar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www.gardeningknowhow.com/wp-content/uploads/2010/02/impatiens-plant-400x300.jpg" id="384" name="Google Shape;384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0724" y="4108286"/>
            <a:ext cx="2895600" cy="217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0ff8605d29_0_23"/>
          <p:cNvSpPr txBox="1"/>
          <p:nvPr>
            <p:ph type="title"/>
          </p:nvPr>
        </p:nvSpPr>
        <p:spPr>
          <a:xfrm>
            <a:off x="326768" y="192260"/>
            <a:ext cx="8229600" cy="926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New Guinea Impatiens </a:t>
            </a:r>
            <a:endParaRPr/>
          </a:p>
        </p:txBody>
      </p:sp>
      <p:pic>
        <p:nvPicPr>
          <p:cNvPr id="391" name="Google Shape;391;g30ff8605d29_0_23"/>
          <p:cNvPicPr preferRelativeResize="0"/>
          <p:nvPr/>
        </p:nvPicPr>
        <p:blipFill rotWithShape="1">
          <a:blip r:embed="rId3">
            <a:alphaModFix/>
          </a:blip>
          <a:srcRect b="14940" l="0" r="0" t="17180"/>
          <a:stretch/>
        </p:blipFill>
        <p:spPr>
          <a:xfrm>
            <a:off x="4055775" y="934600"/>
            <a:ext cx="3231475" cy="292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g30ff8605d29_0_23"/>
          <p:cNvPicPr preferRelativeResize="0"/>
          <p:nvPr/>
        </p:nvPicPr>
        <p:blipFill rotWithShape="1">
          <a:blip r:embed="rId4">
            <a:alphaModFix/>
          </a:blip>
          <a:srcRect b="10482" l="0" r="0" t="0"/>
          <a:stretch/>
        </p:blipFill>
        <p:spPr>
          <a:xfrm>
            <a:off x="5393025" y="3429001"/>
            <a:ext cx="3750975" cy="335765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g30ff8605d29_0_23"/>
          <p:cNvSpPr txBox="1"/>
          <p:nvPr/>
        </p:nvSpPr>
        <p:spPr>
          <a:xfrm>
            <a:off x="300925" y="1136300"/>
            <a:ext cx="3580200" cy="50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Larger leaves than traditional impatiens 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Similar flower but can tolerate more sun 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Large, long, narrow leaves that can be </a:t>
            </a:r>
            <a:r>
              <a:rPr lang="en-US" sz="2400"/>
              <a:t>variegated</a:t>
            </a:r>
            <a:r>
              <a:rPr lang="en-US" sz="2400"/>
              <a:t> 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Leaves are usually in whorls of 3-7 leaflets 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  <a:highlight>
                  <a:srgbClr val="FFFFFF"/>
                </a:highlight>
              </a:rPr>
              <a:t>The flowers have five slightly overlapping petals around a small, button-like center.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7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English Ivy</a:t>
            </a:r>
            <a:endParaRPr/>
          </a:p>
        </p:txBody>
      </p:sp>
      <p:pic>
        <p:nvPicPr>
          <p:cNvPr id="399" name="Google Shape;399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8539" y="1759209"/>
            <a:ext cx="6609946" cy="3713157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47"/>
          <p:cNvSpPr txBox="1"/>
          <p:nvPr/>
        </p:nvSpPr>
        <p:spPr>
          <a:xfrm>
            <a:off x="6921668" y="1630628"/>
            <a:ext cx="1986455" cy="3970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Ground cover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Vining, Trailing Growth Pattern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have 3 main lobes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Comes in solid green and different variegated patterns 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9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Swedish Ivy</a:t>
            </a:r>
            <a:endParaRPr/>
          </a:p>
        </p:txBody>
      </p:sp>
      <p:sp>
        <p:nvSpPr>
          <p:cNvPr id="406" name="Google Shape;406;p49"/>
          <p:cNvSpPr txBox="1"/>
          <p:nvPr/>
        </p:nvSpPr>
        <p:spPr>
          <a:xfrm>
            <a:off x="5751872" y="1630628"/>
            <a:ext cx="3156252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undulate, deep-veined, light green leaves</a:t>
            </a:r>
            <a:endParaRPr/>
          </a:p>
          <a:p>
            <a:pPr indent="-1333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Tiny white flowers bloom in spikes on and off throughout the year</a:t>
            </a:r>
            <a:endParaRPr/>
          </a:p>
          <a:p>
            <a:pPr indent="-1333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Trailing plant typically grown in hanging baskets </a:t>
            </a:r>
            <a:endParaRPr/>
          </a:p>
        </p:txBody>
      </p:sp>
      <p:pic>
        <p:nvPicPr>
          <p:cNvPr descr="6 PLANT CUTTINGS 5&quot;+ Plectranthus Creeping Charlie SWEDISH IVY Houseplants  | eBay" id="407" name="Google Shape;407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876" y="1411206"/>
            <a:ext cx="5380783" cy="4035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"/>
          <p:cNvSpPr txBox="1"/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Aglaonema</a:t>
            </a:r>
            <a:endParaRPr/>
          </a:p>
        </p:txBody>
      </p:sp>
      <p:sp>
        <p:nvSpPr>
          <p:cNvPr id="73" name="Google Shape;73;p5"/>
          <p:cNvSpPr txBox="1"/>
          <p:nvPr/>
        </p:nvSpPr>
        <p:spPr>
          <a:xfrm>
            <a:off x="5653088" y="1212850"/>
            <a:ext cx="2903280" cy="36009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green camouflage patterns on the upper sides of the leaves</a:t>
            </a:r>
            <a:endParaRPr/>
          </a:p>
          <a:p>
            <a:pPr indent="-152400" lvl="0" marL="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typically grows to 20” tall</a:t>
            </a:r>
            <a:endParaRPr/>
          </a:p>
          <a:p>
            <a:pPr indent="-152400" lvl="0" marL="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rarely flowers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ow to Grow and Care for Aglaonema (Chinese Evergreen)" id="74" name="Google Shape;7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050" y="1000432"/>
            <a:ext cx="4763729" cy="31758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glaonema (Chinese Evergreens) Guide | Our House Plants" id="75" name="Google Shape;75;p5"/>
          <p:cNvPicPr preferRelativeResize="0"/>
          <p:nvPr/>
        </p:nvPicPr>
        <p:blipFill rotWithShape="1">
          <a:blip r:embed="rId4">
            <a:alphaModFix/>
          </a:blip>
          <a:srcRect b="0" l="0" r="0" t="27096"/>
          <a:stretch/>
        </p:blipFill>
        <p:spPr>
          <a:xfrm>
            <a:off x="1887793" y="3457348"/>
            <a:ext cx="3606288" cy="32083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0"/>
          <p:cNvSpPr txBox="1"/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Jade Plant</a:t>
            </a:r>
            <a:endParaRPr/>
          </a:p>
        </p:txBody>
      </p:sp>
      <p:pic>
        <p:nvPicPr>
          <p:cNvPr descr="MVC-008S" id="413" name="Google Shape;413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7025" y="1814124"/>
            <a:ext cx="5130091" cy="4027876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50"/>
          <p:cNvSpPr txBox="1"/>
          <p:nvPr/>
        </p:nvSpPr>
        <p:spPr>
          <a:xfrm>
            <a:off x="5696304" y="1814124"/>
            <a:ext cx="3283573" cy="3539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Oblong, fleshy, shiny, evergreen leaves (to 2” long). 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may acquire red tints when grown in direct sun.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1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Kalanchoe</a:t>
            </a:r>
            <a:endParaRPr/>
          </a:p>
        </p:txBody>
      </p:sp>
      <p:pic>
        <p:nvPicPr>
          <p:cNvPr descr="http://worldofsucculents.com/wp-content/uploads/2014/02/Kalanchoe-blossfeldiana4.jpg" id="420" name="Google Shape;420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0585" y="1118974"/>
            <a:ext cx="3759094" cy="501173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51"/>
          <p:cNvSpPr txBox="1"/>
          <p:nvPr/>
        </p:nvSpPr>
        <p:spPr>
          <a:xfrm>
            <a:off x="4658710" y="1931276"/>
            <a:ext cx="4133598" cy="31085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 a spike of flowers that come in a variety of colors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Leaf is waxy, scalloped on the edges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2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Asiatic Lily</a:t>
            </a:r>
            <a:endParaRPr/>
          </a:p>
        </p:txBody>
      </p:sp>
      <p:pic>
        <p:nvPicPr>
          <p:cNvPr id="427" name="Google Shape;427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4820" y="4129578"/>
            <a:ext cx="3048892" cy="2252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818723"/>
            <a:ext cx="4921985" cy="3310855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52"/>
          <p:cNvSpPr txBox="1"/>
          <p:nvPr/>
        </p:nvSpPr>
        <p:spPr>
          <a:xfrm>
            <a:off x="5305097" y="1852448"/>
            <a:ext cx="3413234" cy="46782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Blooms come in many different colors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“stem” that attaches each flower to the plant is longer than on an Easter lily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53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Calla Lily </a:t>
            </a:r>
            <a:endParaRPr/>
          </a:p>
        </p:txBody>
      </p:sp>
      <p:pic>
        <p:nvPicPr>
          <p:cNvPr id="435" name="Google Shape;435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917" y="1802024"/>
            <a:ext cx="5619451" cy="3742991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53"/>
          <p:cNvSpPr/>
          <p:nvPr/>
        </p:nvSpPr>
        <p:spPr>
          <a:xfrm>
            <a:off x="6060832" y="1493747"/>
            <a:ext cx="2872154" cy="48013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Bulb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Flowers and leaves rise directly from rhizomes.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Typically grow in clumps to 24-36” tall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Feature large arrowhead-shaped (sagittate) leaves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Extremely showy flowers Commercially grown as a very popular cut flower.</a:t>
            </a:r>
            <a:b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54"/>
          <p:cNvSpPr txBox="1"/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Canna Lily</a:t>
            </a:r>
            <a:endParaRPr/>
          </a:p>
        </p:txBody>
      </p:sp>
      <p:pic>
        <p:nvPicPr>
          <p:cNvPr descr="150627-canna-x-generalis-orange-punch" id="442" name="Google Shape;442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954" y="2961119"/>
            <a:ext cx="5030315" cy="33423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8289987026083" id="443" name="Google Shape;443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4111" y="1173892"/>
            <a:ext cx="3147490" cy="2360617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54"/>
          <p:cNvSpPr txBox="1"/>
          <p:nvPr/>
        </p:nvSpPr>
        <p:spPr>
          <a:xfrm>
            <a:off x="5835068" y="1407452"/>
            <a:ext cx="3460531" cy="5262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Leaves come in variety of colors from variegated to green or red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Can be 4-6’ tall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Large flowers resemble that of an iris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Flowers are orange, yellow or red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55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Peace Lily</a:t>
            </a:r>
            <a:endParaRPr/>
          </a:p>
        </p:txBody>
      </p:sp>
      <p:pic>
        <p:nvPicPr>
          <p:cNvPr id="450" name="Google Shape;450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734" y="1711569"/>
            <a:ext cx="5782209" cy="3845169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55"/>
          <p:cNvSpPr txBox="1"/>
          <p:nvPr/>
        </p:nvSpPr>
        <p:spPr>
          <a:xfrm>
            <a:off x="6069320" y="1554096"/>
            <a:ext cx="2875388" cy="4154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can be solid green or variegated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 is always white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long pointed leaf 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Veins are cut into the plant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6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Marigold </a:t>
            </a:r>
            <a:endParaRPr/>
          </a:p>
        </p:txBody>
      </p:sp>
      <p:pic>
        <p:nvPicPr>
          <p:cNvPr id="457" name="Google Shape;457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069" y="1647804"/>
            <a:ext cx="5183823" cy="3887867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56"/>
          <p:cNvSpPr txBox="1"/>
          <p:nvPr/>
        </p:nvSpPr>
        <p:spPr>
          <a:xfrm>
            <a:off x="5544716" y="1539590"/>
            <a:ext cx="3446883" cy="4339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 a very distinct odor to ward off pests</a:t>
            </a:r>
            <a:endParaRPr/>
          </a:p>
          <a:p>
            <a:pPr indent="-19685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t/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are compound </a:t>
            </a:r>
            <a:endParaRPr/>
          </a:p>
          <a:p>
            <a:pPr indent="-19685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t/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Flowers grow in a pom/pom shape</a:t>
            </a:r>
            <a:endParaRPr/>
          </a:p>
          <a:p>
            <a:pPr indent="-19685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t/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 colors are typically shades of red, yellow, and orange 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7"/>
          <p:cNvSpPr txBox="1"/>
          <p:nvPr>
            <p:ph type="title"/>
          </p:nvPr>
        </p:nvSpPr>
        <p:spPr>
          <a:xfrm>
            <a:off x="255823" y="129196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Million Bells</a:t>
            </a:r>
            <a:br>
              <a:rPr lang="en-US"/>
            </a:br>
            <a:endParaRPr/>
          </a:p>
        </p:txBody>
      </p:sp>
      <p:pic>
        <p:nvPicPr>
          <p:cNvPr descr="Image result for Calibrachoa hybrid cv" id="464" name="Google Shape;464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9972" y="1441139"/>
            <a:ext cx="4572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57"/>
          <p:cNvSpPr txBox="1"/>
          <p:nvPr/>
        </p:nvSpPr>
        <p:spPr>
          <a:xfrm>
            <a:off x="5158615" y="1270703"/>
            <a:ext cx="3728210" cy="47089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Flowers look like small petunias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Compact, mounded plants grow 3-9” tall on mostly trailing stems.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Prolific bloomers produce hundreds of 1” wide flowers from spring to frost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Flower colors include shades of violet, blue, pink, red, magenta, yellow, bronze, and white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8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Nephthytis</a:t>
            </a:r>
            <a:endParaRPr/>
          </a:p>
        </p:txBody>
      </p:sp>
      <p:pic>
        <p:nvPicPr>
          <p:cNvPr id="471" name="Google Shape;471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182" y="1286300"/>
            <a:ext cx="6045958" cy="4534469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58"/>
          <p:cNvSpPr txBox="1"/>
          <p:nvPr/>
        </p:nvSpPr>
        <p:spPr>
          <a:xfrm>
            <a:off x="6400800" y="1891862"/>
            <a:ext cx="2238703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Veins are different coloration from leaf – usually white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Arowhead shaped leaf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9"/>
          <p:cNvSpPr txBox="1"/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Norfolk Island Pine</a:t>
            </a:r>
            <a:endParaRPr/>
          </a:p>
        </p:txBody>
      </p:sp>
      <p:sp>
        <p:nvSpPr>
          <p:cNvPr id="478" name="Google Shape;478;p59"/>
          <p:cNvSpPr txBox="1"/>
          <p:nvPr>
            <p:ph idx="1" type="body"/>
          </p:nvPr>
        </p:nvSpPr>
        <p:spPr>
          <a:xfrm>
            <a:off x="457200" y="1923393"/>
            <a:ext cx="4761186" cy="38979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t/>
            </a:r>
            <a:endParaRPr/>
          </a:p>
        </p:txBody>
      </p:sp>
      <p:sp>
        <p:nvSpPr>
          <p:cNvPr id="479" name="Google Shape;479;p59"/>
          <p:cNvSpPr txBox="1"/>
          <p:nvPr/>
        </p:nvSpPr>
        <p:spPr>
          <a:xfrm>
            <a:off x="5651938" y="1883979"/>
            <a:ext cx="3074276" cy="4154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Has needles on stems as well as branches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Needles are  modified leaves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Tree form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Can get very tall (50-70 feet)</a:t>
            </a:r>
            <a:endParaRPr/>
          </a:p>
        </p:txBody>
      </p:sp>
      <p:pic>
        <p:nvPicPr>
          <p:cNvPr descr="Image result for Araucaria heterophylla" id="480" name="Google Shape;480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6768" y="1108951"/>
            <a:ext cx="5133272" cy="5008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0ff8605d29_0_0"/>
          <p:cNvSpPr txBox="1"/>
          <p:nvPr>
            <p:ph type="title"/>
          </p:nvPr>
        </p:nvSpPr>
        <p:spPr>
          <a:xfrm>
            <a:off x="326768" y="192259"/>
            <a:ext cx="8229600" cy="98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Air Plant </a:t>
            </a:r>
            <a:endParaRPr/>
          </a:p>
        </p:txBody>
      </p:sp>
      <p:sp>
        <p:nvSpPr>
          <p:cNvPr id="82" name="Google Shape;82;g30ff8605d29_0_0"/>
          <p:cNvSpPr txBox="1"/>
          <p:nvPr>
            <p:ph idx="1" type="body"/>
          </p:nvPr>
        </p:nvSpPr>
        <p:spPr>
          <a:xfrm>
            <a:off x="457200" y="1818650"/>
            <a:ext cx="3418800" cy="400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spcBef>
                <a:spcPts val="80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Succulent in appearance 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Come in many shapes and sizes but usually relatively small (less than 6 inches)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Very little root structure / don’t take in much water / absorb nutrients from the air </a:t>
            </a:r>
            <a:endParaRPr/>
          </a:p>
        </p:txBody>
      </p:sp>
      <p:pic>
        <p:nvPicPr>
          <p:cNvPr id="83" name="Google Shape;83;g30ff8605d29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6125" y="1371600"/>
            <a:ext cx="5067300" cy="506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60"/>
          <p:cNvSpPr txBox="1"/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Cattleya Orchid</a:t>
            </a:r>
            <a:endParaRPr/>
          </a:p>
        </p:txBody>
      </p:sp>
      <p:sp>
        <p:nvSpPr>
          <p:cNvPr id="486" name="Google Shape;486;p60"/>
          <p:cNvSpPr txBox="1"/>
          <p:nvPr/>
        </p:nvSpPr>
        <p:spPr>
          <a:xfrm>
            <a:off x="4572000" y="933726"/>
            <a:ext cx="3389586" cy="5262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Cattleyas wrap their roots around branches for stability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Plants grow from pseudobulbs (1-3” thick)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leathery, oblong to broad obovate leaves that are generally dull green</a:t>
            </a:r>
            <a:endParaRPr/>
          </a:p>
        </p:txBody>
      </p:sp>
      <p:pic>
        <p:nvPicPr>
          <p:cNvPr descr="Cattleya Orchid | Plants in Lexington, KY | Michler's Florist" id="487" name="Google Shape;487;p6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6968" y="2299494"/>
            <a:ext cx="4002088" cy="40020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ttleya Orchids: Different Types, How to Grow and Care | Florgeous" id="488" name="Google Shape;488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59153" y="711090"/>
            <a:ext cx="3082415" cy="2051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61"/>
          <p:cNvSpPr txBox="1"/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Cymbidium Orchid </a:t>
            </a:r>
            <a:endParaRPr/>
          </a:p>
        </p:txBody>
      </p:sp>
      <p:pic>
        <p:nvPicPr>
          <p:cNvPr descr="yellow-cymbidium-orchids" id="494" name="Google Shape;494;p6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8484" y="2231814"/>
            <a:ext cx="3415205" cy="45536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een_Orchid_Cymbidium_Flower_500" id="495" name="Google Shape;495;p61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27922" y="906517"/>
            <a:ext cx="2650594" cy="2650594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61"/>
          <p:cNvSpPr txBox="1"/>
          <p:nvPr/>
        </p:nvSpPr>
        <p:spPr>
          <a:xfrm>
            <a:off x="5298832" y="1618389"/>
            <a:ext cx="3845168" cy="47089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are long and skinny compared to other orchids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 petals to the flower</a:t>
            </a:r>
            <a:endParaRPr/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the throat has a rolled up “tongue” inside of throat</a:t>
            </a:r>
            <a:endParaRPr/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stem except for flower spike</a:t>
            </a:r>
            <a:endParaRPr/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Backside has a sharp midrib</a:t>
            </a:r>
            <a:endParaRPr/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 “bulbs” just above the ground 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62"/>
          <p:cNvSpPr txBox="1"/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Dendrobium Orchid</a:t>
            </a:r>
            <a:endParaRPr/>
          </a:p>
        </p:txBody>
      </p:sp>
      <p:pic>
        <p:nvPicPr>
          <p:cNvPr id="502" name="Google Shape;502;p6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7986" y="968991"/>
            <a:ext cx="3090433" cy="5261805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62"/>
          <p:cNvSpPr txBox="1"/>
          <p:nvPr/>
        </p:nvSpPr>
        <p:spPr>
          <a:xfrm>
            <a:off x="4441568" y="1671145"/>
            <a:ext cx="3389586" cy="44012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Thick, very apparent stem</a:t>
            </a:r>
            <a:endParaRPr/>
          </a:p>
          <a:p>
            <a:pPr indent="-2794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Smallest flower of all the orchids </a:t>
            </a:r>
            <a:endParaRPr/>
          </a:p>
          <a:p>
            <a:pPr indent="-2794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Leaf is rubbery </a:t>
            </a:r>
            <a:endParaRPr/>
          </a:p>
          <a:p>
            <a:pPr indent="-2794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Aerial roots (Above soil-line) 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63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Moth Orchid</a:t>
            </a:r>
            <a:endParaRPr/>
          </a:p>
        </p:txBody>
      </p:sp>
      <p:pic>
        <p:nvPicPr>
          <p:cNvPr id="509" name="Google Shape;509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6768" y="1048407"/>
            <a:ext cx="4609651" cy="5168846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63"/>
          <p:cNvSpPr txBox="1"/>
          <p:nvPr/>
        </p:nvSpPr>
        <p:spPr>
          <a:xfrm>
            <a:off x="5344510" y="1726324"/>
            <a:ext cx="3310759" cy="46166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attach to a main stem and stay low the bottom of the stem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Very hard leathery leaf 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 – has two distinct “wings”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64"/>
          <p:cNvSpPr txBox="1"/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Ornamental Pepper Plant</a:t>
            </a:r>
            <a:endParaRPr/>
          </a:p>
        </p:txBody>
      </p:sp>
      <p:pic>
        <p:nvPicPr>
          <p:cNvPr descr="Image result for Capsicum annuum" id="516" name="Google Shape;516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9713" y="2201306"/>
            <a:ext cx="4504639" cy="3004107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64"/>
          <p:cNvSpPr txBox="1"/>
          <p:nvPr/>
        </p:nvSpPr>
        <p:spPr>
          <a:xfrm>
            <a:off x="4999835" y="1081825"/>
            <a:ext cx="3944140" cy="5016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Shrubby mounds 1-4’ tall</a:t>
            </a:r>
            <a:endParaRPr/>
          </a:p>
          <a:p>
            <a:pPr indent="-158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Lance-shaped to oval medium green leaves</a:t>
            </a:r>
            <a:endParaRPr/>
          </a:p>
          <a:p>
            <a:pPr indent="-158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Star to bell-shaped white or yellow flowers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give way to edible peppers ranging from extremely hot chili peppers to sweet bell peppers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Many cultivars developed for ornamental use featuring attractive peppers in bright shades of red, yellow, purple, orange and brown.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66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Pansy</a:t>
            </a:r>
            <a:endParaRPr/>
          </a:p>
        </p:txBody>
      </p:sp>
      <p:sp>
        <p:nvSpPr>
          <p:cNvPr id="523" name="Google Shape;523;p66"/>
          <p:cNvSpPr txBox="1"/>
          <p:nvPr/>
        </p:nvSpPr>
        <p:spPr>
          <a:xfrm>
            <a:off x="6125713" y="1878368"/>
            <a:ext cx="2865887" cy="39395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Flowers have two layers of petals</a:t>
            </a:r>
            <a:endParaRPr/>
          </a:p>
          <a:p>
            <a:pPr indent="-2794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have scalloped edges 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www.parkswholesaleplants.com/wp-content/uploads/2008/11/Beaconsfield1.jpg" id="524" name="Google Shape;524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9242" y="1582111"/>
            <a:ext cx="5479527" cy="4109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67"/>
          <p:cNvSpPr txBox="1"/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Parlor Palm</a:t>
            </a:r>
            <a:endParaRPr/>
          </a:p>
        </p:txBody>
      </p:sp>
      <p:pic>
        <p:nvPicPr>
          <p:cNvPr descr="http://www.houseplant411.com/wp-content/uploads/oldimages/Plant_113/634643895909351855.jpg" id="530" name="Google Shape;530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243" y="1758461"/>
            <a:ext cx="5096441" cy="4000003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67"/>
          <p:cNvSpPr txBox="1"/>
          <p:nvPr/>
        </p:nvSpPr>
        <p:spPr>
          <a:xfrm>
            <a:off x="5210175" y="1228725"/>
            <a:ext cx="3793934" cy="55399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Small, compact, usually single-trunked palm 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Usually grows to 4' tall 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Dense, attractive foliage, compact shape and easy maintenance. 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Handsome, arching, green pinnate leaves, with 12 or more pairs of narrow leaflets per leaf, lend a tropical flair to indoor locations.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68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Pentas</a:t>
            </a:r>
            <a:endParaRPr/>
          </a:p>
        </p:txBody>
      </p:sp>
      <p:pic>
        <p:nvPicPr>
          <p:cNvPr id="537" name="Google Shape;537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232" y="1501110"/>
            <a:ext cx="5441097" cy="4080823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68"/>
          <p:cNvSpPr/>
          <p:nvPr/>
        </p:nvSpPr>
        <p:spPr>
          <a:xfrm>
            <a:off x="5729391" y="1354892"/>
            <a:ext cx="3262209" cy="48013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636B4F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636B4F"/>
                </a:solidFill>
                <a:latin typeface="Arial"/>
                <a:ea typeface="Arial"/>
                <a:cs typeface="Arial"/>
                <a:sym typeface="Arial"/>
              </a:rPr>
              <a:t>A tropical woody-based perennial that grows to 1-2’ tall in beds or containers.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36B4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636B4F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636B4F"/>
                </a:solidFill>
                <a:latin typeface="Arial"/>
                <a:ea typeface="Arial"/>
                <a:cs typeface="Arial"/>
                <a:sym typeface="Arial"/>
              </a:rPr>
              <a:t>A many-branched, somewhat sprawling plant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36B4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636B4F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636B4F"/>
                </a:solidFill>
                <a:latin typeface="Arial"/>
                <a:ea typeface="Arial"/>
                <a:cs typeface="Arial"/>
                <a:sym typeface="Arial"/>
              </a:rPr>
              <a:t>Features 4” wide rounded clusters of star-shaped flowers.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36B4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636B4F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636B4F"/>
                </a:solidFill>
                <a:latin typeface="Arial"/>
                <a:ea typeface="Arial"/>
                <a:cs typeface="Arial"/>
                <a:sym typeface="Arial"/>
              </a:rPr>
              <a:t>Elliptic to lanceolate dark green leaves (to 6” long).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36B4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636B4F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636B4F"/>
                </a:solidFill>
                <a:latin typeface="Arial"/>
                <a:ea typeface="Arial"/>
                <a:cs typeface="Arial"/>
                <a:sym typeface="Arial"/>
              </a:rPr>
              <a:t>Flowers are pink, magenta, lilac or less commonly white.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69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Peperomia</a:t>
            </a:r>
            <a:endParaRPr/>
          </a:p>
        </p:txBody>
      </p:sp>
      <p:sp>
        <p:nvSpPr>
          <p:cNvPr id="544" name="Google Shape;544;p69"/>
          <p:cNvSpPr/>
          <p:nvPr/>
        </p:nvSpPr>
        <p:spPr>
          <a:xfrm>
            <a:off x="5729391" y="1354892"/>
            <a:ext cx="3262209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636B4F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636B4F"/>
                </a:solidFill>
                <a:latin typeface="Arial"/>
                <a:ea typeface="Arial"/>
                <a:cs typeface="Arial"/>
                <a:sym typeface="Arial"/>
              </a:rPr>
              <a:t>Waxy, elliptic, thick dark green leaves (to 6” long)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636B4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636B4F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636B4F"/>
                </a:solidFill>
                <a:latin typeface="Arial"/>
                <a:ea typeface="Arial"/>
                <a:cs typeface="Arial"/>
                <a:sym typeface="Arial"/>
              </a:rPr>
              <a:t>Many variegated cultivars with foliage that is mottled with cream, gray or gold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636B4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636B4F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636B4F"/>
                </a:solidFill>
                <a:latin typeface="Arial"/>
                <a:ea typeface="Arial"/>
                <a:cs typeface="Arial"/>
                <a:sym typeface="Arial"/>
              </a:rPr>
              <a:t>Small greenish-white flowers on spikes (to 5” long)</a:t>
            </a:r>
            <a:endParaRPr/>
          </a:p>
        </p:txBody>
      </p:sp>
      <p:pic>
        <p:nvPicPr>
          <p:cNvPr descr="Peperomia Obtusifolia Green in 5.5&quot; pot" id="545" name="Google Shape;545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6768" y="1118974"/>
            <a:ext cx="5186516" cy="51865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70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Petunia </a:t>
            </a:r>
            <a:endParaRPr/>
          </a:p>
        </p:txBody>
      </p:sp>
      <p:pic>
        <p:nvPicPr>
          <p:cNvPr id="551" name="Google Shape;551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2209" y="985344"/>
            <a:ext cx="3999359" cy="5331647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70"/>
          <p:cNvSpPr txBox="1"/>
          <p:nvPr/>
        </p:nvSpPr>
        <p:spPr>
          <a:xfrm>
            <a:off x="4729656" y="1726324"/>
            <a:ext cx="4067503" cy="4154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Trumpet/ tube shaped flower – lots of colors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the petals are attached together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Leaf is pointed and fuzzy, stem is fuzzy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Plant typically grows in a downward pattern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0ff8605d29_0_6"/>
          <p:cNvSpPr txBox="1"/>
          <p:nvPr>
            <p:ph type="title"/>
          </p:nvPr>
        </p:nvSpPr>
        <p:spPr>
          <a:xfrm>
            <a:off x="326768" y="192259"/>
            <a:ext cx="8229600" cy="98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Aloe Plant </a:t>
            </a:r>
            <a:endParaRPr/>
          </a:p>
        </p:txBody>
      </p:sp>
      <p:sp>
        <p:nvSpPr>
          <p:cNvPr id="90" name="Google Shape;90;g30ff8605d29_0_6"/>
          <p:cNvSpPr txBox="1"/>
          <p:nvPr>
            <p:ph idx="1" type="body"/>
          </p:nvPr>
        </p:nvSpPr>
        <p:spPr>
          <a:xfrm>
            <a:off x="457200" y="1253950"/>
            <a:ext cx="3071400" cy="4925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74650" lvl="0" marL="457200" rtl="0" algn="l">
              <a:spcBef>
                <a:spcPts val="800"/>
              </a:spcBef>
              <a:spcAft>
                <a:spcPts val="0"/>
              </a:spcAft>
              <a:buSzPts val="2300"/>
              <a:buChar char="●"/>
            </a:pPr>
            <a:r>
              <a:rPr lang="en-US" sz="2300"/>
              <a:t>Thick, fleshy leaves </a:t>
            </a:r>
            <a:endParaRPr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/>
              <a:t>Leaves are light to dark green</a:t>
            </a:r>
            <a:endParaRPr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/>
              <a:t>Slightly </a:t>
            </a:r>
            <a:r>
              <a:rPr lang="en-US" sz="2300"/>
              <a:t>serrated</a:t>
            </a:r>
            <a:r>
              <a:rPr lang="en-US" sz="2300"/>
              <a:t> edges </a:t>
            </a:r>
            <a:endParaRPr sz="23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300"/>
              <a:t>Leaves arranged in a rosette pattern</a:t>
            </a:r>
            <a:r>
              <a:rPr lang="en-US"/>
              <a:t> </a:t>
            </a:r>
            <a:endParaRPr/>
          </a:p>
        </p:txBody>
      </p:sp>
      <p:pic>
        <p:nvPicPr>
          <p:cNvPr id="91" name="Google Shape;91;g30ff8605d29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8601" y="1818646"/>
            <a:ext cx="5615299" cy="3745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71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CutLeaf Philodendron</a:t>
            </a:r>
            <a:endParaRPr/>
          </a:p>
        </p:txBody>
      </p:sp>
      <p:pic>
        <p:nvPicPr>
          <p:cNvPr id="558" name="Google Shape;558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573" y="1438194"/>
            <a:ext cx="5841432" cy="4381074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71"/>
          <p:cNvSpPr txBox="1"/>
          <p:nvPr/>
        </p:nvSpPr>
        <p:spPr>
          <a:xfrm>
            <a:off x="6101659" y="1551239"/>
            <a:ext cx="2908738" cy="4154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are solid green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Deep “cuts” start almost at the midrib and move to edge of the leaf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Actually grows out as a vine </a:t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72"/>
          <p:cNvSpPr txBox="1"/>
          <p:nvPr>
            <p:ph type="title"/>
          </p:nvPr>
        </p:nvSpPr>
        <p:spPr>
          <a:xfrm>
            <a:off x="176642" y="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Heartleaf Philodendron</a:t>
            </a:r>
            <a:endParaRPr/>
          </a:p>
        </p:txBody>
      </p:sp>
      <p:pic>
        <p:nvPicPr>
          <p:cNvPr descr="https://images-na.ssl-images-amazon.com/images/I/51qk6N75DdL.jpg" id="565" name="Google Shape;565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6980" y="1143000"/>
            <a:ext cx="5137618" cy="4942490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72"/>
          <p:cNvSpPr txBox="1"/>
          <p:nvPr/>
        </p:nvSpPr>
        <p:spPr>
          <a:xfrm>
            <a:off x="5628695" y="1721419"/>
            <a:ext cx="2963917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heart shaped</a:t>
            </a:r>
            <a:endParaRPr/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be variegated or solid green leaves</a:t>
            </a:r>
            <a:endParaRPr/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Stem is very smooth, very round </a:t>
            </a:r>
            <a:endParaRPr/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Stipule is a small piece of tissue that is NOT fused to the stem, unlike pothos </a:t>
            </a: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73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Poinsettia</a:t>
            </a:r>
            <a:endParaRPr/>
          </a:p>
        </p:txBody>
      </p:sp>
      <p:pic>
        <p:nvPicPr>
          <p:cNvPr descr="http://www.egofelix.com/wp-content/uploads/2012/03/Poinsettia-flower.jpg" id="572" name="Google Shape;572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538" y="1653676"/>
            <a:ext cx="6210684" cy="41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73"/>
          <p:cNvSpPr txBox="1"/>
          <p:nvPr/>
        </p:nvSpPr>
        <p:spPr>
          <a:xfrm>
            <a:off x="6459415" y="1653676"/>
            <a:ext cx="2532185" cy="43704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Flowers are actually modified leaves known as bracts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Midrib on the leaves is usually white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They come in many colors but red is most common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30ff8605d29_0_28"/>
          <p:cNvSpPr txBox="1"/>
          <p:nvPr>
            <p:ph type="title"/>
          </p:nvPr>
        </p:nvSpPr>
        <p:spPr>
          <a:xfrm>
            <a:off x="326768" y="192260"/>
            <a:ext cx="8229600" cy="926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Polka-Dot Plant</a:t>
            </a:r>
            <a:endParaRPr/>
          </a:p>
        </p:txBody>
      </p:sp>
      <p:pic>
        <p:nvPicPr>
          <p:cNvPr id="580" name="Google Shape;580;g30ff8605d29_0_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6700" y="2800352"/>
            <a:ext cx="5524300" cy="36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g30ff8605d29_0_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98025" y="916096"/>
            <a:ext cx="4057201" cy="2581026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g30ff8605d29_0_28"/>
          <p:cNvSpPr txBox="1"/>
          <p:nvPr/>
        </p:nvSpPr>
        <p:spPr>
          <a:xfrm>
            <a:off x="284125" y="1169900"/>
            <a:ext cx="2857500" cy="52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  <a:highlight>
                  <a:srgbClr val="FFFFFF"/>
                </a:highlight>
              </a:rPr>
              <a:t>brightly variegated or spotted leaves that look like polka dots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  <a:highlight>
                  <a:srgbClr val="FFFFFF"/>
                </a:highlight>
              </a:rPr>
              <a:t>Leaves are oval shaped 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  <a:highlight>
                  <a:srgbClr val="FFFFFF"/>
                </a:highlight>
              </a:rPr>
              <a:t>The plant has a small bushy growth habit and tends to branch out as it grows. 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74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Portulaca</a:t>
            </a:r>
            <a:endParaRPr/>
          </a:p>
        </p:txBody>
      </p:sp>
      <p:pic>
        <p:nvPicPr>
          <p:cNvPr id="588" name="Google Shape;588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6768" y="944339"/>
            <a:ext cx="4032521" cy="5376694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74"/>
          <p:cNvSpPr/>
          <p:nvPr/>
        </p:nvSpPr>
        <p:spPr>
          <a:xfrm>
            <a:off x="4794738" y="1432083"/>
            <a:ext cx="3574060" cy="44012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Features 2” diameter flowers in orange, yellow, red, pink, white and bicolors.</a:t>
            </a:r>
            <a:endParaRPr/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Plants typically grow 4-8” tall and spread to 15” wide.</a:t>
            </a:r>
            <a:endParaRPr/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Flowers bloom summer to frost.</a:t>
            </a:r>
            <a:endParaRPr/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Spatulate to ovate, flat, fleshy leaves (to 1.25” long). </a:t>
            </a: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75"/>
          <p:cNvSpPr txBox="1"/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Pothos</a:t>
            </a:r>
            <a:endParaRPr/>
          </a:p>
        </p:txBody>
      </p:sp>
      <p:pic>
        <p:nvPicPr>
          <p:cNvPr id="595" name="Google Shape;595;p7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6768" y="1068647"/>
            <a:ext cx="3699322" cy="5067565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75"/>
          <p:cNvSpPr txBox="1"/>
          <p:nvPr/>
        </p:nvSpPr>
        <p:spPr>
          <a:xfrm>
            <a:off x="4441568" y="1577560"/>
            <a:ext cx="4172809" cy="4154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are always marbled either green &amp; white or green &amp; yellow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Trailing growth pattern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Stipule is a small piece of tissue that is fused to the stem, unlike philodendron, creates the appearance of a ribbed node</a:t>
            </a:r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76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Prayer Plant</a:t>
            </a:r>
            <a:endParaRPr/>
          </a:p>
        </p:txBody>
      </p:sp>
      <p:pic>
        <p:nvPicPr>
          <p:cNvPr id="602" name="Google Shape;602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825" y="2695450"/>
            <a:ext cx="5632732" cy="4005856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76"/>
          <p:cNvSpPr txBox="1"/>
          <p:nvPr/>
        </p:nvSpPr>
        <p:spPr>
          <a:xfrm>
            <a:off x="5978769" y="2103025"/>
            <a:ext cx="2787263" cy="40934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Coloring in between the veins of leaves is always a reddish tint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 leaf is rolled as it starts to emerge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Shape of the leaf is very wide and leaf turns up at the margins </a:t>
            </a:r>
            <a:endParaRPr/>
          </a:p>
        </p:txBody>
      </p:sp>
      <p:pic>
        <p:nvPicPr>
          <p:cNvPr descr="https://toptropicals.com/pics/garden/m1/list_2/Maranta_leuconeura4730.jpg" id="604" name="Google Shape;604;p76"/>
          <p:cNvPicPr preferRelativeResize="0"/>
          <p:nvPr/>
        </p:nvPicPr>
        <p:blipFill rotWithShape="1">
          <a:blip r:embed="rId4">
            <a:alphaModFix/>
          </a:blip>
          <a:srcRect b="13954" l="0" r="0" t="0"/>
          <a:stretch/>
        </p:blipFill>
        <p:spPr>
          <a:xfrm>
            <a:off x="3699007" y="925610"/>
            <a:ext cx="2210835" cy="2241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77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Primrose</a:t>
            </a:r>
            <a:endParaRPr/>
          </a:p>
        </p:txBody>
      </p:sp>
      <p:pic>
        <p:nvPicPr>
          <p:cNvPr id="610" name="Google Shape;610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421" y="1740674"/>
            <a:ext cx="5863964" cy="3776436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77"/>
          <p:cNvSpPr txBox="1"/>
          <p:nvPr/>
        </p:nvSpPr>
        <p:spPr>
          <a:xfrm>
            <a:off x="6314091" y="1504799"/>
            <a:ext cx="2478217" cy="47089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Grows low to the ground</a:t>
            </a:r>
            <a:endParaRPr/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Raggedy edge on the leaf</a:t>
            </a:r>
            <a:endParaRPr/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Flowers in clusters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Center of the flower is always yellow</a:t>
            </a:r>
            <a:endParaRPr/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Veins are very distinct </a:t>
            </a:r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78"/>
          <p:cNvSpPr txBox="1"/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Red Edge Dracaena</a:t>
            </a:r>
            <a:br>
              <a:rPr lang="en-US"/>
            </a:br>
            <a:endParaRPr/>
          </a:p>
        </p:txBody>
      </p:sp>
      <p:pic>
        <p:nvPicPr>
          <p:cNvPr descr="MVC-002F" id="617" name="Google Shape;617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717" y="1450428"/>
            <a:ext cx="5770179" cy="4327634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78"/>
          <p:cNvSpPr txBox="1"/>
          <p:nvPr/>
        </p:nvSpPr>
        <p:spPr>
          <a:xfrm>
            <a:off x="6129553" y="1450428"/>
            <a:ext cx="2674478" cy="43704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Grows on a stalk </a:t>
            </a:r>
            <a:endParaRPr/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Bottom of the stalk sometimes drops its lower leaves – leaving a bare cane appearance </a:t>
            </a:r>
            <a:endParaRPr/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a large upright plant</a:t>
            </a:r>
            <a:endParaRPr/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Edges of the plant are indeed red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79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Rubber Plant</a:t>
            </a:r>
            <a:endParaRPr/>
          </a:p>
        </p:txBody>
      </p:sp>
      <p:pic>
        <p:nvPicPr>
          <p:cNvPr id="624" name="Google Shape;624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6768" y="999634"/>
            <a:ext cx="4536894" cy="5283527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79"/>
          <p:cNvSpPr txBox="1"/>
          <p:nvPr/>
        </p:nvSpPr>
        <p:spPr>
          <a:xfrm>
            <a:off x="5077910" y="1563905"/>
            <a:ext cx="3632335" cy="4154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 growth has reddish color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Midrib has reddish color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Leaf bud is very distinct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bud also has a sheath that will fall off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6"/>
          <p:cNvSpPr txBox="1"/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Alstroemeria</a:t>
            </a:r>
            <a:endParaRPr/>
          </a:p>
        </p:txBody>
      </p:sp>
      <p:sp>
        <p:nvSpPr>
          <p:cNvPr id="97" name="Google Shape;97;p6"/>
          <p:cNvSpPr txBox="1"/>
          <p:nvPr/>
        </p:nvSpPr>
        <p:spPr>
          <a:xfrm>
            <a:off x="5507417" y="1172323"/>
            <a:ext cx="3389586" cy="5262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Top slender, upright stems in bushy clumps 2-3' tall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Flowers yellow or orange often with spotting and streaking in terminal clusters of small, lily-like flowers 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Narrow, twisted, lance-shaped leaves ~4" long,</a:t>
            </a: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veins run parallel to margins </a:t>
            </a:r>
            <a:endParaRPr b="0" i="0" sz="2400" u="none" cap="none" strike="noStrike">
              <a:solidFill>
                <a:srgbClr val="636B4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descr="7079263999_4761a888f6_z" id="98" name="Google Shape;98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062" y="1817182"/>
            <a:ext cx="5222632" cy="34681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80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Salvia </a:t>
            </a:r>
            <a:endParaRPr/>
          </a:p>
        </p:txBody>
      </p:sp>
      <p:pic>
        <p:nvPicPr>
          <p:cNvPr id="631" name="Google Shape;631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431" y="1056289"/>
            <a:ext cx="3941996" cy="5255994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80"/>
          <p:cNvSpPr txBox="1"/>
          <p:nvPr/>
        </p:nvSpPr>
        <p:spPr>
          <a:xfrm>
            <a:off x="4358900" y="1515026"/>
            <a:ext cx="4355591" cy="44012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Comes in a variety of colors, flowers is upright on a stalk with lots of blooms on one stem </a:t>
            </a:r>
            <a:endParaRPr/>
          </a:p>
          <a:p>
            <a:pPr indent="-2794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 a square stem</a:t>
            </a:r>
            <a:endParaRPr/>
          </a:p>
          <a:p>
            <a:pPr indent="-2794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Leaf is triangle in shape </a:t>
            </a:r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81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Shrimp Plant</a:t>
            </a:r>
            <a:endParaRPr/>
          </a:p>
        </p:txBody>
      </p:sp>
      <p:pic>
        <p:nvPicPr>
          <p:cNvPr descr="http://www.logees.com/media/catalog/product/cache/1/image/9df78eab33525d08d6e5fb8d27136e95/R/1/R1729-2-large.jpg" id="638" name="Google Shape;638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051" y="969579"/>
            <a:ext cx="5336628" cy="5336628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81"/>
          <p:cNvSpPr txBox="1"/>
          <p:nvPr/>
        </p:nvSpPr>
        <p:spPr>
          <a:xfrm>
            <a:off x="5615355" y="1631731"/>
            <a:ext cx="3339460" cy="4154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Very long internode between leaves 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 is pink with yellow markings 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Shrub that has an open airy look – not compact 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are opposite </a:t>
            </a:r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82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Snake Plant</a:t>
            </a:r>
            <a:endParaRPr/>
          </a:p>
        </p:txBody>
      </p:sp>
      <p:pic>
        <p:nvPicPr>
          <p:cNvPr id="645" name="Google Shape;645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3705" y="1851570"/>
            <a:ext cx="5541818" cy="3693622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82"/>
          <p:cNvSpPr txBox="1"/>
          <p:nvPr/>
        </p:nvSpPr>
        <p:spPr>
          <a:xfrm>
            <a:off x="5967854" y="1851570"/>
            <a:ext cx="2965131" cy="31085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Plants will have a pattern on leaf similar to snake skin</a:t>
            </a:r>
            <a:endParaRPr/>
          </a:p>
          <a:p>
            <a:pPr indent="-2794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Upright spiked leaf form</a:t>
            </a:r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83"/>
          <p:cNvSpPr txBox="1"/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Snapdragon</a:t>
            </a:r>
            <a:endParaRPr/>
          </a:p>
        </p:txBody>
      </p:sp>
      <p:pic>
        <p:nvPicPr>
          <p:cNvPr id="652" name="Google Shape;652;p8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550" y="1362075"/>
            <a:ext cx="4091742" cy="4480898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83"/>
          <p:cNvSpPr txBox="1"/>
          <p:nvPr/>
        </p:nvSpPr>
        <p:spPr>
          <a:xfrm>
            <a:off x="4270741" y="1189038"/>
            <a:ext cx="466053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83"/>
          <p:cNvSpPr/>
          <p:nvPr/>
        </p:nvSpPr>
        <p:spPr>
          <a:xfrm>
            <a:off x="4441568" y="1284626"/>
            <a:ext cx="4462529" cy="48320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397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Upright form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Flower well from spring to fall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Dragon-shaped, tubular, two-lipped, closed flowers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Flowers come in both pastel and bright colors such as shades of white, yellow, red, pink, orange, peach and purple (some bicolors)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Lance shaped, glossy dark green leaves (to 3” long)</a:t>
            </a:r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84"/>
          <p:cNvSpPr txBox="1"/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Spider Plant</a:t>
            </a:r>
            <a:endParaRPr/>
          </a:p>
        </p:txBody>
      </p:sp>
      <p:pic>
        <p:nvPicPr>
          <p:cNvPr descr="http://myindoorhouseplants.com/wp-content/uploads/2010/10/spider-plant.jpg" id="660" name="Google Shape;660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775" y="1724025"/>
            <a:ext cx="4934882" cy="3704047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84"/>
          <p:cNvSpPr txBox="1"/>
          <p:nvPr/>
        </p:nvSpPr>
        <p:spPr>
          <a:xfrm>
            <a:off x="5176341" y="1647825"/>
            <a:ext cx="3635872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 has linear leaves that are green or striped white.</a:t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Flowering stems bear loose panicles of small, white, starry flowers. 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Plantlets are formed at the flowering nodes.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When plants are full, they have an interesting, graceful, cascading habit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30ff8605d29_0_33"/>
          <p:cNvSpPr txBox="1"/>
          <p:nvPr>
            <p:ph type="title"/>
          </p:nvPr>
        </p:nvSpPr>
        <p:spPr>
          <a:xfrm>
            <a:off x="326768" y="192259"/>
            <a:ext cx="8229600" cy="98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String of Pearls </a:t>
            </a:r>
            <a:endParaRPr/>
          </a:p>
        </p:txBody>
      </p:sp>
      <p:sp>
        <p:nvSpPr>
          <p:cNvPr id="668" name="Google Shape;668;g30ff8605d29_0_33"/>
          <p:cNvSpPr txBox="1"/>
          <p:nvPr>
            <p:ph idx="1" type="body"/>
          </p:nvPr>
        </p:nvSpPr>
        <p:spPr>
          <a:xfrm>
            <a:off x="457200" y="1102675"/>
            <a:ext cx="3735600" cy="5244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80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1/4 inch round leaves that look like small peas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trailing stems that can grow up to 3 feet long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has a dark ban of tissue on each leaf</a:t>
            </a:r>
            <a:endParaRPr sz="2400"/>
          </a:p>
          <a:p>
            <a:pPr indent="-3937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○"/>
            </a:pPr>
            <a:r>
              <a:rPr lang="en-US" sz="18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this is an “epidermal window” which allows light to enter the interior of the leaf, effectively increasing the area available for photosynthesis.</a:t>
            </a:r>
            <a:endParaRPr sz="2600">
              <a:solidFill>
                <a:schemeClr val="dk1"/>
              </a:solidFill>
            </a:endParaRPr>
          </a:p>
        </p:txBody>
      </p:sp>
      <p:pic>
        <p:nvPicPr>
          <p:cNvPr id="669" name="Google Shape;669;g30ff8605d29_0_33"/>
          <p:cNvPicPr preferRelativeResize="0"/>
          <p:nvPr/>
        </p:nvPicPr>
        <p:blipFill rotWithShape="1">
          <a:blip r:embed="rId3">
            <a:alphaModFix/>
          </a:blip>
          <a:srcRect b="18988" l="0" r="0" t="0"/>
          <a:stretch/>
        </p:blipFill>
        <p:spPr>
          <a:xfrm>
            <a:off x="5543068" y="2968350"/>
            <a:ext cx="3600933" cy="3889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g30ff8605d29_0_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5925" y="352975"/>
            <a:ext cx="3735475" cy="373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65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Sweet Potato Vine</a:t>
            </a:r>
            <a:endParaRPr/>
          </a:p>
        </p:txBody>
      </p:sp>
      <p:pic>
        <p:nvPicPr>
          <p:cNvPr descr="Image result for Ipomoea batatas cv" id="676" name="Google Shape;676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8885" y="1688122"/>
            <a:ext cx="5477980" cy="3651987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65"/>
          <p:cNvSpPr txBox="1"/>
          <p:nvPr/>
        </p:nvSpPr>
        <p:spPr>
          <a:xfrm>
            <a:off x="5884748" y="1388605"/>
            <a:ext cx="3059960" cy="48013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Tender perennial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Popular root vegetable</a:t>
            </a:r>
            <a:endParaRPr/>
          </a:p>
          <a:p>
            <a:pPr indent="-339725" lvl="0" marL="339725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purple, chartreuse and variegated-leaved cultivars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popular ornamental foliage plant.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Stems typically mound to 9” tall but spread by trailing stems to 8-10’ wide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of the ornamental varieties are heart-shaped to palmately lobed (to 6” long)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Ornamental varieties usually do not flower. </a:t>
            </a:r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85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i="1" lang="en-US"/>
              <a:t>Thanksgiving </a:t>
            </a:r>
            <a:r>
              <a:rPr lang="en-US"/>
              <a:t>Cactus</a:t>
            </a:r>
            <a:endParaRPr/>
          </a:p>
        </p:txBody>
      </p:sp>
      <p:pic>
        <p:nvPicPr>
          <p:cNvPr descr="http://okeechobee.ifas.ufl.edu/images/Schlumbergera_Truncata.jpg" id="683" name="Google Shape;683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6867" y="1797456"/>
            <a:ext cx="5897125" cy="3524429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85"/>
          <p:cNvSpPr txBox="1"/>
          <p:nvPr/>
        </p:nvSpPr>
        <p:spPr>
          <a:xfrm>
            <a:off x="6271846" y="1570084"/>
            <a:ext cx="2603130" cy="44012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“Leaves” are actually a modified, flattened stem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attach one on top of the other</a:t>
            </a:r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30ff8605d29_0_39"/>
          <p:cNvSpPr txBox="1"/>
          <p:nvPr>
            <p:ph type="title"/>
          </p:nvPr>
        </p:nvSpPr>
        <p:spPr>
          <a:xfrm>
            <a:off x="326768" y="192260"/>
            <a:ext cx="8229600" cy="926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 Plant </a:t>
            </a:r>
            <a:endParaRPr/>
          </a:p>
        </p:txBody>
      </p:sp>
      <p:pic>
        <p:nvPicPr>
          <p:cNvPr id="691" name="Google Shape;691;g30ff8605d29_0_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6925" y="3429003"/>
            <a:ext cx="5881926" cy="330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g30ff8605d29_0_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9933" y="1186202"/>
            <a:ext cx="3397443" cy="4246824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g30ff8605d29_0_39"/>
          <p:cNvSpPr txBox="1"/>
          <p:nvPr/>
        </p:nvSpPr>
        <p:spPr>
          <a:xfrm>
            <a:off x="183275" y="884150"/>
            <a:ext cx="2874300" cy="55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Also called Cordyline 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  <a:highlight>
                  <a:srgbClr val="FFFFFF"/>
                </a:highlight>
              </a:rPr>
              <a:t>Smooth, flexible leaves that can be many colors, including light greens, pinks, and dark reds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  <a:highlight>
                  <a:srgbClr val="FFFFFF"/>
                </a:highlight>
              </a:rPr>
              <a:t>evergreen shrubs that can grow up to 10 feet tall 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  <a:highlight>
                  <a:srgbClr val="FFFFFF"/>
                </a:highlight>
              </a:rPr>
              <a:t> slender, single or branched stems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86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Tulip</a:t>
            </a:r>
            <a:endParaRPr/>
          </a:p>
        </p:txBody>
      </p:sp>
      <p:pic>
        <p:nvPicPr>
          <p:cNvPr descr="MVC-002S" id="699" name="Google Shape;699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69359" y="3552956"/>
            <a:ext cx="3818303" cy="2863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6768" y="970017"/>
            <a:ext cx="4080680" cy="30605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flora2000.com/blog/wp-content/uploads/2016/01/Tulip-bulbs-can-be-substituted-for-onions-in-recipes.jpg" id="701" name="Google Shape;701;p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227521"/>
            <a:ext cx="3260725" cy="2189163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86"/>
          <p:cNvSpPr txBox="1"/>
          <p:nvPr/>
        </p:nvSpPr>
        <p:spPr>
          <a:xfrm>
            <a:off x="4504727" y="863376"/>
            <a:ext cx="3547241" cy="28315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have gray coating that rubs off</a:t>
            </a:r>
            <a:endParaRPr/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 end of life, flower opens all the way up</a:t>
            </a:r>
            <a:endParaRPr/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Leaf wraps around the stem 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86"/>
          <p:cNvSpPr txBox="1"/>
          <p:nvPr/>
        </p:nvSpPr>
        <p:spPr>
          <a:xfrm>
            <a:off x="6787662" y="3552956"/>
            <a:ext cx="2104389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Small, round bulb with a papery “skin” called a tunic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Aluminum Plant</a:t>
            </a:r>
            <a:endParaRPr/>
          </a:p>
        </p:txBody>
      </p:sp>
      <p:pic>
        <p:nvPicPr>
          <p:cNvPr id="104" name="Google Shape;10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5699" y="1907718"/>
            <a:ext cx="5245194" cy="3496796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7"/>
          <p:cNvSpPr txBox="1"/>
          <p:nvPr/>
        </p:nvSpPr>
        <p:spPr>
          <a:xfrm>
            <a:off x="5562598" y="1118974"/>
            <a:ext cx="3475894" cy="5016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arranged opposite one another</a:t>
            </a:r>
            <a:endParaRPr/>
          </a:p>
          <a:p>
            <a:pPr indent="-4572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is an upright, herbaceous perennial that is noted for its textured green and silver foliage.</a:t>
            </a:r>
            <a:endParaRPr/>
          </a:p>
          <a:p>
            <a:pPr indent="-4572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Typically grows in a shrubby clump to 12” tall.</a:t>
            </a:r>
            <a:endParaRPr/>
          </a:p>
          <a:p>
            <a:pPr indent="-4572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Elliptic to obovate, toothed, dark green leaves (to 3” long)/</a:t>
            </a:r>
            <a:endParaRPr/>
          </a:p>
          <a:p>
            <a:pPr indent="-45720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Two silver stripes on leaves</a:t>
            </a:r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88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Vinca</a:t>
            </a:r>
            <a:endParaRPr/>
          </a:p>
        </p:txBody>
      </p:sp>
      <p:sp>
        <p:nvSpPr>
          <p:cNvPr id="709" name="Google Shape;709;p88"/>
          <p:cNvSpPr txBox="1"/>
          <p:nvPr/>
        </p:nvSpPr>
        <p:spPr>
          <a:xfrm>
            <a:off x="4819650" y="1171978"/>
            <a:ext cx="4229100" cy="5016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 bud has pinwheel shape 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Mounding 6-18” (less frequently to 24”) tall and as wide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Flowers have five flattened petal-like lobes and appear in upper leaf axils</a:t>
            </a:r>
            <a:endParaRPr/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Colors include pale pink, rose, hot pink, red, lilac, and white, often with contrasting darker throats/eyes</a:t>
            </a:r>
            <a:endParaRPr/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Oblong to ovate glossy, green leaves (2” long) with white midrib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artfulplanters.com/wp-content/uploads/2012/06/Vinca.jpg" id="710" name="Google Shape;710;p88"/>
          <p:cNvPicPr preferRelativeResize="0"/>
          <p:nvPr/>
        </p:nvPicPr>
        <p:blipFill rotWithShape="1">
          <a:blip r:embed="rId3">
            <a:alphaModFix/>
          </a:blip>
          <a:srcRect b="3789" l="0" r="0" t="0"/>
          <a:stretch/>
        </p:blipFill>
        <p:spPr>
          <a:xfrm>
            <a:off x="276225" y="3433729"/>
            <a:ext cx="4364421" cy="3183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3475" y="1028700"/>
            <a:ext cx="3039089" cy="248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87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Verbena</a:t>
            </a:r>
            <a:endParaRPr/>
          </a:p>
        </p:txBody>
      </p:sp>
      <p:pic>
        <p:nvPicPr>
          <p:cNvPr id="717" name="Google Shape;717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516" y="1214651"/>
            <a:ext cx="4883624" cy="4883624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87"/>
          <p:cNvSpPr txBox="1"/>
          <p:nvPr/>
        </p:nvSpPr>
        <p:spPr>
          <a:xfrm>
            <a:off x="5360276" y="2120462"/>
            <a:ext cx="3499945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Stems and leaves are slightly hairy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Flowers in small clusters and in a variety of colors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are triangle shape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89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Wandering Jew (Inch Plant)</a:t>
            </a:r>
            <a:endParaRPr/>
          </a:p>
        </p:txBody>
      </p:sp>
      <p:pic>
        <p:nvPicPr>
          <p:cNvPr id="724" name="Google Shape;724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18866"/>
            <a:ext cx="2923972" cy="3903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82670" y="2602174"/>
            <a:ext cx="285750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89"/>
          <p:cNvSpPr txBox="1"/>
          <p:nvPr/>
        </p:nvSpPr>
        <p:spPr>
          <a:xfrm>
            <a:off x="5923872" y="1861139"/>
            <a:ext cx="2976853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Always purple in color, comes in darker shades of purple and purple/green combo 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End leaf points straight out </a:t>
            </a:r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90"/>
          <p:cNvSpPr txBox="1"/>
          <p:nvPr>
            <p:ph type="title"/>
          </p:nvPr>
        </p:nvSpPr>
        <p:spPr>
          <a:xfrm>
            <a:off x="0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Wax Begonia</a:t>
            </a:r>
            <a:endParaRPr/>
          </a:p>
        </p:txBody>
      </p:sp>
      <p:pic>
        <p:nvPicPr>
          <p:cNvPr descr="MVC-008S" id="732" name="Google Shape;732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047" y="1359722"/>
            <a:ext cx="5948855" cy="4461641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90"/>
          <p:cNvSpPr txBox="1"/>
          <p:nvPr/>
        </p:nvSpPr>
        <p:spPr>
          <a:xfrm>
            <a:off x="6298324" y="1608083"/>
            <a:ext cx="2601310" cy="5078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Waxy leaves gives glossy look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Leaf margins look like torn paper, rough, ragged edges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Leaves can be green or bronze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91"/>
          <p:cNvSpPr txBox="1"/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Zebra Plant</a:t>
            </a:r>
            <a:endParaRPr/>
          </a:p>
        </p:txBody>
      </p:sp>
      <p:sp>
        <p:nvSpPr>
          <p:cNvPr id="739" name="Google Shape;739;p91"/>
          <p:cNvSpPr txBox="1"/>
          <p:nvPr/>
        </p:nvSpPr>
        <p:spPr>
          <a:xfrm>
            <a:off x="5131825" y="1266825"/>
            <a:ext cx="3877238" cy="489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are ovate to elliptic in shape</a:t>
            </a:r>
            <a:b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Dark green leaves with zebra-like white veins</a:t>
            </a:r>
            <a:b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Spikes of yellow-bracted flowers are long-lasting</a:t>
            </a:r>
            <a:b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Typically pruned to 12-18” tall.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0" name="Google Shape;740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350" y="1800225"/>
            <a:ext cx="4912131" cy="376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92"/>
          <p:cNvSpPr txBox="1"/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Zinnia</a:t>
            </a:r>
            <a:endParaRPr/>
          </a:p>
        </p:txBody>
      </p:sp>
      <p:pic>
        <p:nvPicPr>
          <p:cNvPr id="746" name="Google Shape;746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656" y="941695"/>
            <a:ext cx="5281684" cy="5281684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92"/>
          <p:cNvSpPr txBox="1"/>
          <p:nvPr/>
        </p:nvSpPr>
        <p:spPr>
          <a:xfrm>
            <a:off x="5671744" y="1223040"/>
            <a:ext cx="3249517" cy="489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Annual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Composite, brightly colored flowers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petiole – leaves go right up to stem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Growth pattern is upright   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midribs to each leaf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FA Inservice Master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2007-01-30T15:01:20Z</dcterms:created>
  <dc:creator>Information Technology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Basic Excel Workbook</vt:lpwstr>
  </property>
  <property fmtid="{D5CDD505-2E9C-101B-9397-08002B2CF9AE}" pid="3" name="ContentTypeId">
    <vt:lpwstr>0x010100E0F45C0E3884B14D86F69C16F715BA100034B665055D71C84EB19B23098300E880</vt:lpwstr>
  </property>
</Properties>
</file>